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57" r:id="rId2"/>
    <p:sldId id="258" r:id="rId3"/>
    <p:sldId id="259" r:id="rId4"/>
    <p:sldId id="260" r:id="rId5"/>
    <p:sldId id="261" r:id="rId6"/>
    <p:sldId id="262" r:id="rId7"/>
    <p:sldId id="263" r:id="rId8"/>
    <p:sldId id="268" r:id="rId9"/>
    <p:sldId id="266" r:id="rId10"/>
    <p:sldId id="265" r:id="rId11"/>
    <p:sldId id="264" r:id="rId12"/>
    <p:sldId id="256" r:id="rId13"/>
    <p:sldId id="269" r:id="rId14"/>
    <p:sldId id="270" r:id="rId15"/>
    <p:sldId id="275" r:id="rId16"/>
    <p:sldId id="272" r:id="rId17"/>
    <p:sldId id="274" r:id="rId18"/>
    <p:sldId id="276" r:id="rId19"/>
    <p:sldId id="277" r:id="rId20"/>
    <p:sldId id="280" r:id="rId21"/>
    <p:sldId id="279" r:id="rId22"/>
    <p:sldId id="278" r:id="rId23"/>
    <p:sldId id="313" r:id="rId24"/>
    <p:sldId id="314" r:id="rId25"/>
    <p:sldId id="286" r:id="rId26"/>
    <p:sldId id="287" r:id="rId27"/>
    <p:sldId id="288" r:id="rId28"/>
    <p:sldId id="310" r:id="rId29"/>
    <p:sldId id="289" r:id="rId30"/>
    <p:sldId id="290" r:id="rId31"/>
    <p:sldId id="312" r:id="rId32"/>
    <p:sldId id="291" r:id="rId33"/>
    <p:sldId id="292" r:id="rId34"/>
    <p:sldId id="293" r:id="rId35"/>
    <p:sldId id="311" r:id="rId36"/>
    <p:sldId id="294" r:id="rId37"/>
    <p:sldId id="315" r:id="rId38"/>
    <p:sldId id="296" r:id="rId39"/>
    <p:sldId id="305" r:id="rId40"/>
    <p:sldId id="301" r:id="rId41"/>
    <p:sldId id="303" r:id="rId42"/>
    <p:sldId id="304" r:id="rId43"/>
    <p:sldId id="306" r:id="rId44"/>
    <p:sldId id="307" r:id="rId45"/>
    <p:sldId id="316" r:id="rId46"/>
    <p:sldId id="309" r:id="rId47"/>
    <p:sldId id="317" r:id="rId48"/>
    <p:sldId id="318" r:id="rId49"/>
    <p:sldId id="319" r:id="rId50"/>
    <p:sldId id="320" r:id="rId51"/>
    <p:sldId id="333" r:id="rId52"/>
    <p:sldId id="332" r:id="rId53"/>
    <p:sldId id="322" r:id="rId54"/>
    <p:sldId id="323" r:id="rId55"/>
    <p:sldId id="325" r:id="rId56"/>
    <p:sldId id="326" r:id="rId57"/>
    <p:sldId id="327" r:id="rId58"/>
    <p:sldId id="328" r:id="rId59"/>
    <p:sldId id="329" r:id="rId60"/>
    <p:sldId id="330" r:id="rId61"/>
    <p:sldId id="331" r:id="rId62"/>
    <p:sldId id="334" r:id="rId63"/>
    <p:sldId id="335" r:id="rId64"/>
    <p:sldId id="336" r:id="rId65"/>
    <p:sldId id="337" r:id="rId66"/>
    <p:sldId id="338" r:id="rId67"/>
    <p:sldId id="339" r:id="rId68"/>
    <p:sldId id="340" r:id="rId69"/>
    <p:sldId id="341" r:id="rId70"/>
    <p:sldId id="342" r:id="rId71"/>
    <p:sldId id="343" r:id="rId72"/>
    <p:sldId id="344" r:id="rId7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08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038" autoAdjust="0"/>
  </p:normalViewPr>
  <p:slideViewPr>
    <p:cSldViewPr snapToGrid="0" showGuides="1">
      <p:cViewPr varScale="1">
        <p:scale>
          <a:sx n="65" d="100"/>
          <a:sy n="65" d="100"/>
        </p:scale>
        <p:origin x="936" y="72"/>
      </p:cViewPr>
      <p:guideLst>
        <p:guide orient="horz" pos="220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1">
  <dgm:title val=""/>
  <dgm:desc val=""/>
  <dgm:catLst>
    <dgm:cat type="accent1" pri="11300"/>
  </dgm:catLst>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0">
    <dgm:fillClrLst meth="repeat">
      <a:schemeClr val="accent1">
        <a:shade val="80000"/>
      </a:schemeClr>
    </dgm:fillClrLst>
    <dgm:linClrLst meth="repeat">
      <a:schemeClr val="lt1"/>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2A51C9E-A43D-4C0A-920D-784DF0DB2BC5}"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E4D0258A-F0EB-40EC-8588-E4A9D49BD078}">
      <dgm:prSet phldrT="[文本]" custT="1"/>
      <dgm:spPr>
        <a:solidFill>
          <a:srgbClr val="C00000"/>
        </a:solidFill>
      </dgm:spPr>
      <dgm:t>
        <a:bodyPr/>
        <a:lstStyle/>
        <a:p>
          <a:r>
            <a:rPr lang="zh-CN" altLang="en-US" sz="3600" dirty="0">
              <a:latin typeface="微软雅黑" panose="020B0503020204020204" pitchFamily="34" charset="-122"/>
              <a:ea typeface="微软雅黑" panose="020B0503020204020204" pitchFamily="34" charset="-122"/>
            </a:rPr>
            <a:t>制度化</a:t>
          </a:r>
        </a:p>
      </dgm:t>
    </dgm:pt>
    <dgm:pt modelId="{215213B9-CC1A-41E7-9263-1E2117CFB365}" type="parTrans" cxnId="{B69C3755-7BFD-4194-96EE-CACD2426A855}">
      <dgm:prSet/>
      <dgm:spPr/>
      <dgm:t>
        <a:bodyPr/>
        <a:lstStyle/>
        <a:p>
          <a:endParaRPr lang="zh-CN" altLang="en-US" sz="1100"/>
        </a:p>
      </dgm:t>
    </dgm:pt>
    <dgm:pt modelId="{771AED57-223F-47CF-A8F3-AB50CA6F6055}" type="sibTrans" cxnId="{B69C3755-7BFD-4194-96EE-CACD2426A855}">
      <dgm:prSet/>
      <dgm:spPr/>
      <dgm:t>
        <a:bodyPr/>
        <a:lstStyle/>
        <a:p>
          <a:endParaRPr lang="zh-CN" altLang="en-US" sz="1100"/>
        </a:p>
      </dgm:t>
    </dgm:pt>
    <dgm:pt modelId="{1A3D31C2-807D-4E1B-9F88-CD2F45F4E92F}">
      <dgm:prSet phldrT="[文本]" custT="1"/>
      <dgm:spPr>
        <a:solidFill>
          <a:srgbClr val="C00000"/>
        </a:solidFill>
      </dgm:spPr>
      <dgm:t>
        <a:bodyPr/>
        <a:lstStyle/>
        <a:p>
          <a:r>
            <a:rPr lang="zh-CN" altLang="en-US" sz="3600" dirty="0">
              <a:latin typeface="微软雅黑" panose="020B0503020204020204" pitchFamily="34" charset="-122"/>
              <a:ea typeface="微软雅黑" panose="020B0503020204020204" pitchFamily="34" charset="-122"/>
            </a:rPr>
            <a:t>常态化</a:t>
          </a:r>
        </a:p>
      </dgm:t>
    </dgm:pt>
    <dgm:pt modelId="{6C134407-37B4-475E-9AA0-AEF0225E484F}" type="parTrans" cxnId="{58D147D4-B12E-428D-81FE-FA290B66A9EA}">
      <dgm:prSet/>
      <dgm:spPr/>
      <dgm:t>
        <a:bodyPr/>
        <a:lstStyle/>
        <a:p>
          <a:endParaRPr lang="zh-CN" altLang="en-US" sz="1100"/>
        </a:p>
      </dgm:t>
    </dgm:pt>
    <dgm:pt modelId="{64D6C6B7-CE8A-49A6-80C4-02E5ECFFCC33}" type="sibTrans" cxnId="{58D147D4-B12E-428D-81FE-FA290B66A9EA}">
      <dgm:prSet/>
      <dgm:spPr/>
      <dgm:t>
        <a:bodyPr/>
        <a:lstStyle/>
        <a:p>
          <a:endParaRPr lang="zh-CN" altLang="en-US" sz="1100"/>
        </a:p>
      </dgm:t>
    </dgm:pt>
    <dgm:pt modelId="{289BD181-D314-4A87-86B1-1B3B228C8EAE}">
      <dgm:prSet phldrT="[文本]" custT="1"/>
      <dgm:spPr>
        <a:solidFill>
          <a:srgbClr val="C00000"/>
        </a:solidFill>
      </dgm:spPr>
      <dgm:t>
        <a:bodyPr/>
        <a:lstStyle/>
        <a:p>
          <a:r>
            <a:rPr lang="zh-CN" altLang="en-US" sz="3600" dirty="0">
              <a:latin typeface="微软雅黑" panose="020B0503020204020204" pitchFamily="34" charset="-122"/>
              <a:ea typeface="微软雅黑" panose="020B0503020204020204" pitchFamily="34" charset="-122"/>
            </a:rPr>
            <a:t>基层化</a:t>
          </a:r>
        </a:p>
      </dgm:t>
    </dgm:pt>
    <dgm:pt modelId="{1B7DCCE2-CC73-4822-B3CF-A43FC2C69113}" type="parTrans" cxnId="{4FDBC817-FA06-4BDF-83A7-0DCB7B1E4360}">
      <dgm:prSet/>
      <dgm:spPr/>
      <dgm:t>
        <a:bodyPr/>
        <a:lstStyle/>
        <a:p>
          <a:endParaRPr lang="zh-CN" altLang="en-US" sz="1100"/>
        </a:p>
      </dgm:t>
    </dgm:pt>
    <dgm:pt modelId="{6B3C7EAC-75AD-4F08-9238-5C7CB04882FC}" type="sibTrans" cxnId="{4FDBC817-FA06-4BDF-83A7-0DCB7B1E4360}">
      <dgm:prSet/>
      <dgm:spPr/>
      <dgm:t>
        <a:bodyPr/>
        <a:lstStyle/>
        <a:p>
          <a:endParaRPr lang="zh-CN" altLang="en-US" sz="1100"/>
        </a:p>
      </dgm:t>
    </dgm:pt>
    <dgm:pt modelId="{41C521B2-F222-4F5C-881C-274604C816EF}" type="pres">
      <dgm:prSet presAssocID="{72A51C9E-A43D-4C0A-920D-784DF0DB2BC5}" presName="Name0" presStyleCnt="0">
        <dgm:presLayoutVars>
          <dgm:dir/>
          <dgm:resizeHandles val="exact"/>
        </dgm:presLayoutVars>
      </dgm:prSet>
      <dgm:spPr/>
      <dgm:t>
        <a:bodyPr/>
        <a:lstStyle/>
        <a:p>
          <a:endParaRPr lang="zh-CN" altLang="en-US"/>
        </a:p>
      </dgm:t>
    </dgm:pt>
    <dgm:pt modelId="{5406E087-CA7F-46BC-8DAC-6B84FDB6F3C0}" type="pres">
      <dgm:prSet presAssocID="{E4D0258A-F0EB-40EC-8588-E4A9D49BD078}" presName="node" presStyleLbl="node1" presStyleIdx="0" presStyleCnt="3">
        <dgm:presLayoutVars>
          <dgm:bulletEnabled val="1"/>
        </dgm:presLayoutVars>
      </dgm:prSet>
      <dgm:spPr/>
      <dgm:t>
        <a:bodyPr/>
        <a:lstStyle/>
        <a:p>
          <a:endParaRPr lang="zh-CN" altLang="en-US"/>
        </a:p>
      </dgm:t>
    </dgm:pt>
    <dgm:pt modelId="{3FCE8B47-6E8E-45B1-AC3C-965AE2214C2A}" type="pres">
      <dgm:prSet presAssocID="{771AED57-223F-47CF-A8F3-AB50CA6F6055}" presName="sibTrans" presStyleCnt="0"/>
      <dgm:spPr/>
    </dgm:pt>
    <dgm:pt modelId="{2C26E38F-3363-48E8-B735-AC7FFF600500}" type="pres">
      <dgm:prSet presAssocID="{1A3D31C2-807D-4E1B-9F88-CD2F45F4E92F}" presName="node" presStyleLbl="node1" presStyleIdx="1" presStyleCnt="3">
        <dgm:presLayoutVars>
          <dgm:bulletEnabled val="1"/>
        </dgm:presLayoutVars>
      </dgm:prSet>
      <dgm:spPr/>
      <dgm:t>
        <a:bodyPr/>
        <a:lstStyle/>
        <a:p>
          <a:endParaRPr lang="zh-CN" altLang="en-US"/>
        </a:p>
      </dgm:t>
    </dgm:pt>
    <dgm:pt modelId="{70126A5E-359E-49F2-8AD6-1D03928B2C2E}" type="pres">
      <dgm:prSet presAssocID="{64D6C6B7-CE8A-49A6-80C4-02E5ECFFCC33}" presName="sibTrans" presStyleCnt="0"/>
      <dgm:spPr/>
    </dgm:pt>
    <dgm:pt modelId="{2A479A70-D863-4235-A6BF-A5FBB676F794}" type="pres">
      <dgm:prSet presAssocID="{289BD181-D314-4A87-86B1-1B3B228C8EAE}" presName="node" presStyleLbl="node1" presStyleIdx="2" presStyleCnt="3">
        <dgm:presLayoutVars>
          <dgm:bulletEnabled val="1"/>
        </dgm:presLayoutVars>
      </dgm:prSet>
      <dgm:spPr/>
      <dgm:t>
        <a:bodyPr/>
        <a:lstStyle/>
        <a:p>
          <a:endParaRPr lang="zh-CN" altLang="en-US"/>
        </a:p>
      </dgm:t>
    </dgm:pt>
  </dgm:ptLst>
  <dgm:cxnLst>
    <dgm:cxn modelId="{2D3AE940-81C3-49FB-9CD9-55E76BE21FBE}" type="presOf" srcId="{E4D0258A-F0EB-40EC-8588-E4A9D49BD078}" destId="{5406E087-CA7F-46BC-8DAC-6B84FDB6F3C0}" srcOrd="0" destOrd="0" presId="urn:microsoft.com/office/officeart/2005/8/layout/hList6"/>
    <dgm:cxn modelId="{190D1922-D33C-4DB6-BB85-5B7FAE01F68B}" type="presOf" srcId="{289BD181-D314-4A87-86B1-1B3B228C8EAE}" destId="{2A479A70-D863-4235-A6BF-A5FBB676F794}" srcOrd="0" destOrd="0" presId="urn:microsoft.com/office/officeart/2005/8/layout/hList6"/>
    <dgm:cxn modelId="{7C30B25C-ACA2-4B87-B8E6-989105926841}" type="presOf" srcId="{72A51C9E-A43D-4C0A-920D-784DF0DB2BC5}" destId="{41C521B2-F222-4F5C-881C-274604C816EF}" srcOrd="0" destOrd="0" presId="urn:microsoft.com/office/officeart/2005/8/layout/hList6"/>
    <dgm:cxn modelId="{B69C3755-7BFD-4194-96EE-CACD2426A855}" srcId="{72A51C9E-A43D-4C0A-920D-784DF0DB2BC5}" destId="{E4D0258A-F0EB-40EC-8588-E4A9D49BD078}" srcOrd="0" destOrd="0" parTransId="{215213B9-CC1A-41E7-9263-1E2117CFB365}" sibTransId="{771AED57-223F-47CF-A8F3-AB50CA6F6055}"/>
    <dgm:cxn modelId="{4FDBC817-FA06-4BDF-83A7-0DCB7B1E4360}" srcId="{72A51C9E-A43D-4C0A-920D-784DF0DB2BC5}" destId="{289BD181-D314-4A87-86B1-1B3B228C8EAE}" srcOrd="2" destOrd="0" parTransId="{1B7DCCE2-CC73-4822-B3CF-A43FC2C69113}" sibTransId="{6B3C7EAC-75AD-4F08-9238-5C7CB04882FC}"/>
    <dgm:cxn modelId="{58D147D4-B12E-428D-81FE-FA290B66A9EA}" srcId="{72A51C9E-A43D-4C0A-920D-784DF0DB2BC5}" destId="{1A3D31C2-807D-4E1B-9F88-CD2F45F4E92F}" srcOrd="1" destOrd="0" parTransId="{6C134407-37B4-475E-9AA0-AEF0225E484F}" sibTransId="{64D6C6B7-CE8A-49A6-80C4-02E5ECFFCC33}"/>
    <dgm:cxn modelId="{C7C3BF0F-00F3-46E7-8182-7AF9414F0625}" type="presOf" srcId="{1A3D31C2-807D-4E1B-9F88-CD2F45F4E92F}" destId="{2C26E38F-3363-48E8-B735-AC7FFF600500}" srcOrd="0" destOrd="0" presId="urn:microsoft.com/office/officeart/2005/8/layout/hList6"/>
    <dgm:cxn modelId="{A132C0CC-2EAF-4D37-A819-57C150D6B5A9}" type="presParOf" srcId="{41C521B2-F222-4F5C-881C-274604C816EF}" destId="{5406E087-CA7F-46BC-8DAC-6B84FDB6F3C0}" srcOrd="0" destOrd="0" presId="urn:microsoft.com/office/officeart/2005/8/layout/hList6"/>
    <dgm:cxn modelId="{C00D75AE-C061-4DE3-AF5A-B938D02D5051}" type="presParOf" srcId="{41C521B2-F222-4F5C-881C-274604C816EF}" destId="{3FCE8B47-6E8E-45B1-AC3C-965AE2214C2A}" srcOrd="1" destOrd="0" presId="urn:microsoft.com/office/officeart/2005/8/layout/hList6"/>
    <dgm:cxn modelId="{BA7A4220-FE42-4A64-8212-9099567F57A4}" type="presParOf" srcId="{41C521B2-F222-4F5C-881C-274604C816EF}" destId="{2C26E38F-3363-48E8-B735-AC7FFF600500}" srcOrd="2" destOrd="0" presId="urn:microsoft.com/office/officeart/2005/8/layout/hList6"/>
    <dgm:cxn modelId="{EA10A3CB-E8CE-4E74-A554-18B05B094785}" type="presParOf" srcId="{41C521B2-F222-4F5C-881C-274604C816EF}" destId="{70126A5E-359E-49F2-8AD6-1D03928B2C2E}" srcOrd="3" destOrd="0" presId="urn:microsoft.com/office/officeart/2005/8/layout/hList6"/>
    <dgm:cxn modelId="{119BB21D-94A2-44E0-B6BA-F912DFA2C045}" type="presParOf" srcId="{41C521B2-F222-4F5C-881C-274604C816EF}" destId="{2A479A70-D863-4235-A6BF-A5FBB676F794}" srcOrd="4" destOrd="0" presId="urn:microsoft.com/office/officeart/2005/8/layout/hList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866D7C-F2E8-4E13-AA9D-BF3213FA823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D0981310-E74D-48B9-8012-584AFCA08D2D}">
      <dgm:prSet phldrT="[文本]" custT="1"/>
      <dgm:spPr>
        <a:solidFill>
          <a:srgbClr val="C00000"/>
        </a:solidFill>
      </dgm:spPr>
      <dgm:t>
        <a:bodyPr/>
        <a:lstStyle/>
        <a:p>
          <a:pPr algn="l"/>
          <a:r>
            <a:rPr lang="zh-CN" altLang="en-US" sz="1800" b="1" dirty="0">
              <a:latin typeface="微软雅黑" panose="020B0503020204020204" pitchFamily="34" charset="-122"/>
              <a:ea typeface="微软雅黑" panose="020B0503020204020204" pitchFamily="34" charset="-122"/>
            </a:rPr>
            <a:t>华为政务云</a:t>
          </a:r>
          <a:endParaRPr lang="en-US" altLang="zh-CN" sz="1800" b="1" dirty="0">
            <a:latin typeface="微软雅黑" panose="020B0503020204020204" pitchFamily="34" charset="-122"/>
            <a:ea typeface="微软雅黑" panose="020B0503020204020204" pitchFamily="34" charset="-122"/>
          </a:endParaRPr>
        </a:p>
        <a:p>
          <a:pPr algn="l"/>
          <a:endParaRPr lang="en-US" altLang="zh-CN" sz="1800" dirty="0">
            <a:latin typeface="微软雅黑" panose="020B0503020204020204" pitchFamily="34" charset="-122"/>
            <a:ea typeface="微软雅黑" panose="020B0503020204020204" pitchFamily="34" charset="-122"/>
          </a:endParaRPr>
        </a:p>
        <a:p>
          <a:pPr algn="l"/>
          <a:endParaRPr lang="en-US" altLang="zh-CN" sz="1800" dirty="0">
            <a:latin typeface="微软雅黑" panose="020B0503020204020204" pitchFamily="34" charset="-122"/>
            <a:ea typeface="微软雅黑" panose="020B0503020204020204" pitchFamily="34" charset="-122"/>
          </a:endParaRPr>
        </a:p>
        <a:p>
          <a:pPr algn="l"/>
          <a:endParaRPr lang="en-US" altLang="zh-CN" sz="1800" dirty="0">
            <a:latin typeface="微软雅黑" panose="020B0503020204020204" pitchFamily="34" charset="-122"/>
            <a:ea typeface="微软雅黑" panose="020B0503020204020204" pitchFamily="34" charset="-122"/>
          </a:endParaRPr>
        </a:p>
        <a:p>
          <a:pPr algn="l"/>
          <a:endParaRPr lang="zh-CN" altLang="en-US" sz="1800" dirty="0">
            <a:latin typeface="微软雅黑" panose="020B0503020204020204" pitchFamily="34" charset="-122"/>
            <a:ea typeface="微软雅黑" panose="020B0503020204020204" pitchFamily="34" charset="-122"/>
          </a:endParaRPr>
        </a:p>
      </dgm:t>
    </dgm:pt>
    <dgm:pt modelId="{42B1DF69-AC3E-4580-9A83-AC7816818B7F}" type="parTrans" cxnId="{1B418563-AF0A-43C3-84A5-4CC8BEA26FA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A81A6FB-963B-42FE-9A30-4CA27AE78904}" type="sibTrans" cxnId="{1B418563-AF0A-43C3-84A5-4CC8BEA26FAB}">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AE49361-EBB9-4AB1-BF8D-A31B6FA8D8F2}">
      <dgm:prSet phldrT="[文本]" custT="1"/>
      <dgm:spPr>
        <a:solidFill>
          <a:srgbClr val="C00000"/>
        </a:solidFill>
      </dgm:spPr>
      <dgm:t>
        <a:bodyPr/>
        <a:lstStyle/>
        <a:p>
          <a:r>
            <a:rPr lang="zh-CN" altLang="en-US" sz="1800" b="1" dirty="0">
              <a:latin typeface="微软雅黑" panose="020B0503020204020204" pitchFamily="34" charset="-122"/>
              <a:ea typeface="微软雅黑" panose="020B0503020204020204" pitchFamily="34" charset="-122"/>
            </a:rPr>
            <a:t>人民日报</a:t>
          </a:r>
          <a:endParaRPr lang="en-US" altLang="zh-CN" sz="1800" b="1" dirty="0">
            <a:latin typeface="微软雅黑" panose="020B0503020204020204" pitchFamily="34" charset="-122"/>
            <a:ea typeface="微软雅黑" panose="020B0503020204020204" pitchFamily="34" charset="-122"/>
          </a:endParaRPr>
        </a:p>
        <a:p>
          <a:r>
            <a:rPr lang="zh-CN" altLang="en-US" sz="1800" b="1" dirty="0">
              <a:latin typeface="微软雅黑" panose="020B0503020204020204" pitchFamily="34" charset="-122"/>
              <a:ea typeface="微软雅黑" panose="020B0503020204020204" pitchFamily="34" charset="-122"/>
            </a:rPr>
            <a:t>党政资源</a:t>
          </a:r>
          <a:endParaRPr lang="en-US" altLang="zh-CN" sz="1800" b="1"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zh-CN" altLang="en-US" sz="1800" dirty="0">
            <a:latin typeface="微软雅黑" panose="020B0503020204020204" pitchFamily="34" charset="-122"/>
            <a:ea typeface="微软雅黑" panose="020B0503020204020204" pitchFamily="34" charset="-122"/>
          </a:endParaRPr>
        </a:p>
      </dgm:t>
    </dgm:pt>
    <dgm:pt modelId="{AA364F12-F9B1-403C-A3B3-289A8F282B52}" type="parTrans" cxnId="{4942EB3B-44E2-4CFE-B07D-7FC2B4901EF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D58ECCC-984B-4155-91C1-EB05C8B48734}" type="sibTrans" cxnId="{4942EB3B-44E2-4CFE-B07D-7FC2B4901EF6}">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2C3A740-59CB-427F-985A-FCD36E43A898}">
      <dgm:prSet phldrT="[文本]" custT="1"/>
      <dgm:spPr>
        <a:solidFill>
          <a:srgbClr val="C00000"/>
        </a:solidFill>
      </dgm:spPr>
      <dgm:t>
        <a:bodyPr/>
        <a:lstStyle/>
        <a:p>
          <a:r>
            <a:rPr lang="zh-CN" altLang="en-US" sz="1800" b="1" dirty="0">
              <a:latin typeface="微软雅黑" panose="020B0503020204020204" pitchFamily="34" charset="-122"/>
              <a:ea typeface="微软雅黑" panose="020B0503020204020204" pitchFamily="34" charset="-122"/>
            </a:rPr>
            <a:t>智慧党建平台</a:t>
          </a:r>
          <a:endParaRPr lang="en-US" altLang="zh-CN" sz="1800" b="1"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zh-CN" altLang="en-US" sz="1800" dirty="0">
            <a:latin typeface="微软雅黑" panose="020B0503020204020204" pitchFamily="34" charset="-122"/>
            <a:ea typeface="微软雅黑" panose="020B0503020204020204" pitchFamily="34" charset="-122"/>
          </a:endParaRPr>
        </a:p>
      </dgm:t>
    </dgm:pt>
    <dgm:pt modelId="{E48D90A7-9D6B-4980-A9F6-1376268B5298}" type="parTrans" cxnId="{4ED092BE-897F-40EC-A091-D247BF1948B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C5CEC9-A437-4459-8B32-8F2A20B88175}" type="sibTrans" cxnId="{4ED092BE-897F-40EC-A091-D247BF1948B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99BD168-5866-4D22-980F-C121CBDDF374}">
      <dgm:prSet phldrT="[文本]" custT="1"/>
      <dgm:spPr>
        <a:solidFill>
          <a:srgbClr val="C00000"/>
        </a:solidFill>
      </dgm:spPr>
      <dgm:t>
        <a:bodyPr/>
        <a:lstStyle/>
        <a:p>
          <a:r>
            <a:rPr lang="zh-CN" altLang="en-US" sz="1800" b="1" dirty="0" smtClean="0">
              <a:latin typeface="微软雅黑" panose="020B0503020204020204" pitchFamily="34" charset="-122"/>
              <a:ea typeface="微软雅黑" panose="020B0503020204020204" pitchFamily="34" charset="-122"/>
            </a:rPr>
            <a:t>智慧党建活动中心</a:t>
          </a:r>
          <a:endParaRPr lang="en-US" altLang="zh-CN" sz="1800" b="1" dirty="0">
            <a:latin typeface="微软雅黑" panose="020B0503020204020204" pitchFamily="34" charset="-122"/>
            <a:ea typeface="微软雅黑" panose="020B0503020204020204" pitchFamily="34" charset="-122"/>
          </a:endParaRPr>
        </a:p>
        <a:p>
          <a:endParaRPr lang="en-US" altLang="zh-CN" sz="1800" b="1"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dgm:t>
    </dgm:pt>
    <dgm:pt modelId="{D4E3E8FE-46FC-42FE-8AA7-9190F1329E6D}" type="parTrans" cxnId="{70AFA406-CC40-4F40-8C0A-3B2BC190FB2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BCAAD23-D2BC-45D8-B423-DB45A0F1042C}" type="sibTrans" cxnId="{70AFA406-CC40-4F40-8C0A-3B2BC190FB22}">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FE30241-50DB-4CCB-A21E-351A12D3B93C}">
      <dgm:prSet phldrT="[文本]" custT="1"/>
      <dgm:spPr>
        <a:solidFill>
          <a:srgbClr val="C00000"/>
        </a:solidFill>
      </dgm:spPr>
      <dgm:t>
        <a:bodyPr/>
        <a:lstStyle/>
        <a:p>
          <a:r>
            <a:rPr lang="zh-CN" altLang="en-US" sz="1800" b="1" dirty="0">
              <a:latin typeface="微软雅黑" panose="020B0503020204020204" pitchFamily="34" charset="-122"/>
              <a:ea typeface="微软雅黑" panose="020B0503020204020204" pitchFamily="34" charset="-122"/>
            </a:rPr>
            <a:t>党务视讯会议</a:t>
          </a:r>
          <a:endParaRPr lang="en-US" altLang="zh-CN" sz="1800" b="1"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dgm:t>
    </dgm:pt>
    <dgm:pt modelId="{B2116872-F988-4E06-9C57-89A29CA7D387}" type="parTrans" cxnId="{69D46A02-25B5-461D-8106-9D3776C290AD}">
      <dgm:prSet/>
      <dgm:spPr/>
      <dgm:t>
        <a:bodyPr/>
        <a:lstStyle/>
        <a:p>
          <a:endParaRPr lang="zh-CN" altLang="en-US" sz="1800"/>
        </a:p>
      </dgm:t>
    </dgm:pt>
    <dgm:pt modelId="{62A6D127-41C0-4D10-8ABE-8C497B800577}" type="sibTrans" cxnId="{69D46A02-25B5-461D-8106-9D3776C290AD}">
      <dgm:prSet/>
      <dgm:spPr/>
      <dgm:t>
        <a:bodyPr/>
        <a:lstStyle/>
        <a:p>
          <a:endParaRPr lang="zh-CN" altLang="en-US" sz="1800"/>
        </a:p>
      </dgm:t>
    </dgm:pt>
    <dgm:pt modelId="{96EDB9AA-9839-4582-AAA9-000A557C9F06}">
      <dgm:prSet phldrT="[文本]" custT="1"/>
      <dgm:spPr>
        <a:solidFill>
          <a:srgbClr val="C00000"/>
        </a:solidFill>
      </dgm:spPr>
      <dgm:t>
        <a:bodyPr/>
        <a:lstStyle/>
        <a:p>
          <a:r>
            <a:rPr lang="zh-CN" altLang="en-US" sz="1800" b="1" dirty="0">
              <a:latin typeface="微软雅黑" panose="020B0503020204020204" pitchFamily="34" charset="-122"/>
              <a:ea typeface="微软雅黑" panose="020B0503020204020204" pitchFamily="34" charset="-122"/>
            </a:rPr>
            <a:t>智能党建终端</a:t>
          </a:r>
          <a:endParaRPr lang="en-US" altLang="zh-CN" sz="1800" b="1"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p>
      </dgm:t>
    </dgm:pt>
    <dgm:pt modelId="{77EB53A2-5EE7-47D0-B9BB-8DE38E6950B6}" type="parTrans" cxnId="{FEB0DD6E-749D-4706-AB05-C929F68E3155}">
      <dgm:prSet/>
      <dgm:spPr/>
      <dgm:t>
        <a:bodyPr/>
        <a:lstStyle/>
        <a:p>
          <a:endParaRPr lang="zh-CN" altLang="en-US" sz="1800"/>
        </a:p>
      </dgm:t>
    </dgm:pt>
    <dgm:pt modelId="{68E3ED87-3F87-425D-ADF0-84D4368ACF15}" type="sibTrans" cxnId="{FEB0DD6E-749D-4706-AB05-C929F68E3155}">
      <dgm:prSet/>
      <dgm:spPr/>
      <dgm:t>
        <a:bodyPr/>
        <a:lstStyle/>
        <a:p>
          <a:endParaRPr lang="zh-CN" altLang="en-US" sz="1800"/>
        </a:p>
      </dgm:t>
    </dgm:pt>
    <dgm:pt modelId="{FDF1D35B-E17C-4961-A54F-53C4FDA956BC}" type="pres">
      <dgm:prSet presAssocID="{90866D7C-F2E8-4E13-AA9D-BF3213FA8239}" presName="Name0" presStyleCnt="0">
        <dgm:presLayoutVars>
          <dgm:dir/>
          <dgm:resizeHandles val="exact"/>
        </dgm:presLayoutVars>
      </dgm:prSet>
      <dgm:spPr/>
      <dgm:t>
        <a:bodyPr/>
        <a:lstStyle/>
        <a:p>
          <a:endParaRPr lang="zh-CN" altLang="en-US"/>
        </a:p>
      </dgm:t>
    </dgm:pt>
    <dgm:pt modelId="{285105AC-CF5A-447D-AF03-BA0092C5364A}" type="pres">
      <dgm:prSet presAssocID="{D0981310-E74D-48B9-8012-584AFCA08D2D}" presName="node" presStyleLbl="node1" presStyleIdx="0" presStyleCnt="6">
        <dgm:presLayoutVars>
          <dgm:bulletEnabled val="1"/>
        </dgm:presLayoutVars>
      </dgm:prSet>
      <dgm:spPr/>
      <dgm:t>
        <a:bodyPr/>
        <a:lstStyle/>
        <a:p>
          <a:endParaRPr lang="zh-CN" altLang="en-US"/>
        </a:p>
      </dgm:t>
    </dgm:pt>
    <dgm:pt modelId="{38966A6D-7349-4B48-9590-2A3851251A3D}" type="pres">
      <dgm:prSet presAssocID="{FA81A6FB-963B-42FE-9A30-4CA27AE78904}" presName="sibTrans" presStyleCnt="0"/>
      <dgm:spPr/>
    </dgm:pt>
    <dgm:pt modelId="{8F403C33-8EAE-49C9-95DA-8A1464350C3F}" type="pres">
      <dgm:prSet presAssocID="{6AE49361-EBB9-4AB1-BF8D-A31B6FA8D8F2}" presName="node" presStyleLbl="node1" presStyleIdx="1" presStyleCnt="6">
        <dgm:presLayoutVars>
          <dgm:bulletEnabled val="1"/>
        </dgm:presLayoutVars>
      </dgm:prSet>
      <dgm:spPr/>
      <dgm:t>
        <a:bodyPr/>
        <a:lstStyle/>
        <a:p>
          <a:endParaRPr lang="zh-CN" altLang="en-US"/>
        </a:p>
      </dgm:t>
    </dgm:pt>
    <dgm:pt modelId="{D4BDE51C-FCA1-463F-97DB-9F2FA41B9197}" type="pres">
      <dgm:prSet presAssocID="{7D58ECCC-984B-4155-91C1-EB05C8B48734}" presName="sibTrans" presStyleCnt="0"/>
      <dgm:spPr/>
    </dgm:pt>
    <dgm:pt modelId="{706A388A-DE0F-488C-8044-B5B439EE19D8}" type="pres">
      <dgm:prSet presAssocID="{F2C3A740-59CB-427F-985A-FCD36E43A898}" presName="node" presStyleLbl="node1" presStyleIdx="2" presStyleCnt="6">
        <dgm:presLayoutVars>
          <dgm:bulletEnabled val="1"/>
        </dgm:presLayoutVars>
      </dgm:prSet>
      <dgm:spPr/>
      <dgm:t>
        <a:bodyPr/>
        <a:lstStyle/>
        <a:p>
          <a:endParaRPr lang="zh-CN" altLang="en-US"/>
        </a:p>
      </dgm:t>
    </dgm:pt>
    <dgm:pt modelId="{4D9A086F-3D71-4448-8CC8-B16EA9D73434}" type="pres">
      <dgm:prSet presAssocID="{5BC5CEC9-A437-4459-8B32-8F2A20B88175}" presName="sibTrans" presStyleCnt="0"/>
      <dgm:spPr/>
    </dgm:pt>
    <dgm:pt modelId="{3CDAD5D1-33B6-46AF-B02B-D39C65E8F381}" type="pres">
      <dgm:prSet presAssocID="{499BD168-5866-4D22-980F-C121CBDDF374}" presName="node" presStyleLbl="node1" presStyleIdx="3" presStyleCnt="6">
        <dgm:presLayoutVars>
          <dgm:bulletEnabled val="1"/>
        </dgm:presLayoutVars>
      </dgm:prSet>
      <dgm:spPr/>
      <dgm:t>
        <a:bodyPr/>
        <a:lstStyle/>
        <a:p>
          <a:endParaRPr lang="zh-CN" altLang="en-US"/>
        </a:p>
      </dgm:t>
    </dgm:pt>
    <dgm:pt modelId="{3E4BFDE9-9927-4E51-80AA-4C0E2E6F7F6E}" type="pres">
      <dgm:prSet presAssocID="{4BCAAD23-D2BC-45D8-B423-DB45A0F1042C}" presName="sibTrans" presStyleCnt="0"/>
      <dgm:spPr/>
    </dgm:pt>
    <dgm:pt modelId="{156115E7-5020-4FA3-A28D-1E0CA71645C8}" type="pres">
      <dgm:prSet presAssocID="{EFE30241-50DB-4CCB-A21E-351A12D3B93C}" presName="node" presStyleLbl="node1" presStyleIdx="4" presStyleCnt="6">
        <dgm:presLayoutVars>
          <dgm:bulletEnabled val="1"/>
        </dgm:presLayoutVars>
      </dgm:prSet>
      <dgm:spPr/>
      <dgm:t>
        <a:bodyPr/>
        <a:lstStyle/>
        <a:p>
          <a:endParaRPr lang="zh-CN" altLang="en-US"/>
        </a:p>
      </dgm:t>
    </dgm:pt>
    <dgm:pt modelId="{E1C29C62-E643-47F7-B9E1-F8D6FBEDD6A4}" type="pres">
      <dgm:prSet presAssocID="{62A6D127-41C0-4D10-8ABE-8C497B800577}" presName="sibTrans" presStyleCnt="0"/>
      <dgm:spPr/>
    </dgm:pt>
    <dgm:pt modelId="{B3E1019A-46EC-4E83-A07C-9D1FB487B29D}" type="pres">
      <dgm:prSet presAssocID="{96EDB9AA-9839-4582-AAA9-000A557C9F06}" presName="node" presStyleLbl="node1" presStyleIdx="5" presStyleCnt="6">
        <dgm:presLayoutVars>
          <dgm:bulletEnabled val="1"/>
        </dgm:presLayoutVars>
      </dgm:prSet>
      <dgm:spPr/>
      <dgm:t>
        <a:bodyPr/>
        <a:lstStyle/>
        <a:p>
          <a:endParaRPr lang="zh-CN" altLang="en-US"/>
        </a:p>
      </dgm:t>
    </dgm:pt>
  </dgm:ptLst>
  <dgm:cxnLst>
    <dgm:cxn modelId="{B8CDEEE1-51B5-4357-848D-3E5E112192EA}" type="presOf" srcId="{90866D7C-F2E8-4E13-AA9D-BF3213FA8239}" destId="{FDF1D35B-E17C-4961-A54F-53C4FDA956BC}" srcOrd="0" destOrd="0" presId="urn:microsoft.com/office/officeart/2005/8/layout/hList6"/>
    <dgm:cxn modelId="{4942EB3B-44E2-4CFE-B07D-7FC2B4901EF6}" srcId="{90866D7C-F2E8-4E13-AA9D-BF3213FA8239}" destId="{6AE49361-EBB9-4AB1-BF8D-A31B6FA8D8F2}" srcOrd="1" destOrd="0" parTransId="{AA364F12-F9B1-403C-A3B3-289A8F282B52}" sibTransId="{7D58ECCC-984B-4155-91C1-EB05C8B48734}"/>
    <dgm:cxn modelId="{13EE1D77-2095-4F51-830B-0221224D6305}" type="presOf" srcId="{96EDB9AA-9839-4582-AAA9-000A557C9F06}" destId="{B3E1019A-46EC-4E83-A07C-9D1FB487B29D}" srcOrd="0" destOrd="0" presId="urn:microsoft.com/office/officeart/2005/8/layout/hList6"/>
    <dgm:cxn modelId="{1B418563-AF0A-43C3-84A5-4CC8BEA26FAB}" srcId="{90866D7C-F2E8-4E13-AA9D-BF3213FA8239}" destId="{D0981310-E74D-48B9-8012-584AFCA08D2D}" srcOrd="0" destOrd="0" parTransId="{42B1DF69-AC3E-4580-9A83-AC7816818B7F}" sibTransId="{FA81A6FB-963B-42FE-9A30-4CA27AE78904}"/>
    <dgm:cxn modelId="{E28DB8A3-A01C-44C5-8AB4-FD82360790AB}" type="presOf" srcId="{6AE49361-EBB9-4AB1-BF8D-A31B6FA8D8F2}" destId="{8F403C33-8EAE-49C9-95DA-8A1464350C3F}" srcOrd="0" destOrd="0" presId="urn:microsoft.com/office/officeart/2005/8/layout/hList6"/>
    <dgm:cxn modelId="{69D46A02-25B5-461D-8106-9D3776C290AD}" srcId="{90866D7C-F2E8-4E13-AA9D-BF3213FA8239}" destId="{EFE30241-50DB-4CCB-A21E-351A12D3B93C}" srcOrd="4" destOrd="0" parTransId="{B2116872-F988-4E06-9C57-89A29CA7D387}" sibTransId="{62A6D127-41C0-4D10-8ABE-8C497B800577}"/>
    <dgm:cxn modelId="{FEB0DD6E-749D-4706-AB05-C929F68E3155}" srcId="{90866D7C-F2E8-4E13-AA9D-BF3213FA8239}" destId="{96EDB9AA-9839-4582-AAA9-000A557C9F06}" srcOrd="5" destOrd="0" parTransId="{77EB53A2-5EE7-47D0-B9BB-8DE38E6950B6}" sibTransId="{68E3ED87-3F87-425D-ADF0-84D4368ACF15}"/>
    <dgm:cxn modelId="{4ED092BE-897F-40EC-A091-D247BF1948B2}" srcId="{90866D7C-F2E8-4E13-AA9D-BF3213FA8239}" destId="{F2C3A740-59CB-427F-985A-FCD36E43A898}" srcOrd="2" destOrd="0" parTransId="{E48D90A7-9D6B-4980-A9F6-1376268B5298}" sibTransId="{5BC5CEC9-A437-4459-8B32-8F2A20B88175}"/>
    <dgm:cxn modelId="{A2D00C55-088B-4F91-96C7-C5C43BBFF1C5}" type="presOf" srcId="{D0981310-E74D-48B9-8012-584AFCA08D2D}" destId="{285105AC-CF5A-447D-AF03-BA0092C5364A}" srcOrd="0" destOrd="0" presId="urn:microsoft.com/office/officeart/2005/8/layout/hList6"/>
    <dgm:cxn modelId="{9B9EDB32-2A4A-46E9-9394-D88EC37ADB46}" type="presOf" srcId="{499BD168-5866-4D22-980F-C121CBDDF374}" destId="{3CDAD5D1-33B6-46AF-B02B-D39C65E8F381}" srcOrd="0" destOrd="0" presId="urn:microsoft.com/office/officeart/2005/8/layout/hList6"/>
    <dgm:cxn modelId="{1EC881D2-7937-491F-9DAD-8B07F5706A8D}" type="presOf" srcId="{F2C3A740-59CB-427F-985A-FCD36E43A898}" destId="{706A388A-DE0F-488C-8044-B5B439EE19D8}" srcOrd="0" destOrd="0" presId="urn:microsoft.com/office/officeart/2005/8/layout/hList6"/>
    <dgm:cxn modelId="{5479B299-8323-4C41-AFF2-931BCD2C7796}" type="presOf" srcId="{EFE30241-50DB-4CCB-A21E-351A12D3B93C}" destId="{156115E7-5020-4FA3-A28D-1E0CA71645C8}" srcOrd="0" destOrd="0" presId="urn:microsoft.com/office/officeart/2005/8/layout/hList6"/>
    <dgm:cxn modelId="{70AFA406-CC40-4F40-8C0A-3B2BC190FB22}" srcId="{90866D7C-F2E8-4E13-AA9D-BF3213FA8239}" destId="{499BD168-5866-4D22-980F-C121CBDDF374}" srcOrd="3" destOrd="0" parTransId="{D4E3E8FE-46FC-42FE-8AA7-9190F1329E6D}" sibTransId="{4BCAAD23-D2BC-45D8-B423-DB45A0F1042C}"/>
    <dgm:cxn modelId="{97F2A71F-B68F-4021-9DA7-75640B17B0D8}" type="presParOf" srcId="{FDF1D35B-E17C-4961-A54F-53C4FDA956BC}" destId="{285105AC-CF5A-447D-AF03-BA0092C5364A}" srcOrd="0" destOrd="0" presId="urn:microsoft.com/office/officeart/2005/8/layout/hList6"/>
    <dgm:cxn modelId="{A095FD06-F136-4371-AB13-CA88ED0B3574}" type="presParOf" srcId="{FDF1D35B-E17C-4961-A54F-53C4FDA956BC}" destId="{38966A6D-7349-4B48-9590-2A3851251A3D}" srcOrd="1" destOrd="0" presId="urn:microsoft.com/office/officeart/2005/8/layout/hList6"/>
    <dgm:cxn modelId="{B9336552-FF24-4B8C-9398-DB0358ADF32B}" type="presParOf" srcId="{FDF1D35B-E17C-4961-A54F-53C4FDA956BC}" destId="{8F403C33-8EAE-49C9-95DA-8A1464350C3F}" srcOrd="2" destOrd="0" presId="urn:microsoft.com/office/officeart/2005/8/layout/hList6"/>
    <dgm:cxn modelId="{C7E48C4D-6FEF-49F4-92FD-236C4DF23803}" type="presParOf" srcId="{FDF1D35B-E17C-4961-A54F-53C4FDA956BC}" destId="{D4BDE51C-FCA1-463F-97DB-9F2FA41B9197}" srcOrd="3" destOrd="0" presId="urn:microsoft.com/office/officeart/2005/8/layout/hList6"/>
    <dgm:cxn modelId="{6AC13D74-48C4-4A65-B0F5-040FF932364C}" type="presParOf" srcId="{FDF1D35B-E17C-4961-A54F-53C4FDA956BC}" destId="{706A388A-DE0F-488C-8044-B5B439EE19D8}" srcOrd="4" destOrd="0" presId="urn:microsoft.com/office/officeart/2005/8/layout/hList6"/>
    <dgm:cxn modelId="{839F972B-4D7C-4164-9EE3-5A271B55216F}" type="presParOf" srcId="{FDF1D35B-E17C-4961-A54F-53C4FDA956BC}" destId="{4D9A086F-3D71-4448-8CC8-B16EA9D73434}" srcOrd="5" destOrd="0" presId="urn:microsoft.com/office/officeart/2005/8/layout/hList6"/>
    <dgm:cxn modelId="{46E91645-777F-4D00-8244-ECDF20727366}" type="presParOf" srcId="{FDF1D35B-E17C-4961-A54F-53C4FDA956BC}" destId="{3CDAD5D1-33B6-46AF-B02B-D39C65E8F381}" srcOrd="6" destOrd="0" presId="urn:microsoft.com/office/officeart/2005/8/layout/hList6"/>
    <dgm:cxn modelId="{485804CA-919F-43BF-A104-B5600D37D4E5}" type="presParOf" srcId="{FDF1D35B-E17C-4961-A54F-53C4FDA956BC}" destId="{3E4BFDE9-9927-4E51-80AA-4C0E2E6F7F6E}" srcOrd="7" destOrd="0" presId="urn:microsoft.com/office/officeart/2005/8/layout/hList6"/>
    <dgm:cxn modelId="{A5D3F806-0A6C-45D3-A768-D18091D8EDD3}" type="presParOf" srcId="{FDF1D35B-E17C-4961-A54F-53C4FDA956BC}" destId="{156115E7-5020-4FA3-A28D-1E0CA71645C8}" srcOrd="8" destOrd="0" presId="urn:microsoft.com/office/officeart/2005/8/layout/hList6"/>
    <dgm:cxn modelId="{8F023037-89DD-4921-A7B1-28D7986EE97F}" type="presParOf" srcId="{FDF1D35B-E17C-4961-A54F-53C4FDA956BC}" destId="{E1C29C62-E643-47F7-B9E1-F8D6FBEDD6A4}" srcOrd="9" destOrd="0" presId="urn:microsoft.com/office/officeart/2005/8/layout/hList6"/>
    <dgm:cxn modelId="{3BA0A195-36D3-4948-8327-A824ADD7E35D}" type="presParOf" srcId="{FDF1D35B-E17C-4961-A54F-53C4FDA956BC}" destId="{B3E1019A-46EC-4E83-A07C-9D1FB487B29D}" srcOrd="1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A4E6AD9-E555-422F-8283-283E20687956}" type="doc">
      <dgm:prSet loTypeId="urn:microsoft.com/office/officeart/2005/8/layout/radial6#1" loCatId="relationship" qsTypeId="urn:microsoft.com/office/officeart/2005/8/quickstyle/simple1#2" qsCatId="simple" csTypeId="urn:microsoft.com/office/officeart/2005/8/colors/accent1_3#1" csCatId="accent1" phldr="1"/>
      <dgm:spPr/>
      <dgm:t>
        <a:bodyPr/>
        <a:lstStyle/>
        <a:p>
          <a:endParaRPr lang="zh-CN" altLang="en-US"/>
        </a:p>
      </dgm:t>
    </dgm:pt>
    <dgm:pt modelId="{1AF9EC61-BED5-4119-87DB-01EFC0037FAB}">
      <dgm:prSet phldrT="[文本]"/>
      <dgm:spPr/>
      <dgm:t>
        <a:bodyPr/>
        <a:lstStyle/>
        <a:p>
          <a:r>
            <a:rPr lang="zh-CN" altLang="en-US" dirty="0" smtClean="0">
              <a:latin typeface="微软雅黑" panose="020B0503020204020204" pitchFamily="34" charset="-122"/>
              <a:ea typeface="微软雅黑" panose="020B0503020204020204" pitchFamily="34" charset="-122"/>
            </a:rPr>
            <a:t>智慧党建平台</a:t>
          </a:r>
          <a:endParaRPr lang="zh-CN" altLang="en-US" dirty="0">
            <a:latin typeface="微软雅黑" panose="020B0503020204020204" pitchFamily="34" charset="-122"/>
            <a:ea typeface="微软雅黑" panose="020B0503020204020204" pitchFamily="34" charset="-122"/>
          </a:endParaRPr>
        </a:p>
      </dgm:t>
    </dgm:pt>
    <dgm:pt modelId="{ADF4807C-20CD-47C5-9C57-B23A8E6E16F5}" type="parTrans" cxnId="{17C4AFF0-8239-4940-B0E0-9394E690945E}">
      <dgm:prSet/>
      <dgm:spPr/>
      <dgm:t>
        <a:bodyPr/>
        <a:lstStyle/>
        <a:p>
          <a:endParaRPr lang="zh-CN" altLang="en-US">
            <a:latin typeface="微软雅黑" panose="020B0503020204020204" pitchFamily="34" charset="-122"/>
            <a:ea typeface="微软雅黑" panose="020B0503020204020204" pitchFamily="34" charset="-122"/>
          </a:endParaRPr>
        </a:p>
      </dgm:t>
    </dgm:pt>
    <dgm:pt modelId="{07C02F0E-3DD8-411A-920B-05BCAF41D94E}" type="sibTrans" cxnId="{17C4AFF0-8239-4940-B0E0-9394E690945E}">
      <dgm:prSet/>
      <dgm:spPr/>
      <dgm:t>
        <a:bodyPr/>
        <a:lstStyle/>
        <a:p>
          <a:endParaRPr lang="zh-CN" altLang="en-US">
            <a:latin typeface="微软雅黑" panose="020B0503020204020204" pitchFamily="34" charset="-122"/>
            <a:ea typeface="微软雅黑" panose="020B0503020204020204" pitchFamily="34" charset="-122"/>
          </a:endParaRPr>
        </a:p>
      </dgm:t>
    </dgm:pt>
    <dgm:pt modelId="{C0998099-E5DB-40CC-85A1-21D2D8DAF006}">
      <dgm:prSet phldrT="[文本]"/>
      <dgm:spPr/>
      <dgm:t>
        <a:bodyPr/>
        <a:lstStyle/>
        <a:p>
          <a:r>
            <a:rPr lang="zh-CN" altLang="en-US" dirty="0" smtClean="0">
              <a:latin typeface="微软雅黑" panose="020B0503020204020204" pitchFamily="34" charset="-122"/>
              <a:ea typeface="微软雅黑" panose="020B0503020204020204" pitchFamily="34" charset="-122"/>
            </a:rPr>
            <a:t>党建工作看板</a:t>
          </a:r>
          <a:endParaRPr lang="zh-CN" altLang="en-US" dirty="0">
            <a:latin typeface="微软雅黑" panose="020B0503020204020204" pitchFamily="34" charset="-122"/>
            <a:ea typeface="微软雅黑" panose="020B0503020204020204" pitchFamily="34" charset="-122"/>
          </a:endParaRPr>
        </a:p>
      </dgm:t>
    </dgm:pt>
    <dgm:pt modelId="{FAB64613-CD10-4248-AEB7-E189F0B9E2CE}" type="parTrans" cxnId="{3E1243C0-B5D1-47EE-9E34-3B70D10CEEE7}">
      <dgm:prSet/>
      <dgm:spPr/>
      <dgm:t>
        <a:bodyPr/>
        <a:lstStyle/>
        <a:p>
          <a:endParaRPr lang="zh-CN" altLang="en-US">
            <a:latin typeface="微软雅黑" panose="020B0503020204020204" pitchFamily="34" charset="-122"/>
            <a:ea typeface="微软雅黑" panose="020B0503020204020204" pitchFamily="34" charset="-122"/>
          </a:endParaRPr>
        </a:p>
      </dgm:t>
    </dgm:pt>
    <dgm:pt modelId="{0D8FDD6D-DAD3-4944-8610-E251C1D849A5}" type="sibTrans" cxnId="{3E1243C0-B5D1-47EE-9E34-3B70D10CEEE7}">
      <dgm:prSet/>
      <dgm:spPr/>
      <dgm:t>
        <a:bodyPr/>
        <a:lstStyle/>
        <a:p>
          <a:endParaRPr lang="zh-CN" altLang="en-US">
            <a:latin typeface="微软雅黑" panose="020B0503020204020204" pitchFamily="34" charset="-122"/>
            <a:ea typeface="微软雅黑" panose="020B0503020204020204" pitchFamily="34" charset="-122"/>
          </a:endParaRPr>
        </a:p>
      </dgm:t>
    </dgm:pt>
    <dgm:pt modelId="{54D02CFB-5785-41E3-85C9-848C466248FB}">
      <dgm:prSet phldrT="[文本]"/>
      <dgm:spPr/>
      <dgm:t>
        <a:bodyPr/>
        <a:lstStyle/>
        <a:p>
          <a:r>
            <a:rPr lang="zh-CN" altLang="en-US" dirty="0" smtClean="0">
              <a:latin typeface="微软雅黑" panose="020B0503020204020204" pitchFamily="34" charset="-122"/>
              <a:ea typeface="微软雅黑" panose="020B0503020204020204" pitchFamily="34" charset="-122"/>
            </a:rPr>
            <a:t>评分考核</a:t>
          </a:r>
          <a:endParaRPr lang="zh-CN" altLang="en-US" dirty="0">
            <a:latin typeface="微软雅黑" panose="020B0503020204020204" pitchFamily="34" charset="-122"/>
            <a:ea typeface="微软雅黑" panose="020B0503020204020204" pitchFamily="34" charset="-122"/>
          </a:endParaRPr>
        </a:p>
      </dgm:t>
    </dgm:pt>
    <dgm:pt modelId="{FC038C85-823A-43B2-A38E-A138B2583B3B}" type="parTrans" cxnId="{BE379814-B629-46DC-BFE3-3F18D95E13F0}">
      <dgm:prSet/>
      <dgm:spPr/>
      <dgm:t>
        <a:bodyPr/>
        <a:lstStyle/>
        <a:p>
          <a:endParaRPr lang="zh-CN" altLang="en-US">
            <a:latin typeface="微软雅黑" panose="020B0503020204020204" pitchFamily="34" charset="-122"/>
            <a:ea typeface="微软雅黑" panose="020B0503020204020204" pitchFamily="34" charset="-122"/>
          </a:endParaRPr>
        </a:p>
      </dgm:t>
    </dgm:pt>
    <dgm:pt modelId="{95D116BF-BB0D-4539-943F-A5DB32AD3480}" type="sibTrans" cxnId="{BE379814-B629-46DC-BFE3-3F18D95E13F0}">
      <dgm:prSet/>
      <dgm:spPr/>
      <dgm:t>
        <a:bodyPr/>
        <a:lstStyle/>
        <a:p>
          <a:endParaRPr lang="zh-CN" altLang="en-US">
            <a:latin typeface="微软雅黑" panose="020B0503020204020204" pitchFamily="34" charset="-122"/>
            <a:ea typeface="微软雅黑" panose="020B0503020204020204" pitchFamily="34" charset="-122"/>
          </a:endParaRPr>
        </a:p>
      </dgm:t>
    </dgm:pt>
    <dgm:pt modelId="{E7F06B25-8471-4D14-9FA9-706205598BA8}">
      <dgm:prSet phldrT="[文本]"/>
      <dgm:spPr/>
      <dgm:t>
        <a:bodyPr/>
        <a:lstStyle/>
        <a:p>
          <a:r>
            <a:rPr lang="zh-CN" altLang="en-US" dirty="0" smtClean="0">
              <a:latin typeface="微软雅黑" panose="020B0503020204020204" pitchFamily="34" charset="-122"/>
              <a:ea typeface="微软雅黑" panose="020B0503020204020204" pitchFamily="34" charset="-122"/>
            </a:rPr>
            <a:t>党建</a:t>
          </a:r>
          <a:r>
            <a:rPr lang="en-US" altLang="zh-CN" dirty="0" smtClean="0">
              <a:latin typeface="微软雅黑" panose="020B0503020204020204" pitchFamily="34" charset="-122"/>
              <a:ea typeface="微软雅黑" panose="020B0503020204020204" pitchFamily="34" charset="-122"/>
            </a:rPr>
            <a:t>E</a:t>
          </a:r>
          <a:r>
            <a:rPr lang="zh-CN" altLang="en-US" dirty="0" smtClean="0">
              <a:latin typeface="微软雅黑" panose="020B0503020204020204" pitchFamily="34" charset="-122"/>
              <a:ea typeface="微软雅黑" panose="020B0503020204020204" pitchFamily="34" charset="-122"/>
            </a:rPr>
            <a:t>家</a:t>
          </a:r>
          <a:endParaRPr lang="zh-CN" altLang="en-US" dirty="0">
            <a:latin typeface="微软雅黑" panose="020B0503020204020204" pitchFamily="34" charset="-122"/>
            <a:ea typeface="微软雅黑" panose="020B0503020204020204" pitchFamily="34" charset="-122"/>
          </a:endParaRPr>
        </a:p>
      </dgm:t>
    </dgm:pt>
    <dgm:pt modelId="{F8484AD5-ACBD-4047-9B6C-A59C5496EE16}" type="sibTrans" cxnId="{819F31A7-6DFA-4995-A26F-BAEFFB25B532}">
      <dgm:prSet/>
      <dgm:spPr/>
      <dgm:t>
        <a:bodyPr/>
        <a:lstStyle/>
        <a:p>
          <a:endParaRPr lang="zh-CN" altLang="en-US">
            <a:latin typeface="微软雅黑" panose="020B0503020204020204" pitchFamily="34" charset="-122"/>
            <a:ea typeface="微软雅黑" panose="020B0503020204020204" pitchFamily="34" charset="-122"/>
          </a:endParaRPr>
        </a:p>
      </dgm:t>
    </dgm:pt>
    <dgm:pt modelId="{E7A9EF94-CB24-4B5E-8AAE-A5D59A6FC7C3}" type="parTrans" cxnId="{819F31A7-6DFA-4995-A26F-BAEFFB25B532}">
      <dgm:prSet/>
      <dgm:spPr/>
      <dgm:t>
        <a:bodyPr/>
        <a:lstStyle/>
        <a:p>
          <a:endParaRPr lang="zh-CN" altLang="en-US">
            <a:latin typeface="微软雅黑" panose="020B0503020204020204" pitchFamily="34" charset="-122"/>
            <a:ea typeface="微软雅黑" panose="020B0503020204020204" pitchFamily="34" charset="-122"/>
          </a:endParaRPr>
        </a:p>
      </dgm:t>
    </dgm:pt>
    <dgm:pt modelId="{DB633C63-81D8-4BBA-B875-123A91CACE08}">
      <dgm:prSet phldrT="[文本]"/>
      <dgm:spPr/>
      <dgm:t>
        <a:bodyPr/>
        <a:lstStyle/>
        <a:p>
          <a:r>
            <a:rPr lang="zh-CN" altLang="en-US" dirty="0" smtClean="0">
              <a:latin typeface="微软雅黑" panose="020B0503020204020204" pitchFamily="34" charset="-122"/>
              <a:ea typeface="微软雅黑" panose="020B0503020204020204" pitchFamily="34" charset="-122"/>
            </a:rPr>
            <a:t>发展党员</a:t>
          </a:r>
          <a:endParaRPr lang="zh-CN" altLang="en-US" dirty="0">
            <a:latin typeface="微软雅黑" panose="020B0503020204020204" pitchFamily="34" charset="-122"/>
            <a:ea typeface="微软雅黑" panose="020B0503020204020204" pitchFamily="34" charset="-122"/>
          </a:endParaRPr>
        </a:p>
      </dgm:t>
    </dgm:pt>
    <dgm:pt modelId="{B3D972E6-7A33-4DEA-87F9-F3656980E7A1}" type="sibTrans" cxnId="{00BC4183-9314-439D-8243-C926383AFA16}">
      <dgm:prSet/>
      <dgm:spPr/>
      <dgm:t>
        <a:bodyPr/>
        <a:lstStyle/>
        <a:p>
          <a:endParaRPr lang="zh-CN" altLang="en-US">
            <a:latin typeface="微软雅黑" panose="020B0503020204020204" pitchFamily="34" charset="-122"/>
            <a:ea typeface="微软雅黑" panose="020B0503020204020204" pitchFamily="34" charset="-122"/>
          </a:endParaRPr>
        </a:p>
      </dgm:t>
    </dgm:pt>
    <dgm:pt modelId="{2CC4D0B1-0286-4AEF-B1DA-601B9F68355F}" type="parTrans" cxnId="{00BC4183-9314-439D-8243-C926383AFA16}">
      <dgm:prSet/>
      <dgm:spPr/>
      <dgm:t>
        <a:bodyPr/>
        <a:lstStyle/>
        <a:p>
          <a:endParaRPr lang="zh-CN" altLang="en-US">
            <a:latin typeface="微软雅黑" panose="020B0503020204020204" pitchFamily="34" charset="-122"/>
            <a:ea typeface="微软雅黑" panose="020B0503020204020204" pitchFamily="34" charset="-122"/>
          </a:endParaRPr>
        </a:p>
      </dgm:t>
    </dgm:pt>
    <dgm:pt modelId="{1701CA86-9566-4401-B7A3-569BB32AEBBB}">
      <dgm:prSet phldrT="[文本]"/>
      <dgm:spPr/>
      <dgm:t>
        <a:bodyPr/>
        <a:lstStyle/>
        <a:p>
          <a:r>
            <a:rPr lang="zh-CN" altLang="en-US" dirty="0" smtClean="0">
              <a:latin typeface="微软雅黑" panose="020B0503020204020204" pitchFamily="34" charset="-122"/>
              <a:ea typeface="微软雅黑" panose="020B0503020204020204" pitchFamily="34" charset="-122"/>
            </a:rPr>
            <a:t>党员工作</a:t>
          </a:r>
          <a:endParaRPr lang="zh-CN" altLang="en-US" dirty="0">
            <a:latin typeface="微软雅黑" panose="020B0503020204020204" pitchFamily="34" charset="-122"/>
            <a:ea typeface="微软雅黑" panose="020B0503020204020204" pitchFamily="34" charset="-122"/>
          </a:endParaRPr>
        </a:p>
      </dgm:t>
    </dgm:pt>
    <dgm:pt modelId="{92B97F28-1AD7-4A64-8281-8A31C28AA0EF}" type="parTrans" cxnId="{A2E13755-8344-4DA1-BC8E-254AB6970DCD}">
      <dgm:prSet/>
      <dgm:spPr/>
      <dgm:t>
        <a:bodyPr/>
        <a:lstStyle/>
        <a:p>
          <a:endParaRPr lang="zh-CN" altLang="en-US"/>
        </a:p>
      </dgm:t>
    </dgm:pt>
    <dgm:pt modelId="{F66457E3-CE07-4DCE-A5CF-DBEEAF7F9977}" type="sibTrans" cxnId="{A2E13755-8344-4DA1-BC8E-254AB6970DCD}">
      <dgm:prSet/>
      <dgm:spPr/>
      <dgm:t>
        <a:bodyPr/>
        <a:lstStyle/>
        <a:p>
          <a:endParaRPr lang="zh-CN" altLang="en-US"/>
        </a:p>
      </dgm:t>
    </dgm:pt>
    <dgm:pt modelId="{6D7F64D8-2A94-4DDD-8F79-53FCB7575023}">
      <dgm:prSet phldrT="[文本]"/>
      <dgm:spPr/>
      <dgm:t>
        <a:bodyPr/>
        <a:lstStyle/>
        <a:p>
          <a:r>
            <a:rPr lang="zh-CN" altLang="en-US" dirty="0" smtClean="0">
              <a:latin typeface="微软雅黑" panose="020B0503020204020204" pitchFamily="34" charset="-122"/>
              <a:ea typeface="微软雅黑" panose="020B0503020204020204" pitchFamily="34" charset="-122"/>
            </a:rPr>
            <a:t>党员学习</a:t>
          </a:r>
          <a:endParaRPr lang="zh-CN" altLang="en-US" dirty="0">
            <a:latin typeface="微软雅黑" panose="020B0503020204020204" pitchFamily="34" charset="-122"/>
            <a:ea typeface="微软雅黑" panose="020B0503020204020204" pitchFamily="34" charset="-122"/>
          </a:endParaRPr>
        </a:p>
      </dgm:t>
    </dgm:pt>
    <dgm:pt modelId="{835F5144-570E-4947-94CC-40825C3D0EAD}" type="parTrans" cxnId="{C4D3B716-6C9D-400A-B516-AF40C4CF9857}">
      <dgm:prSet/>
      <dgm:spPr/>
      <dgm:t>
        <a:bodyPr/>
        <a:lstStyle/>
        <a:p>
          <a:endParaRPr lang="zh-CN" altLang="en-US"/>
        </a:p>
      </dgm:t>
    </dgm:pt>
    <dgm:pt modelId="{82B0C373-0ED4-4864-9EA7-7A2A401D26A2}" type="sibTrans" cxnId="{C4D3B716-6C9D-400A-B516-AF40C4CF9857}">
      <dgm:prSet/>
      <dgm:spPr/>
      <dgm:t>
        <a:bodyPr/>
        <a:lstStyle/>
        <a:p>
          <a:endParaRPr lang="zh-CN" altLang="en-US"/>
        </a:p>
      </dgm:t>
    </dgm:pt>
    <dgm:pt modelId="{AB0B40AE-1D50-4871-AE6B-86EEA64FE4A9}">
      <dgm:prSet phldrT="[文本]"/>
      <dgm:spPr/>
      <dgm:t>
        <a:bodyPr/>
        <a:lstStyle/>
        <a:p>
          <a:r>
            <a:rPr lang="zh-CN" altLang="en-US" dirty="0" smtClean="0">
              <a:latin typeface="微软雅黑" panose="020B0503020204020204" pitchFamily="34" charset="-122"/>
              <a:ea typeface="微软雅黑" panose="020B0503020204020204" pitchFamily="34" charset="-122"/>
            </a:rPr>
            <a:t>党员训练</a:t>
          </a:r>
          <a:endParaRPr lang="zh-CN" altLang="en-US" dirty="0">
            <a:latin typeface="微软雅黑" panose="020B0503020204020204" pitchFamily="34" charset="-122"/>
            <a:ea typeface="微软雅黑" panose="020B0503020204020204" pitchFamily="34" charset="-122"/>
          </a:endParaRPr>
        </a:p>
      </dgm:t>
    </dgm:pt>
    <dgm:pt modelId="{9F462E1E-138F-4723-93CA-D65046EE0CC6}" type="parTrans" cxnId="{105BF1A7-ED26-45E7-B757-EB53334CFC4C}">
      <dgm:prSet/>
      <dgm:spPr/>
      <dgm:t>
        <a:bodyPr/>
        <a:lstStyle/>
        <a:p>
          <a:endParaRPr lang="zh-CN" altLang="en-US"/>
        </a:p>
      </dgm:t>
    </dgm:pt>
    <dgm:pt modelId="{3519E133-37C1-40BA-83F7-0A4BE5B1E291}" type="sibTrans" cxnId="{105BF1A7-ED26-45E7-B757-EB53334CFC4C}">
      <dgm:prSet/>
      <dgm:spPr/>
      <dgm:t>
        <a:bodyPr/>
        <a:lstStyle/>
        <a:p>
          <a:endParaRPr lang="zh-CN" altLang="en-US"/>
        </a:p>
      </dgm:t>
    </dgm:pt>
    <dgm:pt modelId="{8E505A5A-9F57-42BB-A2A9-ACC8988C40D7}">
      <dgm:prSet phldrT="[文本]"/>
      <dgm:spPr/>
      <dgm:t>
        <a:bodyPr/>
        <a:lstStyle/>
        <a:p>
          <a:r>
            <a:rPr lang="zh-CN" altLang="en-US" dirty="0" smtClean="0">
              <a:latin typeface="微软雅黑" panose="020B0503020204020204" pitchFamily="34" charset="-122"/>
              <a:ea typeface="微软雅黑" panose="020B0503020204020204" pitchFamily="34" charset="-122"/>
            </a:rPr>
            <a:t>党费汇总</a:t>
          </a:r>
          <a:endParaRPr lang="zh-CN" altLang="en-US" dirty="0">
            <a:latin typeface="微软雅黑" panose="020B0503020204020204" pitchFamily="34" charset="-122"/>
            <a:ea typeface="微软雅黑" panose="020B0503020204020204" pitchFamily="34" charset="-122"/>
          </a:endParaRPr>
        </a:p>
      </dgm:t>
    </dgm:pt>
    <dgm:pt modelId="{28228FD5-1EDA-4697-AB13-9FB3AEB6A803}" type="parTrans" cxnId="{4F503B94-0B38-468F-84D9-D539278CB410}">
      <dgm:prSet/>
      <dgm:spPr/>
      <dgm:t>
        <a:bodyPr/>
        <a:lstStyle/>
        <a:p>
          <a:endParaRPr lang="zh-CN" altLang="en-US"/>
        </a:p>
      </dgm:t>
    </dgm:pt>
    <dgm:pt modelId="{379927CF-5921-444B-924B-9B668074AD0A}" type="sibTrans" cxnId="{4F503B94-0B38-468F-84D9-D539278CB410}">
      <dgm:prSet/>
      <dgm:spPr/>
      <dgm:t>
        <a:bodyPr/>
        <a:lstStyle/>
        <a:p>
          <a:endParaRPr lang="zh-CN" altLang="en-US"/>
        </a:p>
      </dgm:t>
    </dgm:pt>
    <dgm:pt modelId="{72C6905F-7EAF-451D-9B40-D4C6F7251A0A}" type="pres">
      <dgm:prSet presAssocID="{DA4E6AD9-E555-422F-8283-283E20687956}" presName="Name0" presStyleCnt="0">
        <dgm:presLayoutVars>
          <dgm:chMax val="1"/>
          <dgm:dir/>
          <dgm:animLvl val="ctr"/>
          <dgm:resizeHandles val="exact"/>
        </dgm:presLayoutVars>
      </dgm:prSet>
      <dgm:spPr/>
      <dgm:t>
        <a:bodyPr/>
        <a:lstStyle/>
        <a:p>
          <a:endParaRPr lang="zh-CN" altLang="en-US"/>
        </a:p>
      </dgm:t>
    </dgm:pt>
    <dgm:pt modelId="{D5413D5A-9092-48AF-B13C-0727D212B258}" type="pres">
      <dgm:prSet presAssocID="{1AF9EC61-BED5-4119-87DB-01EFC0037FAB}" presName="centerShape" presStyleLbl="node0" presStyleIdx="0" presStyleCnt="1"/>
      <dgm:spPr/>
      <dgm:t>
        <a:bodyPr/>
        <a:lstStyle/>
        <a:p>
          <a:endParaRPr lang="zh-CN" altLang="en-US"/>
        </a:p>
      </dgm:t>
    </dgm:pt>
    <dgm:pt modelId="{C3894F63-0628-4DBA-86A1-712EE54E57C6}" type="pres">
      <dgm:prSet presAssocID="{C0998099-E5DB-40CC-85A1-21D2D8DAF006}" presName="node" presStyleLbl="node1" presStyleIdx="0" presStyleCnt="8">
        <dgm:presLayoutVars>
          <dgm:bulletEnabled val="1"/>
        </dgm:presLayoutVars>
      </dgm:prSet>
      <dgm:spPr/>
      <dgm:t>
        <a:bodyPr/>
        <a:lstStyle/>
        <a:p>
          <a:endParaRPr lang="zh-CN" altLang="en-US"/>
        </a:p>
      </dgm:t>
    </dgm:pt>
    <dgm:pt modelId="{C1F14758-9E47-4F2E-ADC5-E7A6A3BDD5BD}" type="pres">
      <dgm:prSet presAssocID="{C0998099-E5DB-40CC-85A1-21D2D8DAF006}" presName="dummy" presStyleCnt="0"/>
      <dgm:spPr/>
      <dgm:t>
        <a:bodyPr/>
        <a:lstStyle/>
        <a:p>
          <a:endParaRPr lang="zh-CN" altLang="en-US"/>
        </a:p>
      </dgm:t>
    </dgm:pt>
    <dgm:pt modelId="{C0ABE6C8-D763-4BC9-8DD4-845B96C2F491}" type="pres">
      <dgm:prSet presAssocID="{0D8FDD6D-DAD3-4944-8610-E251C1D849A5}" presName="sibTrans" presStyleLbl="sibTrans2D1" presStyleIdx="0" presStyleCnt="8"/>
      <dgm:spPr/>
      <dgm:t>
        <a:bodyPr/>
        <a:lstStyle/>
        <a:p>
          <a:endParaRPr lang="zh-CN" altLang="en-US"/>
        </a:p>
      </dgm:t>
    </dgm:pt>
    <dgm:pt modelId="{EC88CD25-77D7-428B-826B-469823C87A37}" type="pres">
      <dgm:prSet presAssocID="{E7F06B25-8471-4D14-9FA9-706205598BA8}" presName="node" presStyleLbl="node1" presStyleIdx="1" presStyleCnt="8">
        <dgm:presLayoutVars>
          <dgm:bulletEnabled val="1"/>
        </dgm:presLayoutVars>
      </dgm:prSet>
      <dgm:spPr/>
      <dgm:t>
        <a:bodyPr/>
        <a:lstStyle/>
        <a:p>
          <a:endParaRPr lang="zh-CN" altLang="en-US"/>
        </a:p>
      </dgm:t>
    </dgm:pt>
    <dgm:pt modelId="{62D07A4B-C15A-4B8A-B181-DAEC80C60C7A}" type="pres">
      <dgm:prSet presAssocID="{E7F06B25-8471-4D14-9FA9-706205598BA8}" presName="dummy" presStyleCnt="0"/>
      <dgm:spPr/>
      <dgm:t>
        <a:bodyPr/>
        <a:lstStyle/>
        <a:p>
          <a:endParaRPr lang="zh-CN" altLang="en-US"/>
        </a:p>
      </dgm:t>
    </dgm:pt>
    <dgm:pt modelId="{CFFFDEC8-D271-49F5-A784-BC703FC3B34C}" type="pres">
      <dgm:prSet presAssocID="{F8484AD5-ACBD-4047-9B6C-A59C5496EE16}" presName="sibTrans" presStyleLbl="sibTrans2D1" presStyleIdx="1" presStyleCnt="8"/>
      <dgm:spPr/>
      <dgm:t>
        <a:bodyPr/>
        <a:lstStyle/>
        <a:p>
          <a:endParaRPr lang="zh-CN" altLang="en-US"/>
        </a:p>
      </dgm:t>
    </dgm:pt>
    <dgm:pt modelId="{A3235A70-B86E-4EE8-81C3-20BF843BC7CC}" type="pres">
      <dgm:prSet presAssocID="{1701CA86-9566-4401-B7A3-569BB32AEBBB}" presName="node" presStyleLbl="node1" presStyleIdx="2" presStyleCnt="8">
        <dgm:presLayoutVars>
          <dgm:bulletEnabled val="1"/>
        </dgm:presLayoutVars>
      </dgm:prSet>
      <dgm:spPr/>
      <dgm:t>
        <a:bodyPr/>
        <a:lstStyle/>
        <a:p>
          <a:endParaRPr lang="zh-CN" altLang="en-US"/>
        </a:p>
      </dgm:t>
    </dgm:pt>
    <dgm:pt modelId="{73850CDE-419E-434D-82F4-5EC0772C3D65}" type="pres">
      <dgm:prSet presAssocID="{1701CA86-9566-4401-B7A3-569BB32AEBBB}" presName="dummy" presStyleCnt="0"/>
      <dgm:spPr/>
    </dgm:pt>
    <dgm:pt modelId="{9079EB9F-DA6C-40A9-A5DE-F6051F714B12}" type="pres">
      <dgm:prSet presAssocID="{F66457E3-CE07-4DCE-A5CF-DBEEAF7F9977}" presName="sibTrans" presStyleLbl="sibTrans2D1" presStyleIdx="2" presStyleCnt="8"/>
      <dgm:spPr/>
      <dgm:t>
        <a:bodyPr/>
        <a:lstStyle/>
        <a:p>
          <a:endParaRPr lang="zh-CN" altLang="en-US"/>
        </a:p>
      </dgm:t>
    </dgm:pt>
    <dgm:pt modelId="{DEA48614-7EFD-4915-8185-A485C7C422B7}" type="pres">
      <dgm:prSet presAssocID="{6D7F64D8-2A94-4DDD-8F79-53FCB7575023}" presName="node" presStyleLbl="node1" presStyleIdx="3" presStyleCnt="8">
        <dgm:presLayoutVars>
          <dgm:bulletEnabled val="1"/>
        </dgm:presLayoutVars>
      </dgm:prSet>
      <dgm:spPr/>
      <dgm:t>
        <a:bodyPr/>
        <a:lstStyle/>
        <a:p>
          <a:endParaRPr lang="zh-CN" altLang="en-US"/>
        </a:p>
      </dgm:t>
    </dgm:pt>
    <dgm:pt modelId="{15DFC926-C056-40CE-96AC-1FFC6F610064}" type="pres">
      <dgm:prSet presAssocID="{6D7F64D8-2A94-4DDD-8F79-53FCB7575023}" presName="dummy" presStyleCnt="0"/>
      <dgm:spPr/>
    </dgm:pt>
    <dgm:pt modelId="{B955E806-E67D-4BFE-A7CA-80E7B0FBB14E}" type="pres">
      <dgm:prSet presAssocID="{82B0C373-0ED4-4864-9EA7-7A2A401D26A2}" presName="sibTrans" presStyleLbl="sibTrans2D1" presStyleIdx="3" presStyleCnt="8"/>
      <dgm:spPr/>
      <dgm:t>
        <a:bodyPr/>
        <a:lstStyle/>
        <a:p>
          <a:endParaRPr lang="zh-CN" altLang="en-US"/>
        </a:p>
      </dgm:t>
    </dgm:pt>
    <dgm:pt modelId="{2D2909BB-BADA-4587-85E7-17CEBBD33EB8}" type="pres">
      <dgm:prSet presAssocID="{AB0B40AE-1D50-4871-AE6B-86EEA64FE4A9}" presName="node" presStyleLbl="node1" presStyleIdx="4" presStyleCnt="8">
        <dgm:presLayoutVars>
          <dgm:bulletEnabled val="1"/>
        </dgm:presLayoutVars>
      </dgm:prSet>
      <dgm:spPr/>
      <dgm:t>
        <a:bodyPr/>
        <a:lstStyle/>
        <a:p>
          <a:endParaRPr lang="zh-CN" altLang="en-US"/>
        </a:p>
      </dgm:t>
    </dgm:pt>
    <dgm:pt modelId="{2AF1DBB1-AEAF-463B-A311-638B074484E4}" type="pres">
      <dgm:prSet presAssocID="{AB0B40AE-1D50-4871-AE6B-86EEA64FE4A9}" presName="dummy" presStyleCnt="0"/>
      <dgm:spPr/>
    </dgm:pt>
    <dgm:pt modelId="{6AF8BD76-7515-4B38-A6FF-DE920EFED7E9}" type="pres">
      <dgm:prSet presAssocID="{3519E133-37C1-40BA-83F7-0A4BE5B1E291}" presName="sibTrans" presStyleLbl="sibTrans2D1" presStyleIdx="4" presStyleCnt="8"/>
      <dgm:spPr/>
      <dgm:t>
        <a:bodyPr/>
        <a:lstStyle/>
        <a:p>
          <a:endParaRPr lang="zh-CN" altLang="en-US"/>
        </a:p>
      </dgm:t>
    </dgm:pt>
    <dgm:pt modelId="{2238C3FC-56F1-41BC-A234-496DCE7357B7}" type="pres">
      <dgm:prSet presAssocID="{DB633C63-81D8-4BBA-B875-123A91CACE08}" presName="node" presStyleLbl="node1" presStyleIdx="5" presStyleCnt="8">
        <dgm:presLayoutVars>
          <dgm:bulletEnabled val="1"/>
        </dgm:presLayoutVars>
      </dgm:prSet>
      <dgm:spPr/>
      <dgm:t>
        <a:bodyPr/>
        <a:lstStyle/>
        <a:p>
          <a:endParaRPr lang="zh-CN" altLang="en-US"/>
        </a:p>
      </dgm:t>
    </dgm:pt>
    <dgm:pt modelId="{2D385A30-EDCD-4C9F-A927-E2308DEE31C0}" type="pres">
      <dgm:prSet presAssocID="{DB633C63-81D8-4BBA-B875-123A91CACE08}" presName="dummy" presStyleCnt="0"/>
      <dgm:spPr/>
      <dgm:t>
        <a:bodyPr/>
        <a:lstStyle/>
        <a:p>
          <a:endParaRPr lang="zh-CN" altLang="en-US"/>
        </a:p>
      </dgm:t>
    </dgm:pt>
    <dgm:pt modelId="{77763E37-5C8F-41E9-9F74-FF98F9CD9D32}" type="pres">
      <dgm:prSet presAssocID="{B3D972E6-7A33-4DEA-87F9-F3656980E7A1}" presName="sibTrans" presStyleLbl="sibTrans2D1" presStyleIdx="5" presStyleCnt="8"/>
      <dgm:spPr/>
      <dgm:t>
        <a:bodyPr/>
        <a:lstStyle/>
        <a:p>
          <a:endParaRPr lang="zh-CN" altLang="en-US"/>
        </a:p>
      </dgm:t>
    </dgm:pt>
    <dgm:pt modelId="{619628C6-CF49-462B-BF26-A379C8AC1214}" type="pres">
      <dgm:prSet presAssocID="{54D02CFB-5785-41E3-85C9-848C466248FB}" presName="node" presStyleLbl="node1" presStyleIdx="6" presStyleCnt="8">
        <dgm:presLayoutVars>
          <dgm:bulletEnabled val="1"/>
        </dgm:presLayoutVars>
      </dgm:prSet>
      <dgm:spPr/>
      <dgm:t>
        <a:bodyPr/>
        <a:lstStyle/>
        <a:p>
          <a:endParaRPr lang="zh-CN" altLang="en-US"/>
        </a:p>
      </dgm:t>
    </dgm:pt>
    <dgm:pt modelId="{47907BE5-7B98-4CAA-9598-E65374A17FC8}" type="pres">
      <dgm:prSet presAssocID="{54D02CFB-5785-41E3-85C9-848C466248FB}" presName="dummy" presStyleCnt="0"/>
      <dgm:spPr/>
      <dgm:t>
        <a:bodyPr/>
        <a:lstStyle/>
        <a:p>
          <a:endParaRPr lang="zh-CN" altLang="en-US"/>
        </a:p>
      </dgm:t>
    </dgm:pt>
    <dgm:pt modelId="{83B21EF8-A8D2-429F-A266-662C04C1F6DD}" type="pres">
      <dgm:prSet presAssocID="{95D116BF-BB0D-4539-943F-A5DB32AD3480}" presName="sibTrans" presStyleLbl="sibTrans2D1" presStyleIdx="6" presStyleCnt="8"/>
      <dgm:spPr/>
      <dgm:t>
        <a:bodyPr/>
        <a:lstStyle/>
        <a:p>
          <a:endParaRPr lang="zh-CN" altLang="en-US"/>
        </a:p>
      </dgm:t>
    </dgm:pt>
    <dgm:pt modelId="{C2BC70E2-F2DB-4A15-97C9-830AC116C598}" type="pres">
      <dgm:prSet presAssocID="{8E505A5A-9F57-42BB-A2A9-ACC8988C40D7}" presName="node" presStyleLbl="node1" presStyleIdx="7" presStyleCnt="8">
        <dgm:presLayoutVars>
          <dgm:bulletEnabled val="1"/>
        </dgm:presLayoutVars>
      </dgm:prSet>
      <dgm:spPr/>
      <dgm:t>
        <a:bodyPr/>
        <a:lstStyle/>
        <a:p>
          <a:endParaRPr lang="zh-CN" altLang="en-US"/>
        </a:p>
      </dgm:t>
    </dgm:pt>
    <dgm:pt modelId="{1A05B8A4-046B-4657-94BB-D4F33630A8B7}" type="pres">
      <dgm:prSet presAssocID="{8E505A5A-9F57-42BB-A2A9-ACC8988C40D7}" presName="dummy" presStyleCnt="0"/>
      <dgm:spPr/>
    </dgm:pt>
    <dgm:pt modelId="{1E666941-916E-4D62-B8B5-983F477081AE}" type="pres">
      <dgm:prSet presAssocID="{379927CF-5921-444B-924B-9B668074AD0A}" presName="sibTrans" presStyleLbl="sibTrans2D1" presStyleIdx="7" presStyleCnt="8"/>
      <dgm:spPr/>
      <dgm:t>
        <a:bodyPr/>
        <a:lstStyle/>
        <a:p>
          <a:endParaRPr lang="zh-CN" altLang="en-US"/>
        </a:p>
      </dgm:t>
    </dgm:pt>
  </dgm:ptLst>
  <dgm:cxnLst>
    <dgm:cxn modelId="{4096AF6B-FCB9-4476-BED8-CA7ED03D806C}" type="presOf" srcId="{54D02CFB-5785-41E3-85C9-848C466248FB}" destId="{619628C6-CF49-462B-BF26-A379C8AC1214}" srcOrd="0" destOrd="0" presId="urn:microsoft.com/office/officeart/2005/8/layout/radial6#1"/>
    <dgm:cxn modelId="{819F31A7-6DFA-4995-A26F-BAEFFB25B532}" srcId="{1AF9EC61-BED5-4119-87DB-01EFC0037FAB}" destId="{E7F06B25-8471-4D14-9FA9-706205598BA8}" srcOrd="1" destOrd="0" parTransId="{E7A9EF94-CB24-4B5E-8AAE-A5D59A6FC7C3}" sibTransId="{F8484AD5-ACBD-4047-9B6C-A59C5496EE16}"/>
    <dgm:cxn modelId="{01A9078B-D82B-4129-A3A0-9636A2FB6FF9}" type="presOf" srcId="{1AF9EC61-BED5-4119-87DB-01EFC0037FAB}" destId="{D5413D5A-9092-48AF-B13C-0727D212B258}" srcOrd="0" destOrd="0" presId="urn:microsoft.com/office/officeart/2005/8/layout/radial6#1"/>
    <dgm:cxn modelId="{00BC4183-9314-439D-8243-C926383AFA16}" srcId="{1AF9EC61-BED5-4119-87DB-01EFC0037FAB}" destId="{DB633C63-81D8-4BBA-B875-123A91CACE08}" srcOrd="5" destOrd="0" parTransId="{2CC4D0B1-0286-4AEF-B1DA-601B9F68355F}" sibTransId="{B3D972E6-7A33-4DEA-87F9-F3656980E7A1}"/>
    <dgm:cxn modelId="{C4D3B716-6C9D-400A-B516-AF40C4CF9857}" srcId="{1AF9EC61-BED5-4119-87DB-01EFC0037FAB}" destId="{6D7F64D8-2A94-4DDD-8F79-53FCB7575023}" srcOrd="3" destOrd="0" parTransId="{835F5144-570E-4947-94CC-40825C3D0EAD}" sibTransId="{82B0C373-0ED4-4864-9EA7-7A2A401D26A2}"/>
    <dgm:cxn modelId="{105BF1A7-ED26-45E7-B757-EB53334CFC4C}" srcId="{1AF9EC61-BED5-4119-87DB-01EFC0037FAB}" destId="{AB0B40AE-1D50-4871-AE6B-86EEA64FE4A9}" srcOrd="4" destOrd="0" parTransId="{9F462E1E-138F-4723-93CA-D65046EE0CC6}" sibTransId="{3519E133-37C1-40BA-83F7-0A4BE5B1E291}"/>
    <dgm:cxn modelId="{A1567DF3-F569-4606-92A8-2C0A6426737D}" type="presOf" srcId="{DA4E6AD9-E555-422F-8283-283E20687956}" destId="{72C6905F-7EAF-451D-9B40-D4C6F7251A0A}" srcOrd="0" destOrd="0" presId="urn:microsoft.com/office/officeart/2005/8/layout/radial6#1"/>
    <dgm:cxn modelId="{21F958B6-F97E-4E07-8470-AD6C4E9667FC}" type="presOf" srcId="{AB0B40AE-1D50-4871-AE6B-86EEA64FE4A9}" destId="{2D2909BB-BADA-4587-85E7-17CEBBD33EB8}" srcOrd="0" destOrd="0" presId="urn:microsoft.com/office/officeart/2005/8/layout/radial6#1"/>
    <dgm:cxn modelId="{A2E13755-8344-4DA1-BC8E-254AB6970DCD}" srcId="{1AF9EC61-BED5-4119-87DB-01EFC0037FAB}" destId="{1701CA86-9566-4401-B7A3-569BB32AEBBB}" srcOrd="2" destOrd="0" parTransId="{92B97F28-1AD7-4A64-8281-8A31C28AA0EF}" sibTransId="{F66457E3-CE07-4DCE-A5CF-DBEEAF7F9977}"/>
    <dgm:cxn modelId="{E225F84A-5683-4521-A6C9-801257B73372}" type="presOf" srcId="{82B0C373-0ED4-4864-9EA7-7A2A401D26A2}" destId="{B955E806-E67D-4BFE-A7CA-80E7B0FBB14E}" srcOrd="0" destOrd="0" presId="urn:microsoft.com/office/officeart/2005/8/layout/radial6#1"/>
    <dgm:cxn modelId="{68C8778B-F0D8-4175-B45F-C0EFB687E442}" type="presOf" srcId="{95D116BF-BB0D-4539-943F-A5DB32AD3480}" destId="{83B21EF8-A8D2-429F-A266-662C04C1F6DD}" srcOrd="0" destOrd="0" presId="urn:microsoft.com/office/officeart/2005/8/layout/radial6#1"/>
    <dgm:cxn modelId="{17C4AFF0-8239-4940-B0E0-9394E690945E}" srcId="{DA4E6AD9-E555-422F-8283-283E20687956}" destId="{1AF9EC61-BED5-4119-87DB-01EFC0037FAB}" srcOrd="0" destOrd="0" parTransId="{ADF4807C-20CD-47C5-9C57-B23A8E6E16F5}" sibTransId="{07C02F0E-3DD8-411A-920B-05BCAF41D94E}"/>
    <dgm:cxn modelId="{C639BD3D-8B11-4463-B535-68A6C6CCF8B1}" type="presOf" srcId="{3519E133-37C1-40BA-83F7-0A4BE5B1E291}" destId="{6AF8BD76-7515-4B38-A6FF-DE920EFED7E9}" srcOrd="0" destOrd="0" presId="urn:microsoft.com/office/officeart/2005/8/layout/radial6#1"/>
    <dgm:cxn modelId="{E9E497DA-875A-4882-B22C-A8A9C3FC1FCA}" type="presOf" srcId="{E7F06B25-8471-4D14-9FA9-706205598BA8}" destId="{EC88CD25-77D7-428B-826B-469823C87A37}" srcOrd="0" destOrd="0" presId="urn:microsoft.com/office/officeart/2005/8/layout/radial6#1"/>
    <dgm:cxn modelId="{D2D8D9F7-49E9-4431-8BB5-EE4B4DC35269}" type="presOf" srcId="{1701CA86-9566-4401-B7A3-569BB32AEBBB}" destId="{A3235A70-B86E-4EE8-81C3-20BF843BC7CC}" srcOrd="0" destOrd="0" presId="urn:microsoft.com/office/officeart/2005/8/layout/radial6#1"/>
    <dgm:cxn modelId="{ED07ECC4-9C26-4BDB-89AB-5C4B4ADB8687}" type="presOf" srcId="{8E505A5A-9F57-42BB-A2A9-ACC8988C40D7}" destId="{C2BC70E2-F2DB-4A15-97C9-830AC116C598}" srcOrd="0" destOrd="0" presId="urn:microsoft.com/office/officeart/2005/8/layout/radial6#1"/>
    <dgm:cxn modelId="{B5CE15EE-2809-4B20-91D8-59D0A973E6A6}" type="presOf" srcId="{F8484AD5-ACBD-4047-9B6C-A59C5496EE16}" destId="{CFFFDEC8-D271-49F5-A784-BC703FC3B34C}" srcOrd="0" destOrd="0" presId="urn:microsoft.com/office/officeart/2005/8/layout/radial6#1"/>
    <dgm:cxn modelId="{3E1243C0-B5D1-47EE-9E34-3B70D10CEEE7}" srcId="{1AF9EC61-BED5-4119-87DB-01EFC0037FAB}" destId="{C0998099-E5DB-40CC-85A1-21D2D8DAF006}" srcOrd="0" destOrd="0" parTransId="{FAB64613-CD10-4248-AEB7-E189F0B9E2CE}" sibTransId="{0D8FDD6D-DAD3-4944-8610-E251C1D849A5}"/>
    <dgm:cxn modelId="{4F503B94-0B38-468F-84D9-D539278CB410}" srcId="{1AF9EC61-BED5-4119-87DB-01EFC0037FAB}" destId="{8E505A5A-9F57-42BB-A2A9-ACC8988C40D7}" srcOrd="7" destOrd="0" parTransId="{28228FD5-1EDA-4697-AB13-9FB3AEB6A803}" sibTransId="{379927CF-5921-444B-924B-9B668074AD0A}"/>
    <dgm:cxn modelId="{B9AE5581-F763-4177-8F6A-5D6C4CFE0B0C}" type="presOf" srcId="{379927CF-5921-444B-924B-9B668074AD0A}" destId="{1E666941-916E-4D62-B8B5-983F477081AE}" srcOrd="0" destOrd="0" presId="urn:microsoft.com/office/officeart/2005/8/layout/radial6#1"/>
    <dgm:cxn modelId="{4162DC18-45B8-4CEE-B882-D246E9C37B68}" type="presOf" srcId="{B3D972E6-7A33-4DEA-87F9-F3656980E7A1}" destId="{77763E37-5C8F-41E9-9F74-FF98F9CD9D32}" srcOrd="0" destOrd="0" presId="urn:microsoft.com/office/officeart/2005/8/layout/radial6#1"/>
    <dgm:cxn modelId="{B092ACC1-1011-45FA-9B5F-E7A0349330C1}" type="presOf" srcId="{0D8FDD6D-DAD3-4944-8610-E251C1D849A5}" destId="{C0ABE6C8-D763-4BC9-8DD4-845B96C2F491}" srcOrd="0" destOrd="0" presId="urn:microsoft.com/office/officeart/2005/8/layout/radial6#1"/>
    <dgm:cxn modelId="{BE379814-B629-46DC-BFE3-3F18D95E13F0}" srcId="{1AF9EC61-BED5-4119-87DB-01EFC0037FAB}" destId="{54D02CFB-5785-41E3-85C9-848C466248FB}" srcOrd="6" destOrd="0" parTransId="{FC038C85-823A-43B2-A38E-A138B2583B3B}" sibTransId="{95D116BF-BB0D-4539-943F-A5DB32AD3480}"/>
    <dgm:cxn modelId="{92AB26A8-A141-48C1-9F82-A09179A2B2E3}" type="presOf" srcId="{C0998099-E5DB-40CC-85A1-21D2D8DAF006}" destId="{C3894F63-0628-4DBA-86A1-712EE54E57C6}" srcOrd="0" destOrd="0" presId="urn:microsoft.com/office/officeart/2005/8/layout/radial6#1"/>
    <dgm:cxn modelId="{06D0D97F-B324-4E41-98D7-9152ED8621EA}" type="presOf" srcId="{6D7F64D8-2A94-4DDD-8F79-53FCB7575023}" destId="{DEA48614-7EFD-4915-8185-A485C7C422B7}" srcOrd="0" destOrd="0" presId="urn:microsoft.com/office/officeart/2005/8/layout/radial6#1"/>
    <dgm:cxn modelId="{A692D550-AC56-4279-9151-1014F1F498B1}" type="presOf" srcId="{F66457E3-CE07-4DCE-A5CF-DBEEAF7F9977}" destId="{9079EB9F-DA6C-40A9-A5DE-F6051F714B12}" srcOrd="0" destOrd="0" presId="urn:microsoft.com/office/officeart/2005/8/layout/radial6#1"/>
    <dgm:cxn modelId="{C179D319-A753-426A-A3FF-F71522D945F8}" type="presOf" srcId="{DB633C63-81D8-4BBA-B875-123A91CACE08}" destId="{2238C3FC-56F1-41BC-A234-496DCE7357B7}" srcOrd="0" destOrd="0" presId="urn:microsoft.com/office/officeart/2005/8/layout/radial6#1"/>
    <dgm:cxn modelId="{134E2196-4170-40DB-8100-C4E95202F103}" type="presParOf" srcId="{72C6905F-7EAF-451D-9B40-D4C6F7251A0A}" destId="{D5413D5A-9092-48AF-B13C-0727D212B258}" srcOrd="0" destOrd="0" presId="urn:microsoft.com/office/officeart/2005/8/layout/radial6#1"/>
    <dgm:cxn modelId="{D682DA3D-6557-4540-BE32-1ACA19AC4441}" type="presParOf" srcId="{72C6905F-7EAF-451D-9B40-D4C6F7251A0A}" destId="{C3894F63-0628-4DBA-86A1-712EE54E57C6}" srcOrd="1" destOrd="0" presId="urn:microsoft.com/office/officeart/2005/8/layout/radial6#1"/>
    <dgm:cxn modelId="{3DEA27EB-08DC-4F38-9DF1-C82404B04E18}" type="presParOf" srcId="{72C6905F-7EAF-451D-9B40-D4C6F7251A0A}" destId="{C1F14758-9E47-4F2E-ADC5-E7A6A3BDD5BD}" srcOrd="2" destOrd="0" presId="urn:microsoft.com/office/officeart/2005/8/layout/radial6#1"/>
    <dgm:cxn modelId="{4CC176E4-EC1D-46A7-8029-4F41F27D53D1}" type="presParOf" srcId="{72C6905F-7EAF-451D-9B40-D4C6F7251A0A}" destId="{C0ABE6C8-D763-4BC9-8DD4-845B96C2F491}" srcOrd="3" destOrd="0" presId="urn:microsoft.com/office/officeart/2005/8/layout/radial6#1"/>
    <dgm:cxn modelId="{28C8DE2B-9DDF-49AD-BAB7-467C44F11964}" type="presParOf" srcId="{72C6905F-7EAF-451D-9B40-D4C6F7251A0A}" destId="{EC88CD25-77D7-428B-826B-469823C87A37}" srcOrd="4" destOrd="0" presId="urn:microsoft.com/office/officeart/2005/8/layout/radial6#1"/>
    <dgm:cxn modelId="{363C24F1-F89A-4433-A4C8-4EF7AC274B48}" type="presParOf" srcId="{72C6905F-7EAF-451D-9B40-D4C6F7251A0A}" destId="{62D07A4B-C15A-4B8A-B181-DAEC80C60C7A}" srcOrd="5" destOrd="0" presId="urn:microsoft.com/office/officeart/2005/8/layout/radial6#1"/>
    <dgm:cxn modelId="{267F486D-AF2A-45DD-946F-F455C2DA1D51}" type="presParOf" srcId="{72C6905F-7EAF-451D-9B40-D4C6F7251A0A}" destId="{CFFFDEC8-D271-49F5-A784-BC703FC3B34C}" srcOrd="6" destOrd="0" presId="urn:microsoft.com/office/officeart/2005/8/layout/radial6#1"/>
    <dgm:cxn modelId="{D62C5051-230D-4231-A82A-C455B41F30EB}" type="presParOf" srcId="{72C6905F-7EAF-451D-9B40-D4C6F7251A0A}" destId="{A3235A70-B86E-4EE8-81C3-20BF843BC7CC}" srcOrd="7" destOrd="0" presId="urn:microsoft.com/office/officeart/2005/8/layout/radial6#1"/>
    <dgm:cxn modelId="{A3AC8D2C-9A95-4492-B129-9834A3802E5E}" type="presParOf" srcId="{72C6905F-7EAF-451D-9B40-D4C6F7251A0A}" destId="{73850CDE-419E-434D-82F4-5EC0772C3D65}" srcOrd="8" destOrd="0" presId="urn:microsoft.com/office/officeart/2005/8/layout/radial6#1"/>
    <dgm:cxn modelId="{FBCEF510-D45F-468F-A82A-D5BAF8A12560}" type="presParOf" srcId="{72C6905F-7EAF-451D-9B40-D4C6F7251A0A}" destId="{9079EB9F-DA6C-40A9-A5DE-F6051F714B12}" srcOrd="9" destOrd="0" presId="urn:microsoft.com/office/officeart/2005/8/layout/radial6#1"/>
    <dgm:cxn modelId="{96C77C6E-D197-4847-A572-F650597DE94F}" type="presParOf" srcId="{72C6905F-7EAF-451D-9B40-D4C6F7251A0A}" destId="{DEA48614-7EFD-4915-8185-A485C7C422B7}" srcOrd="10" destOrd="0" presId="urn:microsoft.com/office/officeart/2005/8/layout/radial6#1"/>
    <dgm:cxn modelId="{B4E208BF-CA97-4D48-B6EB-41FDBD9C7CC2}" type="presParOf" srcId="{72C6905F-7EAF-451D-9B40-D4C6F7251A0A}" destId="{15DFC926-C056-40CE-96AC-1FFC6F610064}" srcOrd="11" destOrd="0" presId="urn:microsoft.com/office/officeart/2005/8/layout/radial6#1"/>
    <dgm:cxn modelId="{0BA2612C-5772-4B7B-938F-EB29A56A5118}" type="presParOf" srcId="{72C6905F-7EAF-451D-9B40-D4C6F7251A0A}" destId="{B955E806-E67D-4BFE-A7CA-80E7B0FBB14E}" srcOrd="12" destOrd="0" presId="urn:microsoft.com/office/officeart/2005/8/layout/radial6#1"/>
    <dgm:cxn modelId="{C3346C50-A68D-4C86-8500-22CDEC3FB80F}" type="presParOf" srcId="{72C6905F-7EAF-451D-9B40-D4C6F7251A0A}" destId="{2D2909BB-BADA-4587-85E7-17CEBBD33EB8}" srcOrd="13" destOrd="0" presId="urn:microsoft.com/office/officeart/2005/8/layout/radial6#1"/>
    <dgm:cxn modelId="{BBBFA77A-3317-4673-BEF6-898E55F01D7E}" type="presParOf" srcId="{72C6905F-7EAF-451D-9B40-D4C6F7251A0A}" destId="{2AF1DBB1-AEAF-463B-A311-638B074484E4}" srcOrd="14" destOrd="0" presId="urn:microsoft.com/office/officeart/2005/8/layout/radial6#1"/>
    <dgm:cxn modelId="{DBB426D5-65E0-460B-A30B-4F21898419C3}" type="presParOf" srcId="{72C6905F-7EAF-451D-9B40-D4C6F7251A0A}" destId="{6AF8BD76-7515-4B38-A6FF-DE920EFED7E9}" srcOrd="15" destOrd="0" presId="urn:microsoft.com/office/officeart/2005/8/layout/radial6#1"/>
    <dgm:cxn modelId="{C7DC6A40-076B-441B-BC8C-73D218839399}" type="presParOf" srcId="{72C6905F-7EAF-451D-9B40-D4C6F7251A0A}" destId="{2238C3FC-56F1-41BC-A234-496DCE7357B7}" srcOrd="16" destOrd="0" presId="urn:microsoft.com/office/officeart/2005/8/layout/radial6#1"/>
    <dgm:cxn modelId="{F5C9E4EE-0D9D-400B-A80C-1141EC34B603}" type="presParOf" srcId="{72C6905F-7EAF-451D-9B40-D4C6F7251A0A}" destId="{2D385A30-EDCD-4C9F-A927-E2308DEE31C0}" srcOrd="17" destOrd="0" presId="urn:microsoft.com/office/officeart/2005/8/layout/radial6#1"/>
    <dgm:cxn modelId="{4F9CBD19-C8C3-408C-A64A-35D0B21C4599}" type="presParOf" srcId="{72C6905F-7EAF-451D-9B40-D4C6F7251A0A}" destId="{77763E37-5C8F-41E9-9F74-FF98F9CD9D32}" srcOrd="18" destOrd="0" presId="urn:microsoft.com/office/officeart/2005/8/layout/radial6#1"/>
    <dgm:cxn modelId="{4170CC62-04C8-4BBF-AC78-7289BA4B6A80}" type="presParOf" srcId="{72C6905F-7EAF-451D-9B40-D4C6F7251A0A}" destId="{619628C6-CF49-462B-BF26-A379C8AC1214}" srcOrd="19" destOrd="0" presId="urn:microsoft.com/office/officeart/2005/8/layout/radial6#1"/>
    <dgm:cxn modelId="{A4E3A3E5-41BB-4E08-A6AB-20D0E402456F}" type="presParOf" srcId="{72C6905F-7EAF-451D-9B40-D4C6F7251A0A}" destId="{47907BE5-7B98-4CAA-9598-E65374A17FC8}" srcOrd="20" destOrd="0" presId="urn:microsoft.com/office/officeart/2005/8/layout/radial6#1"/>
    <dgm:cxn modelId="{7AB61791-4032-44B7-8D8F-F76B714EF13B}" type="presParOf" srcId="{72C6905F-7EAF-451D-9B40-D4C6F7251A0A}" destId="{83B21EF8-A8D2-429F-A266-662C04C1F6DD}" srcOrd="21" destOrd="0" presId="urn:microsoft.com/office/officeart/2005/8/layout/radial6#1"/>
    <dgm:cxn modelId="{96211BF0-EE2E-4A57-9E51-D76FABC9BBD1}" type="presParOf" srcId="{72C6905F-7EAF-451D-9B40-D4C6F7251A0A}" destId="{C2BC70E2-F2DB-4A15-97C9-830AC116C598}" srcOrd="22" destOrd="0" presId="urn:microsoft.com/office/officeart/2005/8/layout/radial6#1"/>
    <dgm:cxn modelId="{4812630C-481A-4C66-9B29-29C550010D60}" type="presParOf" srcId="{72C6905F-7EAF-451D-9B40-D4C6F7251A0A}" destId="{1A05B8A4-046B-4657-94BB-D4F33630A8B7}" srcOrd="23" destOrd="0" presId="urn:microsoft.com/office/officeart/2005/8/layout/radial6#1"/>
    <dgm:cxn modelId="{C479D6D7-8087-4229-B1EC-D126AE732180}" type="presParOf" srcId="{72C6905F-7EAF-451D-9B40-D4C6F7251A0A}" destId="{1E666941-916E-4D62-B8B5-983F477081AE}" srcOrd="24" destOrd="0" presId="urn:microsoft.com/office/officeart/2005/8/layout/radial6#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06E087-CA7F-46BC-8DAC-6B84FDB6F3C0}">
      <dsp:nvSpPr>
        <dsp:cNvPr id="0" name=""/>
        <dsp:cNvSpPr/>
      </dsp:nvSpPr>
      <dsp:spPr>
        <a:xfrm rot="16200000">
          <a:off x="-722953" y="723715"/>
          <a:ext cx="3429413" cy="1981982"/>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0" rIns="228600" bIns="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anose="020B0503020204020204" pitchFamily="34" charset="-122"/>
              <a:ea typeface="微软雅黑" panose="020B0503020204020204" pitchFamily="34" charset="-122"/>
            </a:rPr>
            <a:t>制度化</a:t>
          </a:r>
        </a:p>
      </dsp:txBody>
      <dsp:txXfrm rot="5400000">
        <a:off x="762" y="685883"/>
        <a:ext cx="1981982" cy="2057647"/>
      </dsp:txXfrm>
    </dsp:sp>
    <dsp:sp modelId="{2C26E38F-3363-48E8-B735-AC7FFF600500}">
      <dsp:nvSpPr>
        <dsp:cNvPr id="0" name=""/>
        <dsp:cNvSpPr/>
      </dsp:nvSpPr>
      <dsp:spPr>
        <a:xfrm rot="16200000">
          <a:off x="1407677" y="723715"/>
          <a:ext cx="3429413" cy="1981982"/>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0" rIns="228600" bIns="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anose="020B0503020204020204" pitchFamily="34" charset="-122"/>
              <a:ea typeface="微软雅黑" panose="020B0503020204020204" pitchFamily="34" charset="-122"/>
            </a:rPr>
            <a:t>常态化</a:t>
          </a:r>
        </a:p>
      </dsp:txBody>
      <dsp:txXfrm rot="5400000">
        <a:off x="2131392" y="685883"/>
        <a:ext cx="1981982" cy="2057647"/>
      </dsp:txXfrm>
    </dsp:sp>
    <dsp:sp modelId="{2A479A70-D863-4235-A6BF-A5FBB676F794}">
      <dsp:nvSpPr>
        <dsp:cNvPr id="0" name=""/>
        <dsp:cNvSpPr/>
      </dsp:nvSpPr>
      <dsp:spPr>
        <a:xfrm rot="16200000">
          <a:off x="3538308" y="723715"/>
          <a:ext cx="3429413" cy="1981982"/>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0" rIns="228600" bIns="0" numCol="1" spcCol="1270" anchor="ctr" anchorCtr="0">
          <a:noAutofit/>
        </a:bodyPr>
        <a:lstStyle/>
        <a:p>
          <a:pPr lvl="0" algn="ctr" defTabSz="1600200">
            <a:lnSpc>
              <a:spcPct val="90000"/>
            </a:lnSpc>
            <a:spcBef>
              <a:spcPct val="0"/>
            </a:spcBef>
            <a:spcAft>
              <a:spcPct val="35000"/>
            </a:spcAft>
          </a:pPr>
          <a:r>
            <a:rPr lang="zh-CN" altLang="en-US" sz="3600" kern="1200" dirty="0">
              <a:latin typeface="微软雅黑" panose="020B0503020204020204" pitchFamily="34" charset="-122"/>
              <a:ea typeface="微软雅黑" panose="020B0503020204020204" pitchFamily="34" charset="-122"/>
            </a:rPr>
            <a:t>基层化</a:t>
          </a:r>
        </a:p>
      </dsp:txBody>
      <dsp:txXfrm rot="5400000">
        <a:off x="4262023" y="685883"/>
        <a:ext cx="1981982" cy="20576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5105AC-CF5A-447D-AF03-BA0092C5364A}">
      <dsp:nvSpPr>
        <dsp:cNvPr id="0" name=""/>
        <dsp:cNvSpPr/>
      </dsp:nvSpPr>
      <dsp:spPr>
        <a:xfrm rot="16200000">
          <a:off x="-1770320" y="1774403"/>
          <a:ext cx="5161894" cy="1613087"/>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l"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华为政务云</a:t>
          </a:r>
          <a:endParaRPr lang="en-US" altLang="zh-CN" sz="1800" b="1" kern="1200" dirty="0">
            <a:latin typeface="微软雅黑" panose="020B0503020204020204" pitchFamily="34" charset="-122"/>
            <a:ea typeface="微软雅黑" panose="020B0503020204020204" pitchFamily="34" charset="-122"/>
          </a:endParaRPr>
        </a:p>
        <a:p>
          <a:pPr lvl="0" algn="l"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l"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l"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l" defTabSz="800100">
            <a:lnSpc>
              <a:spcPct val="90000"/>
            </a:lnSpc>
            <a:spcBef>
              <a:spcPct val="0"/>
            </a:spcBef>
            <a:spcAft>
              <a:spcPct val="35000"/>
            </a:spcAft>
          </a:pPr>
          <a:endParaRPr lang="zh-CN" altLang="en-US" sz="1800" kern="1200" dirty="0">
            <a:latin typeface="微软雅黑" panose="020B0503020204020204" pitchFamily="34" charset="-122"/>
            <a:ea typeface="微软雅黑" panose="020B0503020204020204" pitchFamily="34" charset="-122"/>
          </a:endParaRPr>
        </a:p>
      </dsp:txBody>
      <dsp:txXfrm rot="5400000">
        <a:off x="4083" y="1032379"/>
        <a:ext cx="1613087" cy="3097136"/>
      </dsp:txXfrm>
    </dsp:sp>
    <dsp:sp modelId="{8F403C33-8EAE-49C9-95DA-8A1464350C3F}">
      <dsp:nvSpPr>
        <dsp:cNvPr id="0" name=""/>
        <dsp:cNvSpPr/>
      </dsp:nvSpPr>
      <dsp:spPr>
        <a:xfrm rot="16200000">
          <a:off x="-36251" y="1774403"/>
          <a:ext cx="5161894" cy="1613087"/>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人民日报</a:t>
          </a: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党政资源</a:t>
          </a: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zh-CN" altLang="en-US" sz="1800" kern="1200" dirty="0">
            <a:latin typeface="微软雅黑" panose="020B0503020204020204" pitchFamily="34" charset="-122"/>
            <a:ea typeface="微软雅黑" panose="020B0503020204020204" pitchFamily="34" charset="-122"/>
          </a:endParaRPr>
        </a:p>
      </dsp:txBody>
      <dsp:txXfrm rot="5400000">
        <a:off x="1738152" y="1032379"/>
        <a:ext cx="1613087" cy="3097136"/>
      </dsp:txXfrm>
    </dsp:sp>
    <dsp:sp modelId="{706A388A-DE0F-488C-8044-B5B439EE19D8}">
      <dsp:nvSpPr>
        <dsp:cNvPr id="0" name=""/>
        <dsp:cNvSpPr/>
      </dsp:nvSpPr>
      <dsp:spPr>
        <a:xfrm rot="16200000">
          <a:off x="1697817" y="1774403"/>
          <a:ext cx="5161894" cy="1613087"/>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智慧党建平台</a:t>
          </a: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zh-CN" altLang="en-US" sz="1800" kern="1200" dirty="0">
            <a:latin typeface="微软雅黑" panose="020B0503020204020204" pitchFamily="34" charset="-122"/>
            <a:ea typeface="微软雅黑" panose="020B0503020204020204" pitchFamily="34" charset="-122"/>
          </a:endParaRPr>
        </a:p>
      </dsp:txBody>
      <dsp:txXfrm rot="5400000">
        <a:off x="3472220" y="1032379"/>
        <a:ext cx="1613087" cy="3097136"/>
      </dsp:txXfrm>
    </dsp:sp>
    <dsp:sp modelId="{3CDAD5D1-33B6-46AF-B02B-D39C65E8F381}">
      <dsp:nvSpPr>
        <dsp:cNvPr id="0" name=""/>
        <dsp:cNvSpPr/>
      </dsp:nvSpPr>
      <dsp:spPr>
        <a:xfrm rot="16200000">
          <a:off x="3431885" y="1774403"/>
          <a:ext cx="5161894" cy="1613087"/>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智慧党建活动中心</a:t>
          </a: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dsp:txBody>
      <dsp:txXfrm rot="5400000">
        <a:off x="5206288" y="1032379"/>
        <a:ext cx="1613087" cy="3097136"/>
      </dsp:txXfrm>
    </dsp:sp>
    <dsp:sp modelId="{156115E7-5020-4FA3-A28D-1E0CA71645C8}">
      <dsp:nvSpPr>
        <dsp:cNvPr id="0" name=""/>
        <dsp:cNvSpPr/>
      </dsp:nvSpPr>
      <dsp:spPr>
        <a:xfrm rot="16200000">
          <a:off x="5165954" y="1774403"/>
          <a:ext cx="5161894" cy="1613087"/>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党务视讯会议</a:t>
          </a: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dsp:txBody>
      <dsp:txXfrm rot="5400000">
        <a:off x="6940357" y="1032379"/>
        <a:ext cx="1613087" cy="3097136"/>
      </dsp:txXfrm>
    </dsp:sp>
    <dsp:sp modelId="{B3E1019A-46EC-4E83-A07C-9D1FB487B29D}">
      <dsp:nvSpPr>
        <dsp:cNvPr id="0" name=""/>
        <dsp:cNvSpPr/>
      </dsp:nvSpPr>
      <dsp:spPr>
        <a:xfrm rot="16200000">
          <a:off x="6900023" y="1774403"/>
          <a:ext cx="5161894" cy="1613087"/>
        </a:xfrm>
        <a:prstGeom prst="flowChartManualOperation">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lvl="0" algn="ctr"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智能党建终端</a:t>
          </a:r>
          <a:endParaRPr lang="en-US" altLang="zh-CN" sz="1800" b="1"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endParaRPr lang="en-US" altLang="zh-CN" sz="1800" kern="1200" dirty="0">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en-US" altLang="zh-CN" sz="1800" kern="1200" dirty="0">
              <a:latin typeface="微软雅黑" panose="020B0503020204020204" pitchFamily="34" charset="-122"/>
              <a:ea typeface="微软雅黑" panose="020B0503020204020204" pitchFamily="34" charset="-122"/>
            </a:rPr>
            <a:t> </a:t>
          </a:r>
        </a:p>
      </dsp:txBody>
      <dsp:txXfrm rot="5400000">
        <a:off x="8674426" y="1032379"/>
        <a:ext cx="1613087" cy="30971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66941-916E-4D62-B8B5-983F477081AE}">
      <dsp:nvSpPr>
        <dsp:cNvPr id="0" name=""/>
        <dsp:cNvSpPr/>
      </dsp:nvSpPr>
      <dsp:spPr>
        <a:xfrm>
          <a:off x="797976" y="353246"/>
          <a:ext cx="3200893" cy="3200893"/>
        </a:xfrm>
        <a:prstGeom prst="blockArc">
          <a:avLst>
            <a:gd name="adj1" fmla="val 13500000"/>
            <a:gd name="adj2" fmla="val 16200000"/>
            <a:gd name="adj3" fmla="val 3422"/>
          </a:avLst>
        </a:prstGeom>
        <a:solidFill>
          <a:schemeClr val="accent1">
            <a:shade val="90000"/>
            <a:hueOff val="-418327"/>
            <a:satOff val="-1236"/>
            <a:lumOff val="269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3B21EF8-A8D2-429F-A266-662C04C1F6DD}">
      <dsp:nvSpPr>
        <dsp:cNvPr id="0" name=""/>
        <dsp:cNvSpPr/>
      </dsp:nvSpPr>
      <dsp:spPr>
        <a:xfrm>
          <a:off x="797976" y="353246"/>
          <a:ext cx="3200893" cy="3200893"/>
        </a:xfrm>
        <a:prstGeom prst="blockArc">
          <a:avLst>
            <a:gd name="adj1" fmla="val 10800000"/>
            <a:gd name="adj2" fmla="val 13500000"/>
            <a:gd name="adj3" fmla="val 3422"/>
          </a:avLst>
        </a:prstGeom>
        <a:solidFill>
          <a:schemeClr val="accent1">
            <a:shade val="90000"/>
            <a:hueOff val="-358566"/>
            <a:satOff val="-1059"/>
            <a:lumOff val="2306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763E37-5C8F-41E9-9F74-FF98F9CD9D32}">
      <dsp:nvSpPr>
        <dsp:cNvPr id="0" name=""/>
        <dsp:cNvSpPr/>
      </dsp:nvSpPr>
      <dsp:spPr>
        <a:xfrm>
          <a:off x="797976" y="353246"/>
          <a:ext cx="3200893" cy="3200893"/>
        </a:xfrm>
        <a:prstGeom prst="blockArc">
          <a:avLst>
            <a:gd name="adj1" fmla="val 8100000"/>
            <a:gd name="adj2" fmla="val 10800000"/>
            <a:gd name="adj3" fmla="val 3422"/>
          </a:avLst>
        </a:prstGeom>
        <a:solidFill>
          <a:schemeClr val="accent1">
            <a:shade val="90000"/>
            <a:hueOff val="-298805"/>
            <a:satOff val="-883"/>
            <a:lumOff val="1921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AF8BD76-7515-4B38-A6FF-DE920EFED7E9}">
      <dsp:nvSpPr>
        <dsp:cNvPr id="0" name=""/>
        <dsp:cNvSpPr/>
      </dsp:nvSpPr>
      <dsp:spPr>
        <a:xfrm>
          <a:off x="797976" y="353246"/>
          <a:ext cx="3200893" cy="3200893"/>
        </a:xfrm>
        <a:prstGeom prst="blockArc">
          <a:avLst>
            <a:gd name="adj1" fmla="val 5400000"/>
            <a:gd name="adj2" fmla="val 8100000"/>
            <a:gd name="adj3" fmla="val 3422"/>
          </a:avLst>
        </a:prstGeom>
        <a:solidFill>
          <a:schemeClr val="accent1">
            <a:shade val="90000"/>
            <a:hueOff val="-239044"/>
            <a:satOff val="-706"/>
            <a:lumOff val="1537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55E806-E67D-4BFE-A7CA-80E7B0FBB14E}">
      <dsp:nvSpPr>
        <dsp:cNvPr id="0" name=""/>
        <dsp:cNvSpPr/>
      </dsp:nvSpPr>
      <dsp:spPr>
        <a:xfrm>
          <a:off x="797976" y="353246"/>
          <a:ext cx="3200893" cy="3200893"/>
        </a:xfrm>
        <a:prstGeom prst="blockArc">
          <a:avLst>
            <a:gd name="adj1" fmla="val 2700000"/>
            <a:gd name="adj2" fmla="val 5400000"/>
            <a:gd name="adj3" fmla="val 3422"/>
          </a:avLst>
        </a:prstGeom>
        <a:solidFill>
          <a:schemeClr val="accent1">
            <a:shade val="90000"/>
            <a:hueOff val="-179283"/>
            <a:satOff val="-530"/>
            <a:lumOff val="1153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79EB9F-DA6C-40A9-A5DE-F6051F714B12}">
      <dsp:nvSpPr>
        <dsp:cNvPr id="0" name=""/>
        <dsp:cNvSpPr/>
      </dsp:nvSpPr>
      <dsp:spPr>
        <a:xfrm>
          <a:off x="797976" y="353246"/>
          <a:ext cx="3200893" cy="3200893"/>
        </a:xfrm>
        <a:prstGeom prst="blockArc">
          <a:avLst>
            <a:gd name="adj1" fmla="val 0"/>
            <a:gd name="adj2" fmla="val 2700000"/>
            <a:gd name="adj3" fmla="val 3422"/>
          </a:avLst>
        </a:prstGeom>
        <a:solidFill>
          <a:schemeClr val="accent1">
            <a:shade val="90000"/>
            <a:hueOff val="-119522"/>
            <a:satOff val="-353"/>
            <a:lumOff val="768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FFDEC8-D271-49F5-A784-BC703FC3B34C}">
      <dsp:nvSpPr>
        <dsp:cNvPr id="0" name=""/>
        <dsp:cNvSpPr/>
      </dsp:nvSpPr>
      <dsp:spPr>
        <a:xfrm>
          <a:off x="797976" y="353246"/>
          <a:ext cx="3200893" cy="3200893"/>
        </a:xfrm>
        <a:prstGeom prst="blockArc">
          <a:avLst>
            <a:gd name="adj1" fmla="val 18900000"/>
            <a:gd name="adj2" fmla="val 0"/>
            <a:gd name="adj3" fmla="val 3422"/>
          </a:avLst>
        </a:prstGeom>
        <a:solidFill>
          <a:schemeClr val="accent1">
            <a:shade val="90000"/>
            <a:hueOff val="-59761"/>
            <a:satOff val="-177"/>
            <a:lumOff val="384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ABE6C8-D763-4BC9-8DD4-845B96C2F491}">
      <dsp:nvSpPr>
        <dsp:cNvPr id="0" name=""/>
        <dsp:cNvSpPr/>
      </dsp:nvSpPr>
      <dsp:spPr>
        <a:xfrm>
          <a:off x="797976" y="353246"/>
          <a:ext cx="3200893" cy="3200893"/>
        </a:xfrm>
        <a:prstGeom prst="blockArc">
          <a:avLst>
            <a:gd name="adj1" fmla="val 16200000"/>
            <a:gd name="adj2" fmla="val 18900000"/>
            <a:gd name="adj3" fmla="val 3422"/>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413D5A-9092-48AF-B13C-0727D212B258}">
      <dsp:nvSpPr>
        <dsp:cNvPr id="0" name=""/>
        <dsp:cNvSpPr/>
      </dsp:nvSpPr>
      <dsp:spPr>
        <a:xfrm>
          <a:off x="1855030" y="1410300"/>
          <a:ext cx="1086785" cy="1086785"/>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anose="020B0503020204020204" pitchFamily="34" charset="-122"/>
              <a:ea typeface="微软雅黑" panose="020B0503020204020204" pitchFamily="34" charset="-122"/>
            </a:rPr>
            <a:t>智慧党建平台</a:t>
          </a:r>
          <a:endParaRPr lang="zh-CN" altLang="en-US" sz="1800" kern="1200" dirty="0">
            <a:latin typeface="微软雅黑" panose="020B0503020204020204" pitchFamily="34" charset="-122"/>
            <a:ea typeface="微软雅黑" panose="020B0503020204020204" pitchFamily="34" charset="-122"/>
          </a:endParaRPr>
        </a:p>
      </dsp:txBody>
      <dsp:txXfrm>
        <a:off x="2014186" y="1569456"/>
        <a:ext cx="768473" cy="768473"/>
      </dsp:txXfrm>
    </dsp:sp>
    <dsp:sp modelId="{C3894F63-0628-4DBA-86A1-712EE54E57C6}">
      <dsp:nvSpPr>
        <dsp:cNvPr id="0" name=""/>
        <dsp:cNvSpPr/>
      </dsp:nvSpPr>
      <dsp:spPr>
        <a:xfrm>
          <a:off x="2018048" y="258"/>
          <a:ext cx="760749" cy="760749"/>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党建工作看板</a:t>
          </a:r>
          <a:endParaRPr lang="zh-CN" altLang="en-US" sz="1200" kern="1200" dirty="0">
            <a:latin typeface="微软雅黑" panose="020B0503020204020204" pitchFamily="34" charset="-122"/>
            <a:ea typeface="微软雅黑" panose="020B0503020204020204" pitchFamily="34" charset="-122"/>
          </a:endParaRPr>
        </a:p>
      </dsp:txBody>
      <dsp:txXfrm>
        <a:off x="2129457" y="111667"/>
        <a:ext cx="537931" cy="537931"/>
      </dsp:txXfrm>
    </dsp:sp>
    <dsp:sp modelId="{EC88CD25-77D7-428B-826B-469823C87A37}">
      <dsp:nvSpPr>
        <dsp:cNvPr id="0" name=""/>
        <dsp:cNvSpPr/>
      </dsp:nvSpPr>
      <dsp:spPr>
        <a:xfrm>
          <a:off x="3130369" y="460997"/>
          <a:ext cx="760749" cy="760749"/>
        </a:xfrm>
        <a:prstGeom prst="ellipse">
          <a:avLst/>
        </a:prstGeom>
        <a:solidFill>
          <a:schemeClr val="accent1">
            <a:shade val="80000"/>
            <a:hueOff val="-59772"/>
            <a:satOff val="-236"/>
            <a:lumOff val="42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党建</a:t>
          </a:r>
          <a:r>
            <a:rPr lang="en-US" altLang="zh-CN" sz="1200" kern="1200" dirty="0" smtClean="0">
              <a:latin typeface="微软雅黑" panose="020B0503020204020204" pitchFamily="34" charset="-122"/>
              <a:ea typeface="微软雅黑" panose="020B0503020204020204" pitchFamily="34" charset="-122"/>
            </a:rPr>
            <a:t>E</a:t>
          </a:r>
          <a:r>
            <a:rPr lang="zh-CN" altLang="en-US" sz="1200" kern="1200" dirty="0" smtClean="0">
              <a:latin typeface="微软雅黑" panose="020B0503020204020204" pitchFamily="34" charset="-122"/>
              <a:ea typeface="微软雅黑" panose="020B0503020204020204" pitchFamily="34" charset="-122"/>
            </a:rPr>
            <a:t>家</a:t>
          </a:r>
          <a:endParaRPr lang="zh-CN" altLang="en-US" sz="1200" kern="1200" dirty="0">
            <a:latin typeface="微软雅黑" panose="020B0503020204020204" pitchFamily="34" charset="-122"/>
            <a:ea typeface="微软雅黑" panose="020B0503020204020204" pitchFamily="34" charset="-122"/>
          </a:endParaRPr>
        </a:p>
      </dsp:txBody>
      <dsp:txXfrm>
        <a:off x="3241778" y="572406"/>
        <a:ext cx="537931" cy="537931"/>
      </dsp:txXfrm>
    </dsp:sp>
    <dsp:sp modelId="{A3235A70-B86E-4EE8-81C3-20BF843BC7CC}">
      <dsp:nvSpPr>
        <dsp:cNvPr id="0" name=""/>
        <dsp:cNvSpPr/>
      </dsp:nvSpPr>
      <dsp:spPr>
        <a:xfrm>
          <a:off x="3591107" y="1573318"/>
          <a:ext cx="760749" cy="760749"/>
        </a:xfrm>
        <a:prstGeom prst="ellipse">
          <a:avLst/>
        </a:prstGeom>
        <a:solidFill>
          <a:schemeClr val="accent1">
            <a:shade val="80000"/>
            <a:hueOff val="-119544"/>
            <a:satOff val="-473"/>
            <a:lumOff val="84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党员工作</a:t>
          </a:r>
          <a:endParaRPr lang="zh-CN" altLang="en-US" sz="1200" kern="1200" dirty="0">
            <a:latin typeface="微软雅黑" panose="020B0503020204020204" pitchFamily="34" charset="-122"/>
            <a:ea typeface="微软雅黑" panose="020B0503020204020204" pitchFamily="34" charset="-122"/>
          </a:endParaRPr>
        </a:p>
      </dsp:txBody>
      <dsp:txXfrm>
        <a:off x="3702516" y="1684727"/>
        <a:ext cx="537931" cy="537931"/>
      </dsp:txXfrm>
    </dsp:sp>
    <dsp:sp modelId="{DEA48614-7EFD-4915-8185-A485C7C422B7}">
      <dsp:nvSpPr>
        <dsp:cNvPr id="0" name=""/>
        <dsp:cNvSpPr/>
      </dsp:nvSpPr>
      <dsp:spPr>
        <a:xfrm>
          <a:off x="3130369" y="2685639"/>
          <a:ext cx="760749" cy="760749"/>
        </a:xfrm>
        <a:prstGeom prst="ellipse">
          <a:avLst/>
        </a:prstGeom>
        <a:solidFill>
          <a:schemeClr val="accent1">
            <a:shade val="80000"/>
            <a:hueOff val="-179316"/>
            <a:satOff val="-709"/>
            <a:lumOff val="126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党员学习</a:t>
          </a:r>
          <a:endParaRPr lang="zh-CN" altLang="en-US" sz="1200" kern="1200" dirty="0">
            <a:latin typeface="微软雅黑" panose="020B0503020204020204" pitchFamily="34" charset="-122"/>
            <a:ea typeface="微软雅黑" panose="020B0503020204020204" pitchFamily="34" charset="-122"/>
          </a:endParaRPr>
        </a:p>
      </dsp:txBody>
      <dsp:txXfrm>
        <a:off x="3241778" y="2797048"/>
        <a:ext cx="537931" cy="537931"/>
      </dsp:txXfrm>
    </dsp:sp>
    <dsp:sp modelId="{2D2909BB-BADA-4587-85E7-17CEBBD33EB8}">
      <dsp:nvSpPr>
        <dsp:cNvPr id="0" name=""/>
        <dsp:cNvSpPr/>
      </dsp:nvSpPr>
      <dsp:spPr>
        <a:xfrm>
          <a:off x="2018048" y="3146378"/>
          <a:ext cx="760749" cy="760749"/>
        </a:xfrm>
        <a:prstGeom prst="ellipse">
          <a:avLst/>
        </a:prstGeom>
        <a:solidFill>
          <a:schemeClr val="accent1">
            <a:shade val="80000"/>
            <a:hueOff val="-239087"/>
            <a:satOff val="-946"/>
            <a:lumOff val="168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党员训练</a:t>
          </a:r>
          <a:endParaRPr lang="zh-CN" altLang="en-US" sz="1200" kern="1200" dirty="0">
            <a:latin typeface="微软雅黑" panose="020B0503020204020204" pitchFamily="34" charset="-122"/>
            <a:ea typeface="微软雅黑" panose="020B0503020204020204" pitchFamily="34" charset="-122"/>
          </a:endParaRPr>
        </a:p>
      </dsp:txBody>
      <dsp:txXfrm>
        <a:off x="2129457" y="3257787"/>
        <a:ext cx="537931" cy="537931"/>
      </dsp:txXfrm>
    </dsp:sp>
    <dsp:sp modelId="{2238C3FC-56F1-41BC-A234-496DCE7357B7}">
      <dsp:nvSpPr>
        <dsp:cNvPr id="0" name=""/>
        <dsp:cNvSpPr/>
      </dsp:nvSpPr>
      <dsp:spPr>
        <a:xfrm>
          <a:off x="905726" y="2685639"/>
          <a:ext cx="760749" cy="760749"/>
        </a:xfrm>
        <a:prstGeom prst="ellipse">
          <a:avLst/>
        </a:prstGeom>
        <a:solidFill>
          <a:schemeClr val="accent1">
            <a:shade val="80000"/>
            <a:hueOff val="-298859"/>
            <a:satOff val="-1182"/>
            <a:lumOff val="211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发展党员</a:t>
          </a:r>
          <a:endParaRPr lang="zh-CN" altLang="en-US" sz="1200" kern="1200" dirty="0">
            <a:latin typeface="微软雅黑" panose="020B0503020204020204" pitchFamily="34" charset="-122"/>
            <a:ea typeface="微软雅黑" panose="020B0503020204020204" pitchFamily="34" charset="-122"/>
          </a:endParaRPr>
        </a:p>
      </dsp:txBody>
      <dsp:txXfrm>
        <a:off x="1017135" y="2797048"/>
        <a:ext cx="537931" cy="537931"/>
      </dsp:txXfrm>
    </dsp:sp>
    <dsp:sp modelId="{619628C6-CF49-462B-BF26-A379C8AC1214}">
      <dsp:nvSpPr>
        <dsp:cNvPr id="0" name=""/>
        <dsp:cNvSpPr/>
      </dsp:nvSpPr>
      <dsp:spPr>
        <a:xfrm>
          <a:off x="444988" y="1573318"/>
          <a:ext cx="760749" cy="760749"/>
        </a:xfrm>
        <a:prstGeom prst="ellipse">
          <a:avLst/>
        </a:prstGeom>
        <a:solidFill>
          <a:schemeClr val="accent1">
            <a:shade val="80000"/>
            <a:hueOff val="-358631"/>
            <a:satOff val="-1419"/>
            <a:lumOff val="253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评分考核</a:t>
          </a:r>
          <a:endParaRPr lang="zh-CN" altLang="en-US" sz="1200" kern="1200" dirty="0">
            <a:latin typeface="微软雅黑" panose="020B0503020204020204" pitchFamily="34" charset="-122"/>
            <a:ea typeface="微软雅黑" panose="020B0503020204020204" pitchFamily="34" charset="-122"/>
          </a:endParaRPr>
        </a:p>
      </dsp:txBody>
      <dsp:txXfrm>
        <a:off x="556397" y="1684727"/>
        <a:ext cx="537931" cy="537931"/>
      </dsp:txXfrm>
    </dsp:sp>
    <dsp:sp modelId="{C2BC70E2-F2DB-4A15-97C9-830AC116C598}">
      <dsp:nvSpPr>
        <dsp:cNvPr id="0" name=""/>
        <dsp:cNvSpPr/>
      </dsp:nvSpPr>
      <dsp:spPr>
        <a:xfrm>
          <a:off x="905726" y="460997"/>
          <a:ext cx="760749" cy="760749"/>
        </a:xfrm>
        <a:prstGeom prst="ellipse">
          <a:avLst/>
        </a:prstGeom>
        <a:solidFill>
          <a:schemeClr val="accent1">
            <a:shade val="80000"/>
            <a:hueOff val="-418403"/>
            <a:satOff val="-1655"/>
            <a:lumOff val="295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anose="020B0503020204020204" pitchFamily="34" charset="-122"/>
              <a:ea typeface="微软雅黑" panose="020B0503020204020204" pitchFamily="34" charset="-122"/>
            </a:rPr>
            <a:t>党费汇总</a:t>
          </a:r>
          <a:endParaRPr lang="zh-CN" altLang="en-US" sz="1200" kern="1200" dirty="0">
            <a:latin typeface="微软雅黑" panose="020B0503020204020204" pitchFamily="34" charset="-122"/>
            <a:ea typeface="微软雅黑" panose="020B0503020204020204" pitchFamily="34" charset="-122"/>
          </a:endParaRPr>
        </a:p>
      </dsp:txBody>
      <dsp:txXfrm>
        <a:off x="1017135" y="572406"/>
        <a:ext cx="537931" cy="537931"/>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1">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8261EA-289A-4DDD-BE10-E56E48E05397}" type="datetimeFigureOut">
              <a:rPr lang="zh-CN" altLang="en-US" smtClean="0"/>
              <a:t>2019/7/19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6365FB-A514-49E2-976B-6358FBF7D7B0}" type="slidenum">
              <a:rPr lang="zh-CN" altLang="en-US" smtClean="0"/>
              <a:t>‹#›</a:t>
            </a:fld>
            <a:endParaRPr lang="zh-CN" altLang="en-US"/>
          </a:p>
        </p:txBody>
      </p:sp>
    </p:spTree>
    <p:extLst>
      <p:ext uri="{BB962C8B-B14F-4D97-AF65-F5344CB8AC3E}">
        <p14:creationId xmlns:p14="http://schemas.microsoft.com/office/powerpoint/2010/main" val="4272616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44B1BCB-0750-4F02-A42F-4FED6D0C84B4}" type="slidenum">
              <a:rPr lang="zh-CN" altLang="en-US" smtClean="0"/>
              <a:t>4</a:t>
            </a:fld>
            <a:endParaRPr lang="zh-CN" altLang="en-US"/>
          </a:p>
        </p:txBody>
      </p:sp>
    </p:spTree>
    <p:extLst>
      <p:ext uri="{BB962C8B-B14F-4D97-AF65-F5344CB8AC3E}">
        <p14:creationId xmlns:p14="http://schemas.microsoft.com/office/powerpoint/2010/main" val="2318313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t>45</a:t>
            </a:fld>
            <a:endParaRPr lang="zh-CN" altLang="en-US"/>
          </a:p>
        </p:txBody>
      </p:sp>
    </p:spTree>
    <p:extLst>
      <p:ext uri="{BB962C8B-B14F-4D97-AF65-F5344CB8AC3E}">
        <p14:creationId xmlns:p14="http://schemas.microsoft.com/office/powerpoint/2010/main" val="3758079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365FB-A514-49E2-976B-6358FBF7D7B0}" type="slidenum">
              <a:rPr lang="zh-CN" altLang="en-US" smtClean="0"/>
              <a:t>46</a:t>
            </a:fld>
            <a:endParaRPr lang="zh-CN" altLang="en-US"/>
          </a:p>
        </p:txBody>
      </p:sp>
    </p:spTree>
    <p:extLst>
      <p:ext uri="{BB962C8B-B14F-4D97-AF65-F5344CB8AC3E}">
        <p14:creationId xmlns:p14="http://schemas.microsoft.com/office/powerpoint/2010/main" val="2275350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1444937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48</a:t>
            </a:fld>
            <a:endParaRPr lang="en-US"/>
          </a:p>
        </p:txBody>
      </p:sp>
    </p:spTree>
    <p:extLst>
      <p:ext uri="{BB962C8B-B14F-4D97-AF65-F5344CB8AC3E}">
        <p14:creationId xmlns:p14="http://schemas.microsoft.com/office/powerpoint/2010/main" val="3214011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50</a:t>
            </a:fld>
            <a:endParaRPr lang="en-US"/>
          </a:p>
        </p:txBody>
      </p:sp>
    </p:spTree>
    <p:extLst>
      <p:ext uri="{BB962C8B-B14F-4D97-AF65-F5344CB8AC3E}">
        <p14:creationId xmlns:p14="http://schemas.microsoft.com/office/powerpoint/2010/main" val="551610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51</a:t>
            </a:fld>
            <a:endParaRPr lang="en-US"/>
          </a:p>
        </p:txBody>
      </p:sp>
    </p:spTree>
    <p:extLst>
      <p:ext uri="{BB962C8B-B14F-4D97-AF65-F5344CB8AC3E}">
        <p14:creationId xmlns:p14="http://schemas.microsoft.com/office/powerpoint/2010/main" val="2639237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52</a:t>
            </a:fld>
            <a:endParaRPr lang="en-US"/>
          </a:p>
        </p:txBody>
      </p:sp>
    </p:spTree>
    <p:extLst>
      <p:ext uri="{BB962C8B-B14F-4D97-AF65-F5344CB8AC3E}">
        <p14:creationId xmlns:p14="http://schemas.microsoft.com/office/powerpoint/2010/main" val="2961727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53</a:t>
            </a:fld>
            <a:endParaRPr lang="en-US"/>
          </a:p>
        </p:txBody>
      </p:sp>
    </p:spTree>
    <p:extLst>
      <p:ext uri="{BB962C8B-B14F-4D97-AF65-F5344CB8AC3E}">
        <p14:creationId xmlns:p14="http://schemas.microsoft.com/office/powerpoint/2010/main" val="2173665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54</a:t>
            </a:fld>
            <a:endParaRPr lang="en-US"/>
          </a:p>
        </p:txBody>
      </p:sp>
    </p:spTree>
    <p:extLst>
      <p:ext uri="{BB962C8B-B14F-4D97-AF65-F5344CB8AC3E}">
        <p14:creationId xmlns:p14="http://schemas.microsoft.com/office/powerpoint/2010/main" val="3569277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55</a:t>
            </a:fld>
            <a:endParaRPr lang="en-US"/>
          </a:p>
        </p:txBody>
      </p:sp>
    </p:spTree>
    <p:extLst>
      <p:ext uri="{BB962C8B-B14F-4D97-AF65-F5344CB8AC3E}">
        <p14:creationId xmlns:p14="http://schemas.microsoft.com/office/powerpoint/2010/main" val="4261532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t>8</a:t>
            </a:fld>
            <a:endParaRPr lang="zh-CN" altLang="en-US"/>
          </a:p>
        </p:txBody>
      </p:sp>
    </p:spTree>
    <p:extLst>
      <p:ext uri="{BB962C8B-B14F-4D97-AF65-F5344CB8AC3E}">
        <p14:creationId xmlns:p14="http://schemas.microsoft.com/office/powerpoint/2010/main" val="3461858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56</a:t>
            </a:fld>
            <a:endParaRPr lang="en-US"/>
          </a:p>
        </p:txBody>
      </p:sp>
    </p:spTree>
    <p:extLst>
      <p:ext uri="{BB962C8B-B14F-4D97-AF65-F5344CB8AC3E}">
        <p14:creationId xmlns:p14="http://schemas.microsoft.com/office/powerpoint/2010/main" val="1575579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57</a:t>
            </a:fld>
            <a:endParaRPr lang="en-US"/>
          </a:p>
        </p:txBody>
      </p:sp>
    </p:spTree>
    <p:extLst>
      <p:ext uri="{BB962C8B-B14F-4D97-AF65-F5344CB8AC3E}">
        <p14:creationId xmlns:p14="http://schemas.microsoft.com/office/powerpoint/2010/main" val="24227075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58</a:t>
            </a:fld>
            <a:endParaRPr lang="en-US"/>
          </a:p>
        </p:txBody>
      </p:sp>
    </p:spTree>
    <p:extLst>
      <p:ext uri="{BB962C8B-B14F-4D97-AF65-F5344CB8AC3E}">
        <p14:creationId xmlns:p14="http://schemas.microsoft.com/office/powerpoint/2010/main" val="3698736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59</a:t>
            </a:fld>
            <a:endParaRPr lang="en-US"/>
          </a:p>
        </p:txBody>
      </p:sp>
    </p:spTree>
    <p:extLst>
      <p:ext uri="{BB962C8B-B14F-4D97-AF65-F5344CB8AC3E}">
        <p14:creationId xmlns:p14="http://schemas.microsoft.com/office/powerpoint/2010/main" val="2101768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60</a:t>
            </a:fld>
            <a:endParaRPr lang="en-US"/>
          </a:p>
        </p:txBody>
      </p:sp>
    </p:spTree>
    <p:extLst>
      <p:ext uri="{BB962C8B-B14F-4D97-AF65-F5344CB8AC3E}">
        <p14:creationId xmlns:p14="http://schemas.microsoft.com/office/powerpoint/2010/main" val="31896766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61</a:t>
            </a:fld>
            <a:endParaRPr lang="en-US"/>
          </a:p>
        </p:txBody>
      </p:sp>
    </p:spTree>
    <p:extLst>
      <p:ext uri="{BB962C8B-B14F-4D97-AF65-F5344CB8AC3E}">
        <p14:creationId xmlns:p14="http://schemas.microsoft.com/office/powerpoint/2010/main" val="2950634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solidFill>
                  <a:prstClr val="black"/>
                </a:solidFill>
              </a:rPr>
              <a:pPr/>
              <a:t>62</a:t>
            </a:fld>
            <a:endParaRPr lang="zh-CN" altLang="en-US">
              <a:solidFill>
                <a:prstClr val="black"/>
              </a:solidFill>
            </a:endParaRPr>
          </a:p>
        </p:txBody>
      </p:sp>
    </p:spTree>
    <p:extLst>
      <p:ext uri="{BB962C8B-B14F-4D97-AF65-F5344CB8AC3E}">
        <p14:creationId xmlns:p14="http://schemas.microsoft.com/office/powerpoint/2010/main" val="1683556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pPr marL="180000" indent="-180000">
              <a:lnSpc>
                <a:spcPct val="120000"/>
              </a:lnSpc>
              <a:spcAft>
                <a:spcPts val="600"/>
              </a:spcAft>
              <a:buClr>
                <a:schemeClr val="tx2"/>
              </a:buClr>
              <a:buFont typeface="Wingdings" pitchFamily="2" charset="2"/>
              <a:buNone/>
              <a:defRPr/>
            </a:pPr>
            <a:r>
              <a:rPr lang="zh-CN" altLang="en-US" sz="1200" b="1" dirty="0">
                <a:solidFill>
                  <a:schemeClr val="bg2"/>
                </a:solidFill>
                <a:latin typeface="微软雅黑" pitchFamily="34" charset="-122"/>
                <a:ea typeface="微软雅黑" pitchFamily="34" charset="-122"/>
              </a:rPr>
              <a:t>大型企业总部部署</a:t>
            </a:r>
            <a:r>
              <a:rPr lang="en-US" altLang="zh-CN" sz="1200" b="1" dirty="0">
                <a:solidFill>
                  <a:schemeClr val="bg2"/>
                </a:solidFill>
                <a:latin typeface="微软雅黑" pitchFamily="34" charset="-122"/>
                <a:ea typeface="微软雅黑" pitchFamily="34" charset="-122"/>
              </a:rPr>
              <a:t>VP9660</a:t>
            </a:r>
            <a:r>
              <a:rPr lang="zh-CN" altLang="en-US" sz="1200" b="1" dirty="0">
                <a:solidFill>
                  <a:schemeClr val="bg2"/>
                </a:solidFill>
                <a:latin typeface="微软雅黑" pitchFamily="34" charset="-122"/>
                <a:ea typeface="微软雅黑" pitchFamily="34" charset="-122"/>
              </a:rPr>
              <a:t>，重要分支机构部署</a:t>
            </a:r>
            <a:r>
              <a:rPr lang="en-US" altLang="zh-CN" sz="1200" b="1" dirty="0">
                <a:solidFill>
                  <a:schemeClr val="bg2"/>
                </a:solidFill>
                <a:latin typeface="微软雅黑" pitchFamily="34" charset="-122"/>
                <a:ea typeface="微软雅黑" pitchFamily="34" charset="-122"/>
              </a:rPr>
              <a:t>VP9650</a:t>
            </a:r>
            <a:r>
              <a:rPr lang="zh-CN" altLang="en-US" sz="1200" b="1" dirty="0">
                <a:solidFill>
                  <a:schemeClr val="bg2"/>
                </a:solidFill>
                <a:latin typeface="微软雅黑" pitchFamily="34" charset="-122"/>
                <a:ea typeface="微软雅黑" pitchFamily="34" charset="-122"/>
              </a:rPr>
              <a:t>，匹配华为</a:t>
            </a:r>
            <a:r>
              <a:rPr lang="en-US" altLang="zh-CN" sz="1200" b="1" dirty="0">
                <a:solidFill>
                  <a:schemeClr val="bg2"/>
                </a:solidFill>
                <a:latin typeface="微软雅黑" pitchFamily="34" charset="-122"/>
                <a:ea typeface="微软雅黑" pitchFamily="34" charset="-122"/>
              </a:rPr>
              <a:t>SMC2.0</a:t>
            </a:r>
            <a:r>
              <a:rPr lang="zh-CN" altLang="en-US" sz="1200" b="1" dirty="0">
                <a:solidFill>
                  <a:schemeClr val="bg2"/>
                </a:solidFill>
                <a:latin typeface="微软雅黑" pitchFamily="34" charset="-122"/>
                <a:ea typeface="微软雅黑" pitchFamily="34" charset="-122"/>
              </a:rPr>
              <a:t>，支持多通道多级级联，智能接入各种终端设备，无缝与企业的办公系统融合，高效办公。</a:t>
            </a:r>
            <a:endParaRPr lang="en-US" altLang="zh-CN" sz="1200" b="1" dirty="0">
              <a:solidFill>
                <a:schemeClr val="bg2"/>
              </a:solidFill>
              <a:latin typeface="微软雅黑" pitchFamily="34" charset="-122"/>
              <a:ea typeface="微软雅黑" pitchFamily="34" charset="-122"/>
            </a:endParaRPr>
          </a:p>
          <a:p>
            <a:pPr marL="180000" indent="-180000">
              <a:lnSpc>
                <a:spcPct val="120000"/>
              </a:lnSpc>
              <a:spcAft>
                <a:spcPts val="600"/>
              </a:spcAft>
              <a:buClr>
                <a:schemeClr val="tx2"/>
              </a:buClr>
              <a:buFont typeface="Wingdings" pitchFamily="2" charset="2"/>
              <a:buNone/>
              <a:defRPr/>
            </a:pPr>
            <a:endParaRPr lang="en-US" altLang="zh-CN" sz="1200" dirty="0">
              <a:solidFill>
                <a:schemeClr val="bg2"/>
              </a:solidFill>
              <a:latin typeface="微软雅黑" pitchFamily="34" charset="-122"/>
              <a:ea typeface="微软雅黑" pitchFamily="34" charset="-122"/>
            </a:endParaRPr>
          </a:p>
          <a:p>
            <a:pPr marL="180000" indent="-180000">
              <a:lnSpc>
                <a:spcPct val="120000"/>
              </a:lnSpc>
              <a:spcAft>
                <a:spcPts val="600"/>
              </a:spcAft>
              <a:buClr>
                <a:schemeClr val="tx2"/>
              </a:buClr>
              <a:buFont typeface="Wingdings" pitchFamily="2" charset="2"/>
              <a:buChar char="l"/>
              <a:defRPr/>
            </a:pPr>
            <a:r>
              <a:rPr lang="zh-CN" altLang="en-US" sz="1200" dirty="0">
                <a:solidFill>
                  <a:schemeClr val="bg2"/>
                </a:solidFill>
                <a:latin typeface="微软雅黑" pitchFamily="34" charset="-122"/>
                <a:ea typeface="微软雅黑" pitchFamily="34" charset="-122"/>
              </a:rPr>
              <a:t>总部部署</a:t>
            </a:r>
            <a:r>
              <a:rPr lang="en-US" altLang="zh-CN" sz="1200" dirty="0">
                <a:solidFill>
                  <a:schemeClr val="bg2"/>
                </a:solidFill>
                <a:latin typeface="微软雅黑" pitchFamily="34" charset="-122"/>
                <a:ea typeface="微软雅黑" pitchFamily="34" charset="-122"/>
              </a:rPr>
              <a:t>SMC2.0 </a:t>
            </a:r>
            <a:r>
              <a:rPr lang="zh-CN" altLang="en-US" sz="1200" dirty="0">
                <a:solidFill>
                  <a:schemeClr val="bg2"/>
                </a:solidFill>
                <a:latin typeface="微软雅黑" pitchFamily="34" charset="-122"/>
                <a:ea typeface="微软雅黑" pitchFamily="34" charset="-122"/>
              </a:rPr>
              <a:t>、</a:t>
            </a:r>
            <a:r>
              <a:rPr lang="en-US" altLang="zh-CN" sz="1200" dirty="0">
                <a:solidFill>
                  <a:schemeClr val="bg2"/>
                </a:solidFill>
                <a:latin typeface="微软雅黑" pitchFamily="34" charset="-122"/>
                <a:ea typeface="微软雅黑" pitchFamily="34" charset="-122"/>
              </a:rPr>
              <a:t>VP9660</a:t>
            </a:r>
            <a:r>
              <a:rPr lang="zh-CN" altLang="en-US" sz="1200" dirty="0">
                <a:solidFill>
                  <a:schemeClr val="bg2"/>
                </a:solidFill>
                <a:latin typeface="微软雅黑" pitchFamily="34" charset="-122"/>
                <a:ea typeface="微软雅黑" pitchFamily="34" charset="-122"/>
              </a:rPr>
              <a:t>、录播系统，分部部署</a:t>
            </a:r>
            <a:r>
              <a:rPr lang="en-US" altLang="zh-CN" sz="1200" dirty="0">
                <a:solidFill>
                  <a:schemeClr val="bg2"/>
                </a:solidFill>
                <a:latin typeface="微软雅黑" pitchFamily="34" charset="-122"/>
                <a:ea typeface="微软雅黑" pitchFamily="34" charset="-122"/>
              </a:rPr>
              <a:t>VP9650</a:t>
            </a:r>
          </a:p>
          <a:p>
            <a:pPr marL="180000" indent="-180000">
              <a:lnSpc>
                <a:spcPct val="120000"/>
              </a:lnSpc>
              <a:spcAft>
                <a:spcPts val="600"/>
              </a:spcAft>
              <a:buClr>
                <a:schemeClr val="tx2"/>
              </a:buClr>
              <a:buFont typeface="Wingdings" pitchFamily="2" charset="2"/>
              <a:buChar char="l"/>
              <a:defRPr/>
            </a:pPr>
            <a:r>
              <a:rPr lang="en-US" altLang="zh-CN" sz="1200" dirty="0">
                <a:solidFill>
                  <a:schemeClr val="bg2"/>
                </a:solidFill>
                <a:latin typeface="微软雅黑" pitchFamily="34" charset="-122"/>
                <a:ea typeface="微软雅黑" pitchFamily="34" charset="-122"/>
              </a:rPr>
              <a:t>5</a:t>
            </a:r>
            <a:r>
              <a:rPr lang="zh-CN" altLang="en-US" sz="1200" dirty="0">
                <a:solidFill>
                  <a:schemeClr val="bg2"/>
                </a:solidFill>
                <a:latin typeface="微软雅黑" pitchFamily="34" charset="-122"/>
                <a:ea typeface="微软雅黑" pitchFamily="34" charset="-122"/>
              </a:rPr>
              <a:t>重备份：</a:t>
            </a:r>
            <a:endParaRPr lang="en-US" altLang="zh-CN" sz="1200" dirty="0">
              <a:solidFill>
                <a:schemeClr val="bg2"/>
              </a:solidFill>
              <a:latin typeface="微软雅黑" pitchFamily="34" charset="-122"/>
              <a:ea typeface="微软雅黑" pitchFamily="34" charset="-122"/>
            </a:endParaRPr>
          </a:p>
          <a:p>
            <a:pPr marL="180000" indent="-180000">
              <a:lnSpc>
                <a:spcPct val="120000"/>
              </a:lnSpc>
              <a:spcAft>
                <a:spcPts val="600"/>
              </a:spcAft>
              <a:buClr>
                <a:schemeClr val="tx2"/>
              </a:buClr>
              <a:buFont typeface="Wingdings" pitchFamily="2" charset="2"/>
              <a:buNone/>
              <a:defRPr/>
            </a:pPr>
            <a:endParaRPr lang="en-US" altLang="zh-CN" sz="1200" dirty="0">
              <a:solidFill>
                <a:schemeClr val="bg2"/>
              </a:solidFill>
              <a:latin typeface="微软雅黑" pitchFamily="34" charset="-122"/>
              <a:ea typeface="微软雅黑" pitchFamily="34" charset="-122"/>
            </a:endParaRPr>
          </a:p>
          <a:p>
            <a:pPr marL="180000" indent="-180000">
              <a:lnSpc>
                <a:spcPct val="120000"/>
              </a:lnSpc>
              <a:spcAft>
                <a:spcPts val="600"/>
              </a:spcAft>
              <a:buClr>
                <a:schemeClr val="tx2"/>
              </a:buClr>
              <a:buFont typeface="Wingdings" pitchFamily="2" charset="2"/>
              <a:buChar char="l"/>
              <a:defRPr/>
            </a:pPr>
            <a:endParaRPr lang="en-US" altLang="zh-CN" sz="1200" dirty="0">
              <a:solidFill>
                <a:schemeClr val="bg2"/>
              </a:solidFill>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EB178E1B-5673-4FF9-9A6E-429BEB20086A}" type="slidenum">
              <a:rPr lang="zh-CN" altLang="en-US" smtClean="0">
                <a:solidFill>
                  <a:prstClr val="black"/>
                </a:solidFill>
              </a:rPr>
              <a:pPr/>
              <a:t>66</a:t>
            </a:fld>
            <a:endParaRPr lang="en-US" altLang="zh-CN">
              <a:solidFill>
                <a:prstClr val="black"/>
              </a:solidFill>
            </a:endParaRPr>
          </a:p>
        </p:txBody>
      </p:sp>
    </p:spTree>
    <p:extLst>
      <p:ext uri="{BB962C8B-B14F-4D97-AF65-F5344CB8AC3E}">
        <p14:creationId xmlns:p14="http://schemas.microsoft.com/office/powerpoint/2010/main" val="2091448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lnSpcReduction="10000"/>
          </a:bodyPr>
          <a:lstStyle/>
          <a:p>
            <a:r>
              <a:rPr lang="zh-CN" altLang="en-US" b="1" dirty="0"/>
              <a:t>使用内置</a:t>
            </a:r>
            <a:r>
              <a:rPr lang="en-US" altLang="zh-CN" b="1" dirty="0"/>
              <a:t>GK</a:t>
            </a:r>
            <a:r>
              <a:rPr lang="zh-CN" altLang="en-US" b="1" dirty="0"/>
              <a:t>及</a:t>
            </a:r>
            <a:r>
              <a:rPr lang="en-US" altLang="zh-CN" b="1" dirty="0"/>
              <a:t>WEB</a:t>
            </a:r>
            <a:r>
              <a:rPr lang="zh-CN" altLang="en-US" b="1" dirty="0"/>
              <a:t>的</a:t>
            </a:r>
            <a:r>
              <a:rPr lang="en-US" altLang="zh-CN" b="1" dirty="0"/>
              <a:t>VP9630</a:t>
            </a:r>
            <a:r>
              <a:rPr lang="zh-CN" altLang="en-US" b="1" dirty="0"/>
              <a:t>作为中小企业会议系统的中央处理设备，性价比高，可以全适配接入各类终端，即时召开会议，方便易用。</a:t>
            </a:r>
            <a:endParaRPr lang="en-US" altLang="zh-CN" b="1" dirty="0"/>
          </a:p>
          <a:p>
            <a:endParaRPr lang="en-US" altLang="zh-CN" dirty="0"/>
          </a:p>
          <a:p>
            <a:endParaRPr lang="en-US" altLang="zh-CN" dirty="0"/>
          </a:p>
          <a:p>
            <a:r>
              <a:rPr lang="en-US" altLang="zh-CN" dirty="0"/>
              <a:t>Ad Hoc</a:t>
            </a:r>
            <a:r>
              <a:rPr lang="zh-CN" altLang="en-US" dirty="0"/>
              <a:t>是一个拉丁词汇，在拉丁语中他的意思是“即兴，临时（</a:t>
            </a:r>
            <a:r>
              <a:rPr lang="en-US" altLang="zh-CN" dirty="0"/>
              <a:t>improvised, impromptu</a:t>
            </a:r>
            <a:r>
              <a:rPr lang="zh-CN" altLang="en-US" dirty="0"/>
              <a:t>）”。</a:t>
            </a:r>
            <a:endParaRPr lang="en-US" altLang="zh-CN" dirty="0"/>
          </a:p>
          <a:p>
            <a:r>
              <a:rPr lang="zh-CN" altLang="en-US" dirty="0"/>
              <a:t>专门的：为某一特定目的形成的或与某一特定目的有关的： </a:t>
            </a:r>
            <a:endParaRPr lang="en-US" altLang="zh-CN" dirty="0"/>
          </a:p>
          <a:p>
            <a:r>
              <a:rPr lang="zh-CN" altLang="en-US" dirty="0"/>
              <a:t>即兴的，即席的：即席的，通常未事先准备的。</a:t>
            </a:r>
            <a:endParaRPr lang="en-US" altLang="zh-CN" dirty="0"/>
          </a:p>
          <a:p>
            <a:r>
              <a:rPr lang="zh-CN" altLang="en-US" dirty="0"/>
              <a:t>支持的</a:t>
            </a:r>
            <a:r>
              <a:rPr lang="en-US" altLang="zh-CN" dirty="0"/>
              <a:t>Ad</a:t>
            </a:r>
            <a:r>
              <a:rPr lang="en-US" altLang="zh-CN" baseline="0" dirty="0"/>
              <a:t> Hoc</a:t>
            </a:r>
            <a:r>
              <a:rPr lang="zh-CN" altLang="en-US" baseline="0" dirty="0"/>
              <a:t>方式：</a:t>
            </a:r>
            <a:endParaRPr lang="en-US" altLang="zh-CN" baseline="0" dirty="0"/>
          </a:p>
          <a:p>
            <a:pPr lvl="1"/>
            <a:r>
              <a:rPr lang="zh-CN" altLang="en-US" sz="1400" dirty="0"/>
              <a:t>通过呼叫预定义好的</a:t>
            </a:r>
            <a:r>
              <a:rPr lang="en-US" altLang="zh-CN" sz="1400" dirty="0"/>
              <a:t>ad-hoc</a:t>
            </a:r>
            <a:r>
              <a:rPr lang="zh-CN" altLang="en-US" sz="1400" dirty="0"/>
              <a:t>会议的会议号（不包含预定义会场），激活</a:t>
            </a:r>
            <a:r>
              <a:rPr lang="en-US" altLang="zh-CN" sz="1400" dirty="0"/>
              <a:t>ad-hoc</a:t>
            </a:r>
            <a:r>
              <a:rPr lang="zh-CN" altLang="en-US" sz="1400" dirty="0"/>
              <a:t>会议</a:t>
            </a:r>
            <a:endParaRPr lang="en-US" altLang="zh-CN" sz="1400" dirty="0"/>
          </a:p>
          <a:p>
            <a:pPr lvl="1"/>
            <a:r>
              <a:rPr lang="zh-CN" altLang="en-US" sz="1400" dirty="0"/>
              <a:t>通过呼叫预定义好的</a:t>
            </a:r>
            <a:r>
              <a:rPr lang="en-US" altLang="zh-CN" sz="1400" dirty="0"/>
              <a:t>ad-hoc</a:t>
            </a:r>
            <a:r>
              <a:rPr lang="zh-CN" altLang="en-US" sz="1400" dirty="0"/>
              <a:t>会议的会议号（包含预定义会场），激活</a:t>
            </a:r>
            <a:r>
              <a:rPr lang="en-US" altLang="zh-CN" sz="1400" dirty="0"/>
              <a:t>ad-hoc</a:t>
            </a:r>
            <a:r>
              <a:rPr lang="zh-CN" altLang="en-US" sz="1400" dirty="0"/>
              <a:t>会议</a:t>
            </a:r>
            <a:endParaRPr lang="en-US" altLang="zh-CN" sz="1400" dirty="0"/>
          </a:p>
          <a:p>
            <a:pPr lvl="1"/>
            <a:r>
              <a:rPr lang="zh-CN" altLang="en-US" sz="1400" dirty="0"/>
              <a:t>通过呼叫统一接入号，来选择加入会议</a:t>
            </a:r>
            <a:endParaRPr lang="en-US" altLang="zh-CN" sz="1400" dirty="0"/>
          </a:p>
          <a:p>
            <a:pPr lvl="1"/>
            <a:r>
              <a:rPr lang="zh-CN" altLang="en-US" sz="1400" dirty="0"/>
              <a:t>通过呼叫统一接入号，来选择创建会议</a:t>
            </a:r>
            <a:endParaRPr lang="en-US" altLang="zh-CN" sz="1400" dirty="0"/>
          </a:p>
          <a:p>
            <a:pPr lvl="1"/>
            <a:r>
              <a:rPr lang="zh-CN" altLang="en-US" sz="1400" dirty="0"/>
              <a:t>终端选择要参加会议的会场主叫呼集创建一个会议</a:t>
            </a:r>
          </a:p>
          <a:p>
            <a:endParaRPr lang="zh-CN" alt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zh-CN" sz="1200" dirty="0">
              <a:solidFill>
                <a:schemeClr val="bg2"/>
              </a:solidFill>
              <a:latin typeface="微软雅黑" pitchFamily="34" charset="-122"/>
              <a:ea typeface="微软雅黑" pitchFamily="34" charset="-122"/>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zh-CN" altLang="en-US" sz="1200" dirty="0">
                <a:solidFill>
                  <a:schemeClr val="bg2"/>
                </a:solidFill>
                <a:latin typeface="微软雅黑" pitchFamily="34" charset="-122"/>
                <a:ea typeface="微软雅黑" pitchFamily="34" charset="-122"/>
              </a:rPr>
              <a:t>内置</a:t>
            </a:r>
            <a:r>
              <a:rPr lang="en-US" altLang="zh-CN" sz="1200" dirty="0">
                <a:solidFill>
                  <a:schemeClr val="bg2"/>
                </a:solidFill>
                <a:latin typeface="微软雅黑" pitchFamily="34" charset="-122"/>
                <a:ea typeface="微软雅黑" pitchFamily="34" charset="-122"/>
              </a:rPr>
              <a:t>GK</a:t>
            </a:r>
            <a:r>
              <a:rPr lang="zh-CN" altLang="en-US" sz="1200" dirty="0">
                <a:solidFill>
                  <a:schemeClr val="bg2"/>
                </a:solidFill>
                <a:latin typeface="微软雅黑" pitchFamily="34" charset="-122"/>
                <a:ea typeface="微软雅黑" pitchFamily="34" charset="-122"/>
              </a:rPr>
              <a:t>及</a:t>
            </a:r>
            <a:r>
              <a:rPr lang="en-US" altLang="zh-CN" sz="1200" dirty="0">
                <a:solidFill>
                  <a:schemeClr val="bg2"/>
                </a:solidFill>
                <a:latin typeface="微软雅黑" pitchFamily="34" charset="-122"/>
                <a:ea typeface="微软雅黑" pitchFamily="34" charset="-122"/>
              </a:rPr>
              <a:t>Web</a:t>
            </a:r>
            <a:r>
              <a:rPr lang="zh-CN" altLang="en-US" sz="1200" dirty="0">
                <a:solidFill>
                  <a:schemeClr val="bg2"/>
                </a:solidFill>
                <a:latin typeface="微软雅黑" pitchFamily="34" charset="-122"/>
                <a:ea typeface="微软雅黑" pitchFamily="34" charset="-122"/>
              </a:rPr>
              <a:t>，不需要额外的资源管理系统，方便部署，节约成本</a:t>
            </a:r>
            <a:endParaRPr lang="en-US" altLang="zh-CN" sz="1200" dirty="0">
              <a:solidFill>
                <a:schemeClr val="bg2"/>
              </a:solidFill>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EB178E1B-5673-4FF9-9A6E-429BEB20086A}" type="slidenum">
              <a:rPr lang="zh-CN" altLang="en-US" smtClean="0">
                <a:solidFill>
                  <a:prstClr val="black"/>
                </a:solidFill>
              </a:rPr>
              <a:pPr/>
              <a:t>67</a:t>
            </a:fld>
            <a:endParaRPr lang="en-US" altLang="zh-CN">
              <a:solidFill>
                <a:prstClr val="black"/>
              </a:solidFill>
            </a:endParaRPr>
          </a:p>
        </p:txBody>
      </p:sp>
    </p:spTree>
    <p:extLst>
      <p:ext uri="{BB962C8B-B14F-4D97-AF65-F5344CB8AC3E}">
        <p14:creationId xmlns:p14="http://schemas.microsoft.com/office/powerpoint/2010/main" val="3627293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solidFill>
                  <a:prstClr val="black"/>
                </a:solidFill>
              </a:rPr>
              <a:pPr/>
              <a:t>68</a:t>
            </a:fld>
            <a:endParaRPr lang="zh-CN" altLang="en-US">
              <a:solidFill>
                <a:prstClr val="black"/>
              </a:solidFill>
            </a:endParaRPr>
          </a:p>
        </p:txBody>
      </p:sp>
    </p:spTree>
    <p:extLst>
      <p:ext uri="{BB962C8B-B14F-4D97-AF65-F5344CB8AC3E}">
        <p14:creationId xmlns:p14="http://schemas.microsoft.com/office/powerpoint/2010/main" val="1715571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F5453C5-E1CF-F041-A682-2D2404794F72}" type="slidenum">
              <a:rPr kumimoji="1" lang="zh-CN" altLang="en-US" smtClean="0"/>
              <a:t>11</a:t>
            </a:fld>
            <a:endParaRPr kumimoji="1" lang="zh-CN" altLang="en-US"/>
          </a:p>
        </p:txBody>
      </p:sp>
    </p:spTree>
    <p:extLst>
      <p:ext uri="{BB962C8B-B14F-4D97-AF65-F5344CB8AC3E}">
        <p14:creationId xmlns:p14="http://schemas.microsoft.com/office/powerpoint/2010/main" val="3066944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D4C706-B552-48CF-B615-B4F29AB3EE56}" type="slidenum">
              <a:rPr lang="zh-CN" altLang="en-US" smtClean="0"/>
              <a:t>18</a:t>
            </a:fld>
            <a:endParaRPr lang="zh-CN" altLang="en-US"/>
          </a:p>
        </p:txBody>
      </p:sp>
    </p:spTree>
    <p:extLst>
      <p:ext uri="{BB962C8B-B14F-4D97-AF65-F5344CB8AC3E}">
        <p14:creationId xmlns:p14="http://schemas.microsoft.com/office/powerpoint/2010/main" val="3535579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DF5453C5-E1CF-F041-A682-2D2404794F72}" type="slidenum">
              <a:rPr kumimoji="1" lang="zh-CN" altLang="en-US" smtClean="0"/>
              <a:t>19</a:t>
            </a:fld>
            <a:endParaRPr kumimoji="1" lang="zh-CN" altLang="en-US"/>
          </a:p>
        </p:txBody>
      </p:sp>
    </p:spTree>
    <p:extLst>
      <p:ext uri="{BB962C8B-B14F-4D97-AF65-F5344CB8AC3E}">
        <p14:creationId xmlns:p14="http://schemas.microsoft.com/office/powerpoint/2010/main" val="790952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991230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t>23</a:t>
            </a:fld>
            <a:endParaRPr lang="zh-CN" altLang="en-US"/>
          </a:p>
        </p:txBody>
      </p:sp>
    </p:spTree>
    <p:extLst>
      <p:ext uri="{BB962C8B-B14F-4D97-AF65-F5344CB8AC3E}">
        <p14:creationId xmlns:p14="http://schemas.microsoft.com/office/powerpoint/2010/main" val="4022778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D877B6-859E-4B9A-A45D-7648148356F0}" type="slidenum">
              <a:rPr lang="zh-CN" altLang="en-US" smtClean="0"/>
              <a:t>37</a:t>
            </a:fld>
            <a:endParaRPr lang="zh-CN" altLang="en-US"/>
          </a:p>
        </p:txBody>
      </p:sp>
    </p:spTree>
    <p:extLst>
      <p:ext uri="{BB962C8B-B14F-4D97-AF65-F5344CB8AC3E}">
        <p14:creationId xmlns:p14="http://schemas.microsoft.com/office/powerpoint/2010/main" val="1932366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6365FB-A514-49E2-976B-6358FBF7D7B0}" type="slidenum">
              <a:rPr lang="zh-CN" altLang="en-US" smtClean="0"/>
              <a:t>40</a:t>
            </a:fld>
            <a:endParaRPr lang="zh-CN" altLang="en-US"/>
          </a:p>
        </p:txBody>
      </p:sp>
    </p:spTree>
    <p:extLst>
      <p:ext uri="{BB962C8B-B14F-4D97-AF65-F5344CB8AC3E}">
        <p14:creationId xmlns:p14="http://schemas.microsoft.com/office/powerpoint/2010/main" val="1300090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4141978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2525476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1578311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DDB69B-F60C-4FDF-A356-DF43E4BC2079}" type="datetimeFigureOut">
              <a:rPr kumimoji="0" lang="zh-CN" altLang="en-US" sz="1200" b="0" i="0" u="none" strike="noStrike" kern="1200" cap="none" spc="0" normalizeH="0" baseline="0" noProof="0" smtClean="0">
                <a:ln>
                  <a:noFill/>
                </a:ln>
                <a:solidFill>
                  <a:prstClr val="black">
                    <a:tint val="75000"/>
                  </a:prstClr>
                </a:solidFill>
                <a:effectLst/>
                <a:uLnTx/>
                <a:uFillTx/>
                <a:latin typeface="Verdana"/>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2019/7/19</a:t>
            </a:fld>
            <a:endParaRPr kumimoji="0" lang="zh-CN" altLang="en-US" sz="1200" b="0" i="0" u="none" strike="noStrike" kern="1200" cap="none" spc="0" normalizeH="0" baseline="0" noProof="0">
              <a:ln>
                <a:noFill/>
              </a:ln>
              <a:solidFill>
                <a:prstClr val="black">
                  <a:tint val="75000"/>
                </a:prstClr>
              </a:solidFill>
              <a:effectLst/>
              <a:uLnTx/>
              <a:uFillTx/>
              <a:latin typeface="Verdana"/>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Verdana"/>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6FE58C-D5A5-4AF2-9E0C-8D1865F51709}" type="slidenum">
              <a:rPr kumimoji="0" lang="zh-CN" altLang="en-US" sz="1200" b="0" i="0" u="none" strike="noStrike" kern="1200" cap="none" spc="0" normalizeH="0" baseline="0" noProof="0" smtClean="0">
                <a:ln>
                  <a:noFill/>
                </a:ln>
                <a:solidFill>
                  <a:prstClr val="black">
                    <a:tint val="75000"/>
                  </a:prstClr>
                </a:solidFill>
                <a:effectLst/>
                <a:uLnTx/>
                <a:uFillTx/>
                <a:latin typeface="Verdana"/>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Verdana"/>
              <a:ea typeface="微软雅黑" panose="020B0503020204020204" pitchFamily="34" charset="-122"/>
              <a:cs typeface="+mn-cs"/>
            </a:endParaRPr>
          </a:p>
        </p:txBody>
      </p:sp>
    </p:spTree>
    <p:extLst>
      <p:ext uri="{BB962C8B-B14F-4D97-AF65-F5344CB8AC3E}">
        <p14:creationId xmlns:p14="http://schemas.microsoft.com/office/powerpoint/2010/main" val="1278767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0C6CDF-C011-4B29-99CD-A93C61EA57EC}"/>
              </a:ext>
            </a:extLst>
          </p:cNvPr>
          <p:cNvSpPr>
            <a:spLocks noGrp="1"/>
          </p:cNvSpPr>
          <p:nvPr>
            <p:ph type="dt" sz="half" idx="10"/>
          </p:nvPr>
        </p:nvSpPr>
        <p:spPr/>
        <p:txBody>
          <a:bodyPr/>
          <a:lstStyle/>
          <a:p>
            <a:fld id="{EFCE8283-5DA5-405C-832D-1C2E4232F117}" type="datetimeFigureOut">
              <a:rPr lang="zh-CN" altLang="en-US" smtClean="0"/>
              <a:t>2019/7/19</a:t>
            </a:fld>
            <a:endParaRPr lang="zh-CN" altLang="en-US"/>
          </a:p>
        </p:txBody>
      </p:sp>
      <p:sp>
        <p:nvSpPr>
          <p:cNvPr id="3" name="页脚占位符 2">
            <a:extLst>
              <a:ext uri="{FF2B5EF4-FFF2-40B4-BE49-F238E27FC236}">
                <a16:creationId xmlns:a16="http://schemas.microsoft.com/office/drawing/2014/main" id="{FDFA3B1C-6B52-4288-9B83-9FDAF6EB95E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92FA5D5-9937-48BC-B777-04EEE7420B21}"/>
              </a:ext>
            </a:extLst>
          </p:cNvPr>
          <p:cNvSpPr>
            <a:spLocks noGrp="1"/>
          </p:cNvSpPr>
          <p:nvPr>
            <p:ph type="sldNum" sz="quarter" idx="12"/>
          </p:nvPr>
        </p:nvSpPr>
        <p:spPr/>
        <p:txBody>
          <a:bodyPr/>
          <a:lstStyle/>
          <a:p>
            <a:fld id="{35512389-5C00-49F3-A70A-C8C06CAEBB66}" type="slidenum">
              <a:rPr lang="zh-CN" altLang="en-US" smtClean="0"/>
              <a:t>‹#›</a:t>
            </a:fld>
            <a:endParaRPr lang="zh-CN" altLang="en-US"/>
          </a:p>
        </p:txBody>
      </p:sp>
    </p:spTree>
    <p:extLst>
      <p:ext uri="{BB962C8B-B14F-4D97-AF65-F5344CB8AC3E}">
        <p14:creationId xmlns:p14="http://schemas.microsoft.com/office/powerpoint/2010/main" val="2321924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961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
        <p:nvSpPr>
          <p:cNvPr id="5" name="标题 4"/>
          <p:cNvSpPr>
            <a:spLocks noGrp="1"/>
          </p:cNvSpPr>
          <p:nvPr>
            <p:ph type="title"/>
          </p:nvPr>
        </p:nvSpPr>
        <p:spPr>
          <a:xfrm>
            <a:off x="837982" y="333373"/>
            <a:ext cx="10516036" cy="688246"/>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643920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2516314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568527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1136417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4127841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8" name="图片占位符 22"/>
          <p:cNvSpPr>
            <a:spLocks noGrp="1"/>
          </p:cNvSpPr>
          <p:nvPr>
            <p:ph type="pic" sz="quarter" idx="10"/>
          </p:nvPr>
        </p:nvSpPr>
        <p:spPr>
          <a:xfrm>
            <a:off x="1366838" y="2879725"/>
            <a:ext cx="3321050" cy="2622550"/>
          </a:xfrm>
        </p:spPr>
        <p:txBody>
          <a:bodyPr/>
          <a:lstStyle/>
          <a:p>
            <a:endParaRPr lang="zh-CN" altLang="en-US"/>
          </a:p>
        </p:txBody>
      </p:sp>
      <p:sp>
        <p:nvSpPr>
          <p:cNvPr id="29" name="图片占位符 24"/>
          <p:cNvSpPr>
            <a:spLocks noGrp="1"/>
          </p:cNvSpPr>
          <p:nvPr>
            <p:ph type="pic" sz="quarter" idx="11"/>
          </p:nvPr>
        </p:nvSpPr>
        <p:spPr>
          <a:xfrm>
            <a:off x="4852988" y="2500313"/>
            <a:ext cx="3322637" cy="3001962"/>
          </a:xfrm>
        </p:spPr>
        <p:txBody>
          <a:bodyPr/>
          <a:lstStyle/>
          <a:p>
            <a:endParaRPr lang="zh-CN" altLang="en-US"/>
          </a:p>
        </p:txBody>
      </p:sp>
      <p:sp>
        <p:nvSpPr>
          <p:cNvPr id="30" name="图片占位符 26"/>
          <p:cNvSpPr>
            <a:spLocks noGrp="1"/>
          </p:cNvSpPr>
          <p:nvPr>
            <p:ph type="pic" sz="quarter" idx="12"/>
          </p:nvPr>
        </p:nvSpPr>
        <p:spPr>
          <a:xfrm>
            <a:off x="8340725" y="2879725"/>
            <a:ext cx="3322638" cy="2622550"/>
          </a:xfrm>
        </p:spPr>
        <p:txBody>
          <a:bodyPr/>
          <a:lstStyle/>
          <a:p>
            <a:endParaRPr lang="zh-CN" altLang="en-US"/>
          </a:p>
        </p:txBody>
      </p:sp>
    </p:spTree>
    <p:extLst>
      <p:ext uri="{BB962C8B-B14F-4D97-AF65-F5344CB8AC3E}">
        <p14:creationId xmlns:p14="http://schemas.microsoft.com/office/powerpoint/2010/main" val="1396645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662161-93BA-46EA-A477-835C9396E34E}" type="slidenum">
              <a:rPr lang="zh-CN" altLang="en-US" smtClean="0"/>
              <a:t>‹#›</a:t>
            </a:fld>
            <a:endParaRPr lang="zh-CN" altLang="en-US"/>
          </a:p>
        </p:txBody>
      </p:sp>
      <p:sp>
        <p:nvSpPr>
          <p:cNvPr id="8" name="图片占位符 7"/>
          <p:cNvSpPr>
            <a:spLocks noGrp="1"/>
          </p:cNvSpPr>
          <p:nvPr>
            <p:ph type="pic" sz="quarter" idx="13"/>
          </p:nvPr>
        </p:nvSpPr>
        <p:spPr>
          <a:xfrm>
            <a:off x="4633518" y="4354529"/>
            <a:ext cx="2553049" cy="1427018"/>
          </a:xfrm>
          <a:custGeom>
            <a:avLst/>
            <a:gdLst>
              <a:gd name="connsiteX0" fmla="*/ 0 w 2553049"/>
              <a:gd name="connsiteY0" fmla="*/ 0 h 1427018"/>
              <a:gd name="connsiteX1" fmla="*/ 2553049 w 2553049"/>
              <a:gd name="connsiteY1" fmla="*/ 0 h 1427018"/>
              <a:gd name="connsiteX2" fmla="*/ 2553049 w 2553049"/>
              <a:gd name="connsiteY2" fmla="*/ 2101 h 1427018"/>
              <a:gd name="connsiteX3" fmla="*/ 2525221 w 2553049"/>
              <a:gd name="connsiteY3" fmla="*/ 2101 h 1427018"/>
              <a:gd name="connsiteX4" fmla="*/ 1864630 w 2553049"/>
              <a:gd name="connsiteY4" fmla="*/ 1427018 h 1427018"/>
              <a:gd name="connsiteX5" fmla="*/ 0 w 2553049"/>
              <a:gd name="connsiteY5" fmla="*/ 1427018 h 142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49" h="1427018">
                <a:moveTo>
                  <a:pt x="0" y="0"/>
                </a:moveTo>
                <a:lnTo>
                  <a:pt x="2553049" y="0"/>
                </a:lnTo>
                <a:lnTo>
                  <a:pt x="2553049" y="2101"/>
                </a:lnTo>
                <a:lnTo>
                  <a:pt x="2525221" y="2101"/>
                </a:lnTo>
                <a:lnTo>
                  <a:pt x="1864630" y="1427018"/>
                </a:lnTo>
                <a:lnTo>
                  <a:pt x="0" y="142701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61031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137432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F269609-103F-4515-9994-44488993AD20}" type="datetimeFigureOut">
              <a:rPr lang="zh-CN" altLang="en-US" smtClean="0"/>
              <a:t>2019/7/19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68830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9609-103F-4515-9994-44488993AD20}" type="datetimeFigureOut">
              <a:rPr lang="zh-CN" altLang="en-US" smtClean="0"/>
              <a:t>2019/7/19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62161-93BA-46EA-A477-835C9396E34E}" type="slidenum">
              <a:rPr lang="zh-CN" altLang="en-US" smtClean="0"/>
              <a:t>‹#›</a:t>
            </a:fld>
            <a:endParaRPr lang="zh-CN" altLang="en-US"/>
          </a:p>
        </p:txBody>
      </p:sp>
    </p:spTree>
    <p:extLst>
      <p:ext uri="{BB962C8B-B14F-4D97-AF65-F5344CB8AC3E}">
        <p14:creationId xmlns:p14="http://schemas.microsoft.com/office/powerpoint/2010/main" val="3781161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png"/><Relationship Id="rId4" Type="http://schemas.microsoft.com/office/2007/relationships/hdphoto" Target="../media/hdphoto2.wdp"/><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5.xml"/><Relationship Id="rId7" Type="http://schemas.openxmlformats.org/officeDocument/2006/relationships/image" Target="../media/image26.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5.jpg"/><Relationship Id="rId11" Type="http://schemas.openxmlformats.org/officeDocument/2006/relationships/image" Target="../media/image8.png"/><Relationship Id="rId5" Type="http://schemas.openxmlformats.org/officeDocument/2006/relationships/slideLayout" Target="../slideLayouts/slideLayout7.xml"/><Relationship Id="rId10" Type="http://schemas.openxmlformats.org/officeDocument/2006/relationships/image" Target="../media/image29.png"/><Relationship Id="rId4" Type="http://schemas.openxmlformats.org/officeDocument/2006/relationships/tags" Target="../tags/tag6.xml"/><Relationship Id="rId9" Type="http://schemas.openxmlformats.org/officeDocument/2006/relationships/image" Target="../media/image28.emf"/></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4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46.png"/><Relationship Id="rId5" Type="http://schemas.openxmlformats.org/officeDocument/2006/relationships/diagramQuickStyle" Target="../diagrams/quickStyle3.xml"/><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diagramLayout" Target="../diagrams/layout3.xml"/><Relationship Id="rId9" Type="http://schemas.openxmlformats.org/officeDocument/2006/relationships/image" Target="../media/image44.png"/><Relationship Id="rId1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76.png"/><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4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4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4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4.png"/><Relationship Id="rId7" Type="http://schemas.openxmlformats.org/officeDocument/2006/relationships/image" Target="../media/image9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89.png"/><Relationship Id="rId10" Type="http://schemas.openxmlformats.org/officeDocument/2006/relationships/image" Target="../media/image94.jpeg"/><Relationship Id="rId4" Type="http://schemas.openxmlformats.org/officeDocument/2006/relationships/image" Target="../media/image88.jpeg"/><Relationship Id="rId9" Type="http://schemas.openxmlformats.org/officeDocument/2006/relationships/image" Target="../media/image93.jpeg"/></Relationships>
</file>

<file path=ppt/slides/_rels/slide4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4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96.emf"/></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00.png"/><Relationship Id="rId4" Type="http://schemas.openxmlformats.org/officeDocument/2006/relationships/image" Target="../media/image99.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01.jpeg"/></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102.jpeg"/></Relationships>
</file>

<file path=ppt/slides/_rels/slide5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05.jpeg"/><Relationship Id="rId4" Type="http://schemas.openxmlformats.org/officeDocument/2006/relationships/image" Target="../media/image104.jpg"/></Relationships>
</file>

<file path=ppt/slides/_rels/slide5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09.jpeg"/><Relationship Id="rId4" Type="http://schemas.openxmlformats.org/officeDocument/2006/relationships/image" Target="../media/image108.png"/></Relationships>
</file>

<file path=ppt/slides/_rels/slide5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111.png"/></Relationships>
</file>

<file path=ppt/slides/_rels/slide5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14.jpeg"/><Relationship Id="rId4" Type="http://schemas.openxmlformats.org/officeDocument/2006/relationships/image" Target="../media/image113.jpeg"/></Relationships>
</file>

<file path=ppt/slides/_rels/slide5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17.png"/><Relationship Id="rId4" Type="http://schemas.openxmlformats.org/officeDocument/2006/relationships/image" Target="../media/image116.png"/></Relationships>
</file>

<file path=ppt/slides/_rels/slide5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119.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22.png"/><Relationship Id="rId4" Type="http://schemas.openxmlformats.org/officeDocument/2006/relationships/image" Target="../media/image121.png"/></Relationships>
</file>

<file path=ppt/slides/_rels/slide6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125.jpeg"/><Relationship Id="rId4" Type="http://schemas.openxmlformats.org/officeDocument/2006/relationships/image" Target="../media/image124.jpeg"/></Relationships>
</file>

<file path=ppt/slides/_rels/slide6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6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8.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31.jpeg"/><Relationship Id="rId12" Type="http://schemas.openxmlformats.org/officeDocument/2006/relationships/image" Target="../media/image33.jpeg"/><Relationship Id="rId17" Type="http://schemas.openxmlformats.org/officeDocument/2006/relationships/image" Target="../media/image8.png"/><Relationship Id="rId2" Type="http://schemas.openxmlformats.org/officeDocument/2006/relationships/image" Target="../media/image129.png"/><Relationship Id="rId16"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33.jpeg"/><Relationship Id="rId11" Type="http://schemas.openxmlformats.org/officeDocument/2006/relationships/image" Target="../media/image134.jpeg"/><Relationship Id="rId5" Type="http://schemas.openxmlformats.org/officeDocument/2006/relationships/image" Target="../media/image132.jpeg"/><Relationship Id="rId15" Type="http://schemas.openxmlformats.org/officeDocument/2006/relationships/image" Target="../media/image137.png"/><Relationship Id="rId10" Type="http://schemas.openxmlformats.org/officeDocument/2006/relationships/image" Target="../media/image32.png"/><Relationship Id="rId4" Type="http://schemas.openxmlformats.org/officeDocument/2006/relationships/image" Target="../media/image131.jpeg"/><Relationship Id="rId9" Type="http://schemas.openxmlformats.org/officeDocument/2006/relationships/image" Target="../media/image35.png"/><Relationship Id="rId14" Type="http://schemas.openxmlformats.org/officeDocument/2006/relationships/image" Target="../media/image136.png"/></Relationships>
</file>

<file path=ppt/slides/_rels/slide66.xml.rels><?xml version="1.0" encoding="UTF-8" standalone="yes"?>
<Relationships xmlns="http://schemas.openxmlformats.org/package/2006/relationships"><Relationship Id="rId8" Type="http://schemas.openxmlformats.org/officeDocument/2006/relationships/image" Target="../media/image143.jpeg"/><Relationship Id="rId13" Type="http://schemas.openxmlformats.org/officeDocument/2006/relationships/image" Target="../media/image148.png"/><Relationship Id="rId18" Type="http://schemas.openxmlformats.org/officeDocument/2006/relationships/image" Target="../media/image153.jpeg"/><Relationship Id="rId26" Type="http://schemas.openxmlformats.org/officeDocument/2006/relationships/image" Target="../media/image127.png"/><Relationship Id="rId3" Type="http://schemas.openxmlformats.org/officeDocument/2006/relationships/image" Target="../media/image138.png"/><Relationship Id="rId21" Type="http://schemas.openxmlformats.org/officeDocument/2006/relationships/image" Target="../media/image156.jpeg"/><Relationship Id="rId7" Type="http://schemas.openxmlformats.org/officeDocument/2006/relationships/image" Target="../media/image142.jpeg"/><Relationship Id="rId12" Type="http://schemas.openxmlformats.org/officeDocument/2006/relationships/image" Target="../media/image147.jpeg"/><Relationship Id="rId17" Type="http://schemas.openxmlformats.org/officeDocument/2006/relationships/image" Target="../media/image152.png"/><Relationship Id="rId25" Type="http://schemas.openxmlformats.org/officeDocument/2006/relationships/image" Target="../media/image160.jpeg"/><Relationship Id="rId2" Type="http://schemas.openxmlformats.org/officeDocument/2006/relationships/notesSlide" Target="../notesSlides/notesSlide27.xml"/><Relationship Id="rId16" Type="http://schemas.openxmlformats.org/officeDocument/2006/relationships/image" Target="../media/image151.jpeg"/><Relationship Id="rId20" Type="http://schemas.openxmlformats.org/officeDocument/2006/relationships/image" Target="../media/image155.png"/><Relationship Id="rId1" Type="http://schemas.openxmlformats.org/officeDocument/2006/relationships/slideLayout" Target="../slideLayouts/slideLayout15.xml"/><Relationship Id="rId6" Type="http://schemas.openxmlformats.org/officeDocument/2006/relationships/image" Target="../media/image141.jpeg"/><Relationship Id="rId11" Type="http://schemas.openxmlformats.org/officeDocument/2006/relationships/image" Target="../media/image146.png"/><Relationship Id="rId24" Type="http://schemas.openxmlformats.org/officeDocument/2006/relationships/image" Target="../media/image159.jpeg"/><Relationship Id="rId5" Type="http://schemas.openxmlformats.org/officeDocument/2006/relationships/image" Target="../media/image140.png"/><Relationship Id="rId15" Type="http://schemas.openxmlformats.org/officeDocument/2006/relationships/image" Target="../media/image150.png"/><Relationship Id="rId23" Type="http://schemas.openxmlformats.org/officeDocument/2006/relationships/image" Target="../media/image158.jpeg"/><Relationship Id="rId10" Type="http://schemas.openxmlformats.org/officeDocument/2006/relationships/image" Target="../media/image145.emf"/><Relationship Id="rId19" Type="http://schemas.openxmlformats.org/officeDocument/2006/relationships/image" Target="../media/image154.jpeg"/><Relationship Id="rId4" Type="http://schemas.openxmlformats.org/officeDocument/2006/relationships/image" Target="../media/image139.png"/><Relationship Id="rId9" Type="http://schemas.openxmlformats.org/officeDocument/2006/relationships/image" Target="../media/image144.png"/><Relationship Id="rId14" Type="http://schemas.openxmlformats.org/officeDocument/2006/relationships/image" Target="../media/image149.png"/><Relationship Id="rId22" Type="http://schemas.openxmlformats.org/officeDocument/2006/relationships/image" Target="../media/image157.jpeg"/><Relationship Id="rId27" Type="http://schemas.openxmlformats.org/officeDocument/2006/relationships/image" Target="../media/image8.png"/></Relationships>
</file>

<file path=ppt/slides/_rels/slide67.xml.rels><?xml version="1.0" encoding="UTF-8" standalone="yes"?>
<Relationships xmlns="http://schemas.openxmlformats.org/package/2006/relationships"><Relationship Id="rId8" Type="http://schemas.openxmlformats.org/officeDocument/2006/relationships/image" Target="../media/image164.png"/><Relationship Id="rId13" Type="http://schemas.openxmlformats.org/officeDocument/2006/relationships/image" Target="../media/image168.png"/><Relationship Id="rId3" Type="http://schemas.openxmlformats.org/officeDocument/2006/relationships/image" Target="../media/image161.png"/><Relationship Id="rId7" Type="http://schemas.openxmlformats.org/officeDocument/2006/relationships/image" Target="../media/image160.jpeg"/><Relationship Id="rId12" Type="http://schemas.openxmlformats.org/officeDocument/2006/relationships/image" Target="../media/image167.png"/><Relationship Id="rId2" Type="http://schemas.openxmlformats.org/officeDocument/2006/relationships/notesSlide" Target="../notesSlides/notesSlide28.xml"/><Relationship Id="rId16" Type="http://schemas.openxmlformats.org/officeDocument/2006/relationships/image" Target="../media/image8.png"/><Relationship Id="rId1" Type="http://schemas.openxmlformats.org/officeDocument/2006/relationships/slideLayout" Target="../slideLayouts/slideLayout15.xml"/><Relationship Id="rId6" Type="http://schemas.openxmlformats.org/officeDocument/2006/relationships/image" Target="../media/image159.jpeg"/><Relationship Id="rId11" Type="http://schemas.microsoft.com/office/2007/relationships/hdphoto" Target="../media/hdphoto3.wdp"/><Relationship Id="rId5" Type="http://schemas.openxmlformats.org/officeDocument/2006/relationships/image" Target="../media/image163.png"/><Relationship Id="rId15" Type="http://schemas.openxmlformats.org/officeDocument/2006/relationships/image" Target="../media/image127.png"/><Relationship Id="rId10" Type="http://schemas.openxmlformats.org/officeDocument/2006/relationships/image" Target="../media/image166.png"/><Relationship Id="rId4" Type="http://schemas.openxmlformats.org/officeDocument/2006/relationships/image" Target="../media/image162.jpeg"/><Relationship Id="rId9" Type="http://schemas.openxmlformats.org/officeDocument/2006/relationships/image" Target="../media/image165.png"/><Relationship Id="rId14" Type="http://schemas.openxmlformats.org/officeDocument/2006/relationships/image" Target="../media/image169.jpeg"/></Relationships>
</file>

<file path=ppt/slides/_rels/slide6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69.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1.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8" Type="http://schemas.openxmlformats.org/officeDocument/2006/relationships/image" Target="../media/image175.jpeg"/><Relationship Id="rId3" Type="http://schemas.openxmlformats.org/officeDocument/2006/relationships/image" Target="../media/image173.png"/><Relationship Id="rId7" Type="http://schemas.openxmlformats.org/officeDocument/2006/relationships/image" Target="../media/image16.png"/><Relationship Id="rId2" Type="http://schemas.openxmlformats.org/officeDocument/2006/relationships/image" Target="../media/image172.jpeg"/><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15.png"/><Relationship Id="rId10" Type="http://schemas.openxmlformats.org/officeDocument/2006/relationships/image" Target="../media/image8.png"/><Relationship Id="rId4" Type="http://schemas.openxmlformats.org/officeDocument/2006/relationships/image" Target="../media/image174.jpeg"/><Relationship Id="rId9" Type="http://schemas.openxmlformats.org/officeDocument/2006/relationships/image" Target="../media/image176.jpeg"/></Relationships>
</file>

<file path=ppt/slides/_rels/slide7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8.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155CE4-D178-4948-9762-B39B848F65B5}"/>
              </a:ext>
            </a:extLst>
          </p:cNvPr>
          <p:cNvPicPr>
            <a:picLocks noChangeAspect="1"/>
          </p:cNvPicPr>
          <p:nvPr/>
        </p:nvPicPr>
        <p:blipFill>
          <a:blip r:embed="rId4"/>
          <a:stretch>
            <a:fillRect/>
          </a:stretch>
        </p:blipFill>
        <p:spPr>
          <a:xfrm>
            <a:off x="0" y="2937784"/>
            <a:ext cx="12192000" cy="3920216"/>
          </a:xfrm>
          <a:prstGeom prst="rect">
            <a:avLst/>
          </a:prstGeom>
        </p:spPr>
      </p:pic>
      <p:pic>
        <p:nvPicPr>
          <p:cNvPr id="6" name="图片 5">
            <a:extLst>
              <a:ext uri="{FF2B5EF4-FFF2-40B4-BE49-F238E27FC236}">
                <a16:creationId xmlns:a16="http://schemas.microsoft.com/office/drawing/2014/main" id="{4922252F-95E2-4C3A-B987-B9E0724B1F15}"/>
              </a:ext>
            </a:extLst>
          </p:cNvPr>
          <p:cNvPicPr>
            <a:picLocks noChangeAspect="1"/>
          </p:cNvPicPr>
          <p:nvPr/>
        </p:nvPicPr>
        <p:blipFill>
          <a:blip r:embed="rId5"/>
          <a:stretch>
            <a:fillRect/>
          </a:stretch>
        </p:blipFill>
        <p:spPr>
          <a:xfrm>
            <a:off x="0" y="5839154"/>
            <a:ext cx="10058400" cy="1018846"/>
          </a:xfrm>
          <a:prstGeom prst="rect">
            <a:avLst/>
          </a:prstGeom>
        </p:spPr>
      </p:pic>
      <p:pic>
        <p:nvPicPr>
          <p:cNvPr id="7" name="图片 6">
            <a:extLst>
              <a:ext uri="{FF2B5EF4-FFF2-40B4-BE49-F238E27FC236}">
                <a16:creationId xmlns:a16="http://schemas.microsoft.com/office/drawing/2014/main" id="{ED10AFE8-1956-4992-B6C3-F4FF7A299589}"/>
              </a:ext>
            </a:extLst>
          </p:cNvPr>
          <p:cNvPicPr>
            <a:picLocks noChangeAspect="1"/>
          </p:cNvPicPr>
          <p:nvPr/>
        </p:nvPicPr>
        <p:blipFill>
          <a:blip r:embed="rId6"/>
          <a:stretch>
            <a:fillRect/>
          </a:stretch>
        </p:blipFill>
        <p:spPr>
          <a:xfrm>
            <a:off x="6249145" y="4165939"/>
            <a:ext cx="5942857" cy="2692063"/>
          </a:xfrm>
          <a:prstGeom prst="rect">
            <a:avLst/>
          </a:prstGeom>
        </p:spPr>
      </p:pic>
      <p:pic>
        <p:nvPicPr>
          <p:cNvPr id="8" name="图片 7">
            <a:extLst>
              <a:ext uri="{FF2B5EF4-FFF2-40B4-BE49-F238E27FC236}">
                <a16:creationId xmlns:a16="http://schemas.microsoft.com/office/drawing/2014/main" id="{60FB1E70-8D2A-4925-9F36-2838D35C49D3}"/>
              </a:ext>
            </a:extLst>
          </p:cNvPr>
          <p:cNvPicPr>
            <a:picLocks noChangeAspect="1"/>
          </p:cNvPicPr>
          <p:nvPr/>
        </p:nvPicPr>
        <p:blipFill>
          <a:blip r:embed="rId7"/>
          <a:stretch>
            <a:fillRect/>
          </a:stretch>
        </p:blipFill>
        <p:spPr>
          <a:xfrm>
            <a:off x="0" y="124287"/>
            <a:ext cx="1953087" cy="1817457"/>
          </a:xfrm>
          <a:prstGeom prst="rect">
            <a:avLst/>
          </a:prstGeom>
        </p:spPr>
      </p:pic>
      <p:sp>
        <p:nvSpPr>
          <p:cNvPr id="9" name="矩形 8">
            <a:extLst>
              <a:ext uri="{FF2B5EF4-FFF2-40B4-BE49-F238E27FC236}">
                <a16:creationId xmlns:a16="http://schemas.microsoft.com/office/drawing/2014/main" id="{2892B77F-6EFC-427D-B28E-240CDFEFAE60}"/>
              </a:ext>
            </a:extLst>
          </p:cNvPr>
          <p:cNvSpPr/>
          <p:nvPr>
            <p:custDataLst>
              <p:tags r:id="rId1"/>
            </p:custDataLst>
          </p:nvPr>
        </p:nvSpPr>
        <p:spPr>
          <a:xfrm>
            <a:off x="7955802" y="4179"/>
            <a:ext cx="184731" cy="307777"/>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03EB4025-239C-4792-893F-5CBF2FD913A7}"/>
              </a:ext>
            </a:extLst>
          </p:cNvPr>
          <p:cNvSpPr/>
          <p:nvPr>
            <p:custDataLst>
              <p:tags r:id="rId2"/>
            </p:custDataLst>
          </p:nvPr>
        </p:nvSpPr>
        <p:spPr>
          <a:xfrm>
            <a:off x="7955802" y="4179"/>
            <a:ext cx="184731" cy="307777"/>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DFFAB5CC-1C04-4F70-AD33-BD7218E3874D}"/>
              </a:ext>
            </a:extLst>
          </p:cNvPr>
          <p:cNvSpPr txBox="1"/>
          <p:nvPr/>
        </p:nvSpPr>
        <p:spPr>
          <a:xfrm>
            <a:off x="1925685" y="2362854"/>
            <a:ext cx="8132715" cy="830997"/>
          </a:xfrm>
          <a:prstGeom prst="rect">
            <a:avLst/>
          </a:prstGeom>
          <a:noFill/>
        </p:spPr>
        <p:txBody>
          <a:bodyPr wrap="square" rtlCol="0">
            <a:spAutoFit/>
          </a:bodyPr>
          <a:lstStyle/>
          <a:p>
            <a:pPr algn="ctr"/>
            <a:r>
              <a:rPr lang="zh-CN" altLang="en-US" sz="4800" b="1" dirty="0" smtClean="0">
                <a:solidFill>
                  <a:srgbClr val="C00000"/>
                </a:solidFill>
                <a:latin typeface="微软雅黑" panose="020B0503020204020204" pitchFamily="34" charset="-122"/>
                <a:ea typeface="微软雅黑" panose="020B0503020204020204" pitchFamily="34" charset="-122"/>
              </a:rPr>
              <a:t>智慧</a:t>
            </a:r>
            <a:r>
              <a:rPr lang="zh-Hans" altLang="en-US" sz="4800" b="1" dirty="0" smtClean="0">
                <a:solidFill>
                  <a:srgbClr val="C00000"/>
                </a:solidFill>
                <a:latin typeface="微软雅黑" panose="020B0503020204020204" pitchFamily="34" charset="-122"/>
                <a:ea typeface="微软雅黑" panose="020B0503020204020204" pitchFamily="34" charset="-122"/>
              </a:rPr>
              <a:t>党建</a:t>
            </a:r>
            <a:r>
              <a:rPr lang="zh-CN" altLang="en-US" sz="4800" b="1" dirty="0" smtClean="0">
                <a:solidFill>
                  <a:srgbClr val="C00000"/>
                </a:solidFill>
                <a:latin typeface="微软雅黑" panose="020B0503020204020204" pitchFamily="34" charset="-122"/>
                <a:ea typeface="微软雅黑" panose="020B0503020204020204" pitchFamily="34" charset="-122"/>
              </a:rPr>
              <a:t>整体</a:t>
            </a:r>
            <a:r>
              <a:rPr lang="zh-Hans" altLang="en-US" sz="4800" b="1" dirty="0">
                <a:solidFill>
                  <a:srgbClr val="C00000"/>
                </a:solidFill>
                <a:latin typeface="微软雅黑" panose="020B0503020204020204" pitchFamily="34" charset="-122"/>
                <a:ea typeface="微软雅黑" panose="020B0503020204020204" pitchFamily="34" charset="-122"/>
              </a:rPr>
              <a:t>解决方案</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14262" y="3468358"/>
            <a:ext cx="2963476" cy="697579"/>
          </a:xfrm>
          <a:prstGeom prst="rect">
            <a:avLst/>
          </a:prstGeom>
        </p:spPr>
      </p:pic>
    </p:spTree>
    <p:extLst>
      <p:ext uri="{BB962C8B-B14F-4D97-AF65-F5344CB8AC3E}">
        <p14:creationId xmlns:p14="http://schemas.microsoft.com/office/powerpoint/2010/main" val="2800877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13941" y="1126998"/>
            <a:ext cx="10164117" cy="5519959"/>
            <a:chOff x="1177277" y="1161198"/>
            <a:chExt cx="10164117" cy="5519959"/>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277" y="1161198"/>
              <a:ext cx="10164117" cy="5519959"/>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5620" t="20320" r="58515" b="34323"/>
            <a:stretch/>
          </p:blipFill>
          <p:spPr>
            <a:xfrm>
              <a:off x="1700011" y="4797724"/>
              <a:ext cx="2601533" cy="1584103"/>
            </a:xfrm>
            <a:prstGeom prst="rect">
              <a:avLst/>
            </a:prstGeom>
            <a:ln>
              <a:noFill/>
            </a:ln>
            <a:effectLst>
              <a:softEdge rad="112500"/>
            </a:effectLst>
          </p:spPr>
        </p:pic>
        <p:grpSp>
          <p:nvGrpSpPr>
            <p:cNvPr id="8" name="组合 7"/>
            <p:cNvGrpSpPr/>
            <p:nvPr/>
          </p:nvGrpSpPr>
          <p:grpSpPr>
            <a:xfrm>
              <a:off x="8231526" y="3792223"/>
              <a:ext cx="2807437" cy="1468232"/>
              <a:chOff x="8231526" y="3792223"/>
              <a:chExt cx="2807437" cy="1468232"/>
            </a:xfrm>
          </p:grpSpPr>
          <p:pic>
            <p:nvPicPr>
              <p:cNvPr id="102" name="图片 101">
                <a:extLst>
                  <a:ext uri="{FF2B5EF4-FFF2-40B4-BE49-F238E27FC236}">
                    <a16:creationId xmlns:a16="http://schemas.microsoft.com/office/drawing/2014/main" id="{2395ABD0-5427-4A0C-9D38-90F04562DA7F}"/>
                  </a:ext>
                </a:extLst>
              </p:cNvPr>
              <p:cNvPicPr>
                <a:picLocks noChangeAspect="1"/>
              </p:cNvPicPr>
              <p:nvPr/>
            </p:nvPicPr>
            <p:blipFill>
              <a:blip r:embed="rId4"/>
              <a:stretch>
                <a:fillRect/>
              </a:stretch>
            </p:blipFill>
            <p:spPr>
              <a:xfrm>
                <a:off x="8231526" y="3792223"/>
                <a:ext cx="2807437" cy="1468232"/>
              </a:xfrm>
              <a:prstGeom prst="rect">
                <a:avLst/>
              </a:prstGeom>
              <a:ln>
                <a:noFill/>
              </a:ln>
              <a:effectLst>
                <a:softEdge rad="112500"/>
              </a:effectLst>
            </p:spPr>
          </p:pic>
          <p:pic>
            <p:nvPicPr>
              <p:cNvPr id="108" name="图片 -2147482555" descr="C:\Users\Administrator.androidHA-PC\Desktop\微信图片_20180528145855.jpg微信图片_2018052814585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86864" y="3843338"/>
                <a:ext cx="885824" cy="13525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内容占位符 3" descr="微信图片_201805281123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8231526" y="3843339"/>
                <a:ext cx="899595" cy="1352550"/>
              </a:xfrm>
              <a:prstGeom prst="rect">
                <a:avLst/>
              </a:prstGeom>
              <a:ln>
                <a:noFill/>
              </a:ln>
              <a:effectLst>
                <a:softEdge rad="112500"/>
              </a:effectLst>
            </p:spPr>
          </p:pic>
        </p:grpSp>
      </p:grpSp>
      <p:grpSp>
        <p:nvGrpSpPr>
          <p:cNvPr id="11" name="组合 10"/>
          <p:cNvGrpSpPr/>
          <p:nvPr/>
        </p:nvGrpSpPr>
        <p:grpSpPr>
          <a:xfrm>
            <a:off x="0" y="0"/>
            <a:ext cx="12192000" cy="810883"/>
            <a:chOff x="0" y="0"/>
            <a:chExt cx="12192000" cy="810883"/>
          </a:xfrm>
        </p:grpSpPr>
        <p:grpSp>
          <p:nvGrpSpPr>
            <p:cNvPr id="12" name="组合 11"/>
            <p:cNvGrpSpPr/>
            <p:nvPr/>
          </p:nvGrpSpPr>
          <p:grpSpPr>
            <a:xfrm>
              <a:off x="0" y="0"/>
              <a:ext cx="12192000" cy="810883"/>
              <a:chOff x="0" y="0"/>
              <a:chExt cx="12192000" cy="810883"/>
            </a:xfrm>
          </p:grpSpPr>
          <p:sp>
            <p:nvSpPr>
              <p:cNvPr id="14" name="矩形 13"/>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5"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文本框 12"/>
            <p:cNvSpPr txBox="1"/>
            <p:nvPr/>
          </p:nvSpPr>
          <p:spPr>
            <a:xfrm>
              <a:off x="778947" y="142562"/>
              <a:ext cx="5009705"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平台部署模式</a:t>
              </a:r>
              <a:r>
                <a:rPr lang="en-US" altLang="zh-CN" sz="2800" b="1" dirty="0" smtClean="0">
                  <a:solidFill>
                    <a:schemeClr val="bg1"/>
                  </a:solidFill>
                  <a:latin typeface="微软雅黑" panose="020B0503020204020204" pitchFamily="34" charset="-122"/>
                  <a:ea typeface="微软雅黑" panose="020B0503020204020204" pitchFamily="34" charset="-122"/>
                </a:rPr>
                <a:t>-</a:t>
              </a:r>
              <a:r>
                <a:rPr lang="zh-CN" altLang="en-US" sz="2800" b="1" dirty="0" smtClean="0">
                  <a:solidFill>
                    <a:schemeClr val="bg1"/>
                  </a:solidFill>
                  <a:latin typeface="微软雅黑" panose="020B0503020204020204" pitchFamily="34" charset="-122"/>
                  <a:ea typeface="微软雅黑" panose="020B0503020204020204" pitchFamily="34" charset="-122"/>
                </a:rPr>
                <a:t>混合云部署模式</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64233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EEADFA0-ECA7-481B-9D7A-A3585AFA1BD9}"/>
              </a:ext>
            </a:extLst>
          </p:cNvPr>
          <p:cNvSpPr/>
          <p:nvPr/>
        </p:nvSpPr>
        <p:spPr>
          <a:xfrm>
            <a:off x="-1" y="0"/>
            <a:ext cx="12192001" cy="2827283"/>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870808" y="511137"/>
            <a:ext cx="1850136" cy="1721654"/>
          </a:xfrm>
          <a:prstGeom prst="rect">
            <a:avLst/>
          </a:prstGeom>
        </p:spPr>
      </p:pic>
      <p:sp>
        <p:nvSpPr>
          <p:cNvPr id="2" name="文本框 1">
            <a:extLst>
              <a:ext uri="{FF2B5EF4-FFF2-40B4-BE49-F238E27FC236}">
                <a16:creationId xmlns:a16="http://schemas.microsoft.com/office/drawing/2014/main" id="{0B4372BA-56AA-1544-9C11-27B3916E9368}"/>
              </a:ext>
            </a:extLst>
          </p:cNvPr>
          <p:cNvSpPr txBox="1"/>
          <p:nvPr/>
        </p:nvSpPr>
        <p:spPr>
          <a:xfrm>
            <a:off x="2813987" y="910299"/>
            <a:ext cx="2954655" cy="923330"/>
          </a:xfrm>
          <a:prstGeom prst="rect">
            <a:avLst/>
          </a:prstGeom>
          <a:noFill/>
        </p:spPr>
        <p:txBody>
          <a:bodyPr wrap="none" rtlCol="0">
            <a:spAutoFit/>
          </a:bodyPr>
          <a:lstStyle/>
          <a:p>
            <a:r>
              <a:rPr kumimoji="1" lang="zh-Hans" altLang="en-US" sz="5400" b="1" dirty="0">
                <a:solidFill>
                  <a:schemeClr val="bg1">
                    <a:lumMod val="95000"/>
                  </a:schemeClr>
                </a:solidFill>
                <a:latin typeface="Microsoft YaHei" panose="020B0503020204020204" pitchFamily="34" charset="-122"/>
                <a:ea typeface="Microsoft YaHei" panose="020B0503020204020204" pitchFamily="34" charset="-122"/>
              </a:rPr>
              <a:t>第</a:t>
            </a:r>
            <a:r>
              <a:rPr kumimoji="1" lang="zh-CN" altLang="en-US" sz="5400" b="1" dirty="0">
                <a:solidFill>
                  <a:schemeClr val="bg1">
                    <a:lumMod val="95000"/>
                  </a:schemeClr>
                </a:solidFill>
                <a:latin typeface="Microsoft YaHei" panose="020B0503020204020204" pitchFamily="34" charset="-122"/>
                <a:ea typeface="Microsoft YaHei" panose="020B0503020204020204" pitchFamily="34" charset="-122"/>
              </a:rPr>
              <a:t>三</a:t>
            </a:r>
            <a:r>
              <a:rPr kumimoji="1" lang="zh-Hans" altLang="en-US" sz="5400" b="1" dirty="0">
                <a:solidFill>
                  <a:schemeClr val="bg1">
                    <a:lumMod val="95000"/>
                  </a:schemeClr>
                </a:solidFill>
                <a:latin typeface="Microsoft YaHei" panose="020B0503020204020204" pitchFamily="34" charset="-122"/>
                <a:ea typeface="Microsoft YaHei" panose="020B0503020204020204" pitchFamily="34" charset="-122"/>
              </a:rPr>
              <a:t>部分</a:t>
            </a:r>
            <a:endParaRPr kumimoji="1" lang="zh-CN" altLang="en-US" sz="5400" b="1" dirty="0">
              <a:solidFill>
                <a:schemeClr val="bg1">
                  <a:lumMod val="95000"/>
                </a:schemeClr>
              </a:solidFill>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a16="http://schemas.microsoft.com/office/drawing/2014/main" id="{DD739608-5743-A047-B2F1-4DAE83A7E847}"/>
              </a:ext>
            </a:extLst>
          </p:cNvPr>
          <p:cNvSpPr/>
          <p:nvPr/>
        </p:nvSpPr>
        <p:spPr>
          <a:xfrm>
            <a:off x="6288492" y="4421494"/>
            <a:ext cx="5262979" cy="769441"/>
          </a:xfrm>
          <a:prstGeom prst="rect">
            <a:avLst/>
          </a:prstGeom>
        </p:spPr>
        <p:txBody>
          <a:bodyPr wrap="none">
            <a:spAutoFit/>
          </a:bodyPr>
          <a:lstStyle/>
          <a:p>
            <a:pPr>
              <a:tabLst>
                <a:tab pos="3767138" algn="l"/>
              </a:tabLst>
            </a:pPr>
            <a:r>
              <a:rPr kumimoji="1" lang="zh-CN" altLang="en-US" sz="4400"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智慧党建之建设内容</a:t>
            </a:r>
            <a:endParaRPr kumimoji="1" lang="zh-CN" altLang="en-US" sz="4400"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pic>
        <p:nvPicPr>
          <p:cNvPr id="9" name="图片 8">
            <a:extLst>
              <a:ext uri="{FF2B5EF4-FFF2-40B4-BE49-F238E27FC236}">
                <a16:creationId xmlns:a16="http://schemas.microsoft.com/office/drawing/2014/main" id="{CB280025-2A35-BC4E-BCEB-B26ADF038CD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172" b="100000" l="0" r="98828"/>
                    </a14:imgEffect>
                  </a14:imgLayer>
                </a14:imgProps>
              </a:ext>
            </a:extLst>
          </a:blip>
          <a:stretch>
            <a:fillRect/>
          </a:stretch>
        </p:blipFill>
        <p:spPr>
          <a:xfrm>
            <a:off x="5519050" y="4421493"/>
            <a:ext cx="769441" cy="769441"/>
          </a:xfrm>
          <a:prstGeom prst="rect">
            <a:avLst/>
          </a:prstGeom>
        </p:spPr>
      </p:pic>
    </p:spTree>
    <p:extLst>
      <p:ext uri="{BB962C8B-B14F-4D97-AF65-F5344CB8AC3E}">
        <p14:creationId xmlns:p14="http://schemas.microsoft.com/office/powerpoint/2010/main" val="2870229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04109" y="1218819"/>
            <a:ext cx="9029472" cy="5639181"/>
            <a:chOff x="1681874" y="-30967"/>
            <a:chExt cx="9910689" cy="6820076"/>
          </a:xfrm>
        </p:grpSpPr>
        <p:sp>
          <p:nvSpPr>
            <p:cNvPr id="5" name="椭圆 4">
              <a:extLst>
                <a:ext uri="{FF2B5EF4-FFF2-40B4-BE49-F238E27FC236}">
                  <a16:creationId xmlns:a16="http://schemas.microsoft.com/office/drawing/2014/main" id="{6C320418-20AE-4536-902A-089E6864AAC6}"/>
                </a:ext>
              </a:extLst>
            </p:cNvPr>
            <p:cNvSpPr/>
            <p:nvPr/>
          </p:nvSpPr>
          <p:spPr>
            <a:xfrm>
              <a:off x="2321603" y="2700623"/>
              <a:ext cx="8287039" cy="1772350"/>
            </a:xfrm>
            <a:prstGeom prst="ellipse">
              <a:avLst/>
            </a:prstGeom>
            <a:solidFill>
              <a:schemeClr val="bg1"/>
            </a:solidFill>
            <a:ln w="28575">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a:extLst>
                <a:ext uri="{FF2B5EF4-FFF2-40B4-BE49-F238E27FC236}">
                  <a16:creationId xmlns:a16="http://schemas.microsoft.com/office/drawing/2014/main" id="{E5D3CC91-3ED3-4913-81A9-42D3A7C1BF80}"/>
                </a:ext>
              </a:extLst>
            </p:cNvPr>
            <p:cNvSpPr/>
            <p:nvPr/>
          </p:nvSpPr>
          <p:spPr>
            <a:xfrm>
              <a:off x="1681874" y="5761973"/>
              <a:ext cx="9566499" cy="1027136"/>
            </a:xfrm>
            <a:prstGeom prst="trapezoid">
              <a:avLst>
                <a:gd name="adj" fmla="val 6280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华为政务云</a:t>
              </a:r>
            </a:p>
          </p:txBody>
        </p:sp>
        <p:sp>
          <p:nvSpPr>
            <p:cNvPr id="7" name="流程图: 过程 6">
              <a:extLst>
                <a:ext uri="{FF2B5EF4-FFF2-40B4-BE49-F238E27FC236}">
                  <a16:creationId xmlns:a16="http://schemas.microsoft.com/office/drawing/2014/main" id="{804E7F61-D15A-4DA2-9600-9B0381E05AF6}"/>
                </a:ext>
              </a:extLst>
            </p:cNvPr>
            <p:cNvSpPr/>
            <p:nvPr/>
          </p:nvSpPr>
          <p:spPr>
            <a:xfrm>
              <a:off x="2335032" y="4734837"/>
              <a:ext cx="8287039" cy="1027136"/>
            </a:xfrm>
            <a:prstGeom prst="flowChartProcess">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人民日报党政资源库   </a:t>
              </a:r>
            </a:p>
          </p:txBody>
        </p:sp>
        <p:sp>
          <p:nvSpPr>
            <p:cNvPr id="8" name="矩形 7">
              <a:extLst>
                <a:ext uri="{FF2B5EF4-FFF2-40B4-BE49-F238E27FC236}">
                  <a16:creationId xmlns:a16="http://schemas.microsoft.com/office/drawing/2014/main" id="{A043EC50-0A28-4869-9B62-5F0DE5898B44}"/>
                </a:ext>
              </a:extLst>
            </p:cNvPr>
            <p:cNvSpPr/>
            <p:nvPr/>
          </p:nvSpPr>
          <p:spPr>
            <a:xfrm>
              <a:off x="2335031" y="3665129"/>
              <a:ext cx="3137301" cy="1027136"/>
            </a:xfrm>
            <a:prstGeom prst="rect">
              <a:avLst/>
            </a:prstGeom>
            <a:solidFill>
              <a:schemeClr val="accent6">
                <a:lumMod val="40000"/>
                <a:lumOff val="60000"/>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智慧</a:t>
              </a:r>
              <a:r>
                <a:rPr lang="zh-CN" altLang="en-US" dirty="0" smtClean="0"/>
                <a:t>党建平台</a:t>
              </a:r>
              <a:r>
                <a:rPr lang="zh-CN" altLang="en-US" dirty="0"/>
                <a:t>（线上）</a:t>
              </a:r>
            </a:p>
          </p:txBody>
        </p:sp>
        <p:pic>
          <p:nvPicPr>
            <p:cNvPr id="11" name="图片 10">
              <a:extLst>
                <a:ext uri="{FF2B5EF4-FFF2-40B4-BE49-F238E27FC236}">
                  <a16:creationId xmlns:a16="http://schemas.microsoft.com/office/drawing/2014/main" id="{44E304E2-C879-4C1F-ADF7-E2FF03CEDEC0}"/>
                </a:ext>
              </a:extLst>
            </p:cNvPr>
            <p:cNvPicPr>
              <a:picLocks noChangeAspect="1"/>
            </p:cNvPicPr>
            <p:nvPr/>
          </p:nvPicPr>
          <p:blipFill rotWithShape="1">
            <a:blip r:embed="rId2"/>
            <a:srcRect l="52639" t="55965" r="38685" b="13617"/>
            <a:stretch/>
          </p:blipFill>
          <p:spPr>
            <a:xfrm>
              <a:off x="4362290" y="459966"/>
              <a:ext cx="786545" cy="1510355"/>
            </a:xfrm>
            <a:prstGeom prst="rect">
              <a:avLst/>
            </a:prstGeom>
          </p:spPr>
        </p:pic>
        <p:grpSp>
          <p:nvGrpSpPr>
            <p:cNvPr id="12" name="组合 11">
              <a:extLst>
                <a:ext uri="{FF2B5EF4-FFF2-40B4-BE49-F238E27FC236}">
                  <a16:creationId xmlns:a16="http://schemas.microsoft.com/office/drawing/2014/main" id="{D39217E2-33C6-4B01-B4C6-38A2E72EC768}"/>
                </a:ext>
              </a:extLst>
            </p:cNvPr>
            <p:cNvGrpSpPr/>
            <p:nvPr/>
          </p:nvGrpSpPr>
          <p:grpSpPr>
            <a:xfrm>
              <a:off x="1738774" y="532024"/>
              <a:ext cx="2065212" cy="1510355"/>
              <a:chOff x="150309" y="125258"/>
              <a:chExt cx="7640880" cy="4647158"/>
            </a:xfrm>
          </p:grpSpPr>
          <p:grpSp>
            <p:nvGrpSpPr>
              <p:cNvPr id="23" name="组合 22">
                <a:extLst>
                  <a:ext uri="{FF2B5EF4-FFF2-40B4-BE49-F238E27FC236}">
                    <a16:creationId xmlns:a16="http://schemas.microsoft.com/office/drawing/2014/main" id="{E7FFD8D6-6A77-4C74-81B0-CE688AAA8334}"/>
                  </a:ext>
                </a:extLst>
              </p:cNvPr>
              <p:cNvGrpSpPr/>
              <p:nvPr/>
            </p:nvGrpSpPr>
            <p:grpSpPr>
              <a:xfrm rot="10800000">
                <a:off x="150309" y="125258"/>
                <a:ext cx="7640880" cy="4647158"/>
                <a:chOff x="112733" y="375782"/>
                <a:chExt cx="10697231" cy="6204357"/>
              </a:xfrm>
            </p:grpSpPr>
            <p:pic>
              <p:nvPicPr>
                <p:cNvPr id="26" name="Picture 4" descr="https://timgsa.baidu.com/timg?image&amp;quality=80&amp;size=b9999_10000&amp;sec=1553505043128&amp;di=4f4edcafb99877c5647f778c717f06be&amp;imgtype=0&amp;src=http%3A%2F%2Fimage6.buy.ccb.com%2Fimages%2F29638380%2F1398656656894_4.jpg">
                  <a:extLst>
                    <a:ext uri="{FF2B5EF4-FFF2-40B4-BE49-F238E27FC236}">
                      <a16:creationId xmlns:a16="http://schemas.microsoft.com/office/drawing/2014/main" id="{23E3F489-C484-4D4B-85EA-784BD9F5A5B4}"/>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a:stretch/>
              </p:blipFill>
              <p:spPr bwMode="auto">
                <a:xfrm rot="5400000">
                  <a:off x="2359170" y="-1870655"/>
                  <a:ext cx="6204357" cy="10697231"/>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id="{490D3B43-E680-4F65-80E2-D1AE59719122}"/>
                    </a:ext>
                  </a:extLst>
                </p:cNvPr>
                <p:cNvSpPr/>
                <p:nvPr/>
              </p:nvSpPr>
              <p:spPr>
                <a:xfrm>
                  <a:off x="901874" y="851770"/>
                  <a:ext cx="9093896" cy="51983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片 23">
                <a:extLst>
                  <a:ext uri="{FF2B5EF4-FFF2-40B4-BE49-F238E27FC236}">
                    <a16:creationId xmlns:a16="http://schemas.microsoft.com/office/drawing/2014/main" id="{8BCB44D2-58E2-45BE-BF17-4C2E0F7B0A63}"/>
                  </a:ext>
                </a:extLst>
              </p:cNvPr>
              <p:cNvPicPr>
                <a:picLocks noChangeAspect="1"/>
              </p:cNvPicPr>
              <p:nvPr/>
            </p:nvPicPr>
            <p:blipFill rotWithShape="1">
              <a:blip r:embed="rId5"/>
              <a:srcRect l="10787" t="28028" r="32857" b="17206"/>
              <a:stretch/>
            </p:blipFill>
            <p:spPr>
              <a:xfrm>
                <a:off x="719349" y="522287"/>
                <a:ext cx="6583323" cy="3911575"/>
              </a:xfrm>
              <a:prstGeom prst="rect">
                <a:avLst/>
              </a:prstGeom>
            </p:spPr>
          </p:pic>
          <p:pic>
            <p:nvPicPr>
              <p:cNvPr id="25" name="Picture 6" descr="https://timgsa.baidu.com/timg?image&amp;quality=80&amp;size=b9999_10000&amp;sec=1554363365862&amp;di=e47db5c2928257617939e98a868cd535&amp;imgtype=0&amp;src=http%3A%2F%2Fi-1.binzz.com%2F2019%2F3%2F21%2FW3dtOjEucG5nLHI6MTMsYjoxM10oNjAweCk%3D%2F71ce9aa9-8c78-4f40-9a8f-f76d90735497.jpeg">
                <a:extLst>
                  <a:ext uri="{FF2B5EF4-FFF2-40B4-BE49-F238E27FC236}">
                    <a16:creationId xmlns:a16="http://schemas.microsoft.com/office/drawing/2014/main" id="{20EBF3AD-A96E-4F3B-8015-4895B079E98F}"/>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210" t="8376" r="12229" b="28215"/>
              <a:stretch/>
            </p:blipFill>
            <p:spPr bwMode="auto">
              <a:xfrm>
                <a:off x="901874" y="3219189"/>
                <a:ext cx="1553599" cy="926926"/>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矩形 12">
              <a:extLst>
                <a:ext uri="{FF2B5EF4-FFF2-40B4-BE49-F238E27FC236}">
                  <a16:creationId xmlns:a16="http://schemas.microsoft.com/office/drawing/2014/main" id="{6A8EBB55-5D41-4F4A-85FF-66A49628ACB5}"/>
                </a:ext>
              </a:extLst>
            </p:cNvPr>
            <p:cNvSpPr/>
            <p:nvPr/>
          </p:nvSpPr>
          <p:spPr>
            <a:xfrm>
              <a:off x="7624689" y="3671884"/>
              <a:ext cx="2997382" cy="1027137"/>
            </a:xfrm>
            <a:prstGeom prst="rect">
              <a:avLst/>
            </a:prstGeom>
            <a:solidFill>
              <a:schemeClr val="accent2">
                <a:lumMod val="75000"/>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智慧党建活动中心（</a:t>
              </a:r>
              <a:r>
                <a:rPr lang="zh-CN" altLang="en-US" dirty="0"/>
                <a:t>线下）</a:t>
              </a:r>
            </a:p>
          </p:txBody>
        </p:sp>
        <p:pic>
          <p:nvPicPr>
            <p:cNvPr id="14" name="Picture 2" descr="http://www.peopledigital.com.cn/img/uploadfiles/product01_2.jpg">
              <a:extLst>
                <a:ext uri="{FF2B5EF4-FFF2-40B4-BE49-F238E27FC236}">
                  <a16:creationId xmlns:a16="http://schemas.microsoft.com/office/drawing/2014/main" id="{7C417663-2468-415C-A6F3-B3CAA9F59CF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82987" y="-30967"/>
              <a:ext cx="1450751" cy="2361500"/>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a:extLst>
                <a:ext uri="{FF2B5EF4-FFF2-40B4-BE49-F238E27FC236}">
                  <a16:creationId xmlns:a16="http://schemas.microsoft.com/office/drawing/2014/main" id="{7471AF3D-3EE3-421A-9F6D-616E83EFEF50}"/>
                </a:ext>
              </a:extLst>
            </p:cNvPr>
            <p:cNvPicPr>
              <a:picLocks noChangeAspect="1"/>
            </p:cNvPicPr>
            <p:nvPr/>
          </p:nvPicPr>
          <p:blipFill rotWithShape="1">
            <a:blip r:embed="rId8"/>
            <a:srcRect l="2947" t="37851" r="3630" b="1346"/>
            <a:stretch/>
          </p:blipFill>
          <p:spPr>
            <a:xfrm>
              <a:off x="7711008" y="580245"/>
              <a:ext cx="3881555" cy="1420309"/>
            </a:xfrm>
            <a:prstGeom prst="rect">
              <a:avLst/>
            </a:prstGeom>
            <a:ln>
              <a:noFill/>
            </a:ln>
            <a:effectLst>
              <a:softEdge rad="112500"/>
            </a:effectLst>
          </p:spPr>
        </p:pic>
        <p:sp>
          <p:nvSpPr>
            <p:cNvPr id="16" name="椭圆 15">
              <a:extLst>
                <a:ext uri="{FF2B5EF4-FFF2-40B4-BE49-F238E27FC236}">
                  <a16:creationId xmlns:a16="http://schemas.microsoft.com/office/drawing/2014/main" id="{B1A16265-04DD-453D-BCA9-FC50F26782B7}"/>
                </a:ext>
              </a:extLst>
            </p:cNvPr>
            <p:cNvSpPr/>
            <p:nvPr/>
          </p:nvSpPr>
          <p:spPr>
            <a:xfrm>
              <a:off x="2642992" y="2700623"/>
              <a:ext cx="776613" cy="7452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支部</a:t>
              </a:r>
            </a:p>
          </p:txBody>
        </p:sp>
        <p:sp>
          <p:nvSpPr>
            <p:cNvPr id="17" name="椭圆 16">
              <a:extLst>
                <a:ext uri="{FF2B5EF4-FFF2-40B4-BE49-F238E27FC236}">
                  <a16:creationId xmlns:a16="http://schemas.microsoft.com/office/drawing/2014/main" id="{F1D977C5-C43C-4E88-9D5F-A9E59F53692B}"/>
                </a:ext>
              </a:extLst>
            </p:cNvPr>
            <p:cNvSpPr/>
            <p:nvPr/>
          </p:nvSpPr>
          <p:spPr>
            <a:xfrm>
              <a:off x="4376944" y="2382633"/>
              <a:ext cx="776613" cy="7452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书记</a:t>
              </a:r>
            </a:p>
          </p:txBody>
        </p:sp>
        <p:sp>
          <p:nvSpPr>
            <p:cNvPr id="18" name="椭圆 17">
              <a:extLst>
                <a:ext uri="{FF2B5EF4-FFF2-40B4-BE49-F238E27FC236}">
                  <a16:creationId xmlns:a16="http://schemas.microsoft.com/office/drawing/2014/main" id="{9DB4E774-5C54-4815-9AB3-778862BA9526}"/>
                </a:ext>
              </a:extLst>
            </p:cNvPr>
            <p:cNvSpPr/>
            <p:nvPr/>
          </p:nvSpPr>
          <p:spPr>
            <a:xfrm>
              <a:off x="6037573" y="2330533"/>
              <a:ext cx="776613" cy="7452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组织员</a:t>
              </a:r>
            </a:p>
          </p:txBody>
        </p:sp>
        <p:sp>
          <p:nvSpPr>
            <p:cNvPr id="19" name="椭圆 18">
              <a:extLst>
                <a:ext uri="{FF2B5EF4-FFF2-40B4-BE49-F238E27FC236}">
                  <a16:creationId xmlns:a16="http://schemas.microsoft.com/office/drawing/2014/main" id="{6C0DBCC3-6827-4810-A751-2F1087C32430}"/>
                </a:ext>
              </a:extLst>
            </p:cNvPr>
            <p:cNvSpPr/>
            <p:nvPr/>
          </p:nvSpPr>
          <p:spPr>
            <a:xfrm>
              <a:off x="7733778" y="2371273"/>
              <a:ext cx="776613" cy="7452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党员</a:t>
              </a:r>
            </a:p>
          </p:txBody>
        </p:sp>
        <p:sp>
          <p:nvSpPr>
            <p:cNvPr id="20" name="椭圆 19">
              <a:extLst>
                <a:ext uri="{FF2B5EF4-FFF2-40B4-BE49-F238E27FC236}">
                  <a16:creationId xmlns:a16="http://schemas.microsoft.com/office/drawing/2014/main" id="{54ADEC20-0E27-4235-BF2A-DA2E620931C5}"/>
                </a:ext>
              </a:extLst>
            </p:cNvPr>
            <p:cNvSpPr/>
            <p:nvPr/>
          </p:nvSpPr>
          <p:spPr>
            <a:xfrm>
              <a:off x="9247349" y="2645054"/>
              <a:ext cx="776613" cy="7452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群众</a:t>
              </a:r>
            </a:p>
          </p:txBody>
        </p:sp>
        <p:sp>
          <p:nvSpPr>
            <p:cNvPr id="21" name="矩形 20">
              <a:extLst>
                <a:ext uri="{FF2B5EF4-FFF2-40B4-BE49-F238E27FC236}">
                  <a16:creationId xmlns:a16="http://schemas.microsoft.com/office/drawing/2014/main" id="{5F9FB1A6-76A8-4CAE-9E29-94F744C4539D}"/>
                </a:ext>
              </a:extLst>
            </p:cNvPr>
            <p:cNvSpPr/>
            <p:nvPr/>
          </p:nvSpPr>
          <p:spPr>
            <a:xfrm>
              <a:off x="5500465" y="3671884"/>
              <a:ext cx="2092959" cy="1027136"/>
            </a:xfrm>
            <a:prstGeom prst="rect">
              <a:avLst/>
            </a:prstGeom>
            <a:solidFill>
              <a:schemeClr val="accent1">
                <a:lumMod val="75000"/>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党员视讯会议</a:t>
              </a:r>
            </a:p>
          </p:txBody>
        </p:sp>
      </p:grpSp>
      <p:grpSp>
        <p:nvGrpSpPr>
          <p:cNvPr id="31" name="组合 30"/>
          <p:cNvGrpSpPr/>
          <p:nvPr/>
        </p:nvGrpSpPr>
        <p:grpSpPr>
          <a:xfrm>
            <a:off x="0" y="0"/>
            <a:ext cx="12192000" cy="810883"/>
            <a:chOff x="0" y="0"/>
            <a:chExt cx="12192000" cy="810883"/>
          </a:xfrm>
        </p:grpSpPr>
        <p:grpSp>
          <p:nvGrpSpPr>
            <p:cNvPr id="32" name="组合 31"/>
            <p:cNvGrpSpPr/>
            <p:nvPr/>
          </p:nvGrpSpPr>
          <p:grpSpPr>
            <a:xfrm>
              <a:off x="0" y="0"/>
              <a:ext cx="12192000" cy="810883"/>
              <a:chOff x="0" y="0"/>
              <a:chExt cx="12192000" cy="810883"/>
            </a:xfrm>
          </p:grpSpPr>
          <p:sp>
            <p:nvSpPr>
              <p:cNvPr id="34" name="矩形 33"/>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35" name="Picture 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文本框 32"/>
            <p:cNvSpPr txBox="1"/>
            <p:nvPr/>
          </p:nvSpPr>
          <p:spPr>
            <a:xfrm>
              <a:off x="778947" y="142562"/>
              <a:ext cx="2339102"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总体建设内容</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2171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1AE6CC40-6551-4F43-9CD0-4A14C1237ECF}"/>
              </a:ext>
            </a:extLst>
          </p:cNvPr>
          <p:cNvPicPr>
            <a:picLocks noChangeAspect="1"/>
          </p:cNvPicPr>
          <p:nvPr/>
        </p:nvPicPr>
        <p:blipFill rotWithShape="1">
          <a:blip r:embed="rId2"/>
          <a:srcRect l="11713" t="27655" r="13231" b="17109"/>
          <a:stretch/>
        </p:blipFill>
        <p:spPr>
          <a:xfrm>
            <a:off x="0" y="4359177"/>
            <a:ext cx="12192000" cy="2485944"/>
          </a:xfrm>
          <a:prstGeom prst="rect">
            <a:avLst/>
          </a:prstGeom>
        </p:spPr>
      </p:pic>
      <p:sp>
        <p:nvSpPr>
          <p:cNvPr id="3" name="AutoShape 2" descr="https://res-img1.huaweicloud.com/content/dam/cloudbu-site/archive/hk/zh-cn/solution/industryspecific/hybridcloud/image/%E6%B7%B7%E5%92%8C%E4%BA%91%E8%A7%A3%E5%86%B3%E6%96%B9%E6%A1%88-%E6%9E%B6%E6%9E%84%E5%9B%BE.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 name="图片 8">
            <a:extLst>
              <a:ext uri="{FF2B5EF4-FFF2-40B4-BE49-F238E27FC236}">
                <a16:creationId xmlns:a16="http://schemas.microsoft.com/office/drawing/2014/main" id="{3AA698D9-81B1-4704-AF1D-2329FF34135C}"/>
              </a:ext>
            </a:extLst>
          </p:cNvPr>
          <p:cNvPicPr>
            <a:picLocks noChangeAspect="1"/>
          </p:cNvPicPr>
          <p:nvPr/>
        </p:nvPicPr>
        <p:blipFill rotWithShape="1">
          <a:blip r:embed="rId3"/>
          <a:srcRect l="6678" t="36889" r="74007" b="31315"/>
          <a:stretch/>
        </p:blipFill>
        <p:spPr>
          <a:xfrm>
            <a:off x="256862" y="1277425"/>
            <a:ext cx="2932795" cy="3022938"/>
          </a:xfrm>
          <a:prstGeom prst="rect">
            <a:avLst/>
          </a:prstGeom>
        </p:spPr>
      </p:pic>
      <p:pic>
        <p:nvPicPr>
          <p:cNvPr id="10" name="图片 9">
            <a:extLst>
              <a:ext uri="{FF2B5EF4-FFF2-40B4-BE49-F238E27FC236}">
                <a16:creationId xmlns:a16="http://schemas.microsoft.com/office/drawing/2014/main" id="{CCE9C7A9-C6DE-4AB8-9CB4-5FAC1584071F}"/>
              </a:ext>
            </a:extLst>
          </p:cNvPr>
          <p:cNvPicPr>
            <a:picLocks noChangeAspect="1"/>
          </p:cNvPicPr>
          <p:nvPr/>
        </p:nvPicPr>
        <p:blipFill rotWithShape="1">
          <a:blip r:embed="rId3"/>
          <a:srcRect l="29097" t="37572" r="51183" b="30949"/>
          <a:stretch/>
        </p:blipFill>
        <p:spPr>
          <a:xfrm>
            <a:off x="3105321" y="1366413"/>
            <a:ext cx="3007630" cy="2951747"/>
          </a:xfrm>
          <a:prstGeom prst="rect">
            <a:avLst/>
          </a:prstGeom>
        </p:spPr>
      </p:pic>
      <p:pic>
        <p:nvPicPr>
          <p:cNvPr id="15" name="图片 14">
            <a:extLst>
              <a:ext uri="{FF2B5EF4-FFF2-40B4-BE49-F238E27FC236}">
                <a16:creationId xmlns:a16="http://schemas.microsoft.com/office/drawing/2014/main" id="{2EB22BC0-82A7-4E93-9AFD-8FD9351E8201}"/>
              </a:ext>
            </a:extLst>
          </p:cNvPr>
          <p:cNvPicPr>
            <a:picLocks noChangeAspect="1"/>
          </p:cNvPicPr>
          <p:nvPr/>
        </p:nvPicPr>
        <p:blipFill rotWithShape="1">
          <a:blip r:embed="rId3"/>
          <a:srcRect l="51691" t="39578" r="30397" b="30519"/>
          <a:stretch/>
        </p:blipFill>
        <p:spPr>
          <a:xfrm>
            <a:off x="5849763" y="1459957"/>
            <a:ext cx="2879891" cy="3022938"/>
          </a:xfrm>
          <a:prstGeom prst="rect">
            <a:avLst/>
          </a:prstGeom>
        </p:spPr>
      </p:pic>
      <p:pic>
        <p:nvPicPr>
          <p:cNvPr id="16" name="图片 15">
            <a:extLst>
              <a:ext uri="{FF2B5EF4-FFF2-40B4-BE49-F238E27FC236}">
                <a16:creationId xmlns:a16="http://schemas.microsoft.com/office/drawing/2014/main" id="{3E218701-C39A-4586-BAC6-F1449F75AEB4}"/>
              </a:ext>
            </a:extLst>
          </p:cNvPr>
          <p:cNvPicPr>
            <a:picLocks noChangeAspect="1"/>
          </p:cNvPicPr>
          <p:nvPr/>
        </p:nvPicPr>
        <p:blipFill rotWithShape="1">
          <a:blip r:embed="rId3"/>
          <a:srcRect l="73165" t="39578" r="8303" b="32026"/>
          <a:stretch/>
        </p:blipFill>
        <p:spPr>
          <a:xfrm>
            <a:off x="8729654" y="1500973"/>
            <a:ext cx="3149182" cy="2870538"/>
          </a:xfrm>
          <a:prstGeom prst="rect">
            <a:avLst/>
          </a:prstGeom>
        </p:spPr>
      </p:pic>
      <p:sp>
        <p:nvSpPr>
          <p:cNvPr id="12" name="AutoShape 2" descr="https://img.huaweicloud.com/static/zh-cn/www/solution/industry/goverment/gbd/image/arch-figure-img_1.svg?sttl=20180606">
            <a:extLst>
              <a:ext uri="{FF2B5EF4-FFF2-40B4-BE49-F238E27FC236}">
                <a16:creationId xmlns:a16="http://schemas.microsoft.com/office/drawing/2014/main" id="{051AA1B5-7897-461D-AF52-2783D3D1D9F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6" descr="https://img.huaweicloud.com/static/zh-cn/www/solution/industry/goverment/gbd/image/arch-figure-img_1.svg?sttl=20180606">
            <a:extLst>
              <a:ext uri="{FF2B5EF4-FFF2-40B4-BE49-F238E27FC236}">
                <a16:creationId xmlns:a16="http://schemas.microsoft.com/office/drawing/2014/main" id="{AD5F0F1E-4355-4F9D-AAAE-33417BEE92F5}"/>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0" y="0"/>
            <a:ext cx="12192000" cy="810883"/>
            <a:chOff x="0" y="0"/>
            <a:chExt cx="12192000" cy="810883"/>
          </a:xfrm>
        </p:grpSpPr>
        <p:grpSp>
          <p:nvGrpSpPr>
            <p:cNvPr id="14" name="组合 13"/>
            <p:cNvGrpSpPr/>
            <p:nvPr/>
          </p:nvGrpSpPr>
          <p:grpSpPr>
            <a:xfrm>
              <a:off x="0" y="0"/>
              <a:ext cx="12192000" cy="810883"/>
              <a:chOff x="0" y="0"/>
              <a:chExt cx="12192000" cy="810883"/>
            </a:xfrm>
          </p:grpSpPr>
          <p:sp>
            <p:nvSpPr>
              <p:cNvPr id="21" name="矩形 20"/>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22"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文本框 19"/>
            <p:cNvSpPr txBox="1"/>
            <p:nvPr/>
          </p:nvSpPr>
          <p:spPr>
            <a:xfrm>
              <a:off x="778947" y="142562"/>
              <a:ext cx="3416320"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基础</a:t>
              </a:r>
              <a:r>
                <a:rPr lang="zh-CN" altLang="en-US" sz="2800" b="1" dirty="0" smtClean="0">
                  <a:solidFill>
                    <a:schemeClr val="bg1"/>
                  </a:solidFill>
                  <a:latin typeface="微软雅黑" panose="020B0503020204020204" pitchFamily="34" charset="-122"/>
                  <a:ea typeface="微软雅黑" panose="020B0503020204020204" pitchFamily="34" charset="-122"/>
                </a:rPr>
                <a:t>层之华为政务云</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96362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单角的矩形 1"/>
          <p:cNvSpPr/>
          <p:nvPr/>
        </p:nvSpPr>
        <p:spPr>
          <a:xfrm>
            <a:off x="8208565" y="2842077"/>
            <a:ext cx="3579152" cy="1746388"/>
          </a:xfrm>
          <a:prstGeom prst="snip1Rect">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20571055-00CE-41A9-A54A-EE356AF26560}"/>
              </a:ext>
            </a:extLst>
          </p:cNvPr>
          <p:cNvPicPr>
            <a:picLocks noChangeAspect="1"/>
          </p:cNvPicPr>
          <p:nvPr/>
        </p:nvPicPr>
        <p:blipFill rotWithShape="1">
          <a:blip r:embed="rId2"/>
          <a:srcRect l="1746" t="9622" r="1692" b="-24"/>
          <a:stretch/>
        </p:blipFill>
        <p:spPr>
          <a:xfrm>
            <a:off x="374664" y="1233714"/>
            <a:ext cx="7833901" cy="5185043"/>
          </a:xfrm>
          <a:prstGeom prst="rect">
            <a:avLst/>
          </a:prstGeom>
        </p:spPr>
      </p:pic>
      <p:pic>
        <p:nvPicPr>
          <p:cNvPr id="9" name="图片 8">
            <a:extLst>
              <a:ext uri="{FF2B5EF4-FFF2-40B4-BE49-F238E27FC236}">
                <a16:creationId xmlns:a16="http://schemas.microsoft.com/office/drawing/2014/main" id="{2E3B30A2-4C12-4A19-907F-69B1395BCF9B}"/>
              </a:ext>
            </a:extLst>
          </p:cNvPr>
          <p:cNvPicPr>
            <a:picLocks noChangeAspect="1"/>
          </p:cNvPicPr>
          <p:nvPr/>
        </p:nvPicPr>
        <p:blipFill rotWithShape="1">
          <a:blip r:embed="rId3"/>
          <a:srcRect l="4615" t="39081" r="61745" b="37478"/>
          <a:stretch/>
        </p:blipFill>
        <p:spPr>
          <a:xfrm>
            <a:off x="8208565" y="1233715"/>
            <a:ext cx="3579152" cy="1606816"/>
          </a:xfrm>
          <a:prstGeom prst="rect">
            <a:avLst/>
          </a:prstGeom>
        </p:spPr>
      </p:pic>
      <p:pic>
        <p:nvPicPr>
          <p:cNvPr id="10" name="图片 9">
            <a:extLst>
              <a:ext uri="{FF2B5EF4-FFF2-40B4-BE49-F238E27FC236}">
                <a16:creationId xmlns:a16="http://schemas.microsoft.com/office/drawing/2014/main" id="{2380E8F7-94F0-4CED-9B72-489333BC2923}"/>
              </a:ext>
            </a:extLst>
          </p:cNvPr>
          <p:cNvPicPr>
            <a:picLocks noChangeAspect="1"/>
          </p:cNvPicPr>
          <p:nvPr/>
        </p:nvPicPr>
        <p:blipFill rotWithShape="1">
          <a:blip r:embed="rId3"/>
          <a:srcRect l="4615" t="61932" r="61745" b="6646"/>
          <a:stretch/>
        </p:blipFill>
        <p:spPr>
          <a:xfrm>
            <a:off x="8208565" y="4588466"/>
            <a:ext cx="3485222" cy="1830291"/>
          </a:xfrm>
          <a:prstGeom prst="rect">
            <a:avLst/>
          </a:prstGeom>
        </p:spPr>
      </p:pic>
      <p:grpSp>
        <p:nvGrpSpPr>
          <p:cNvPr id="7" name="组合 6"/>
          <p:cNvGrpSpPr/>
          <p:nvPr/>
        </p:nvGrpSpPr>
        <p:grpSpPr>
          <a:xfrm>
            <a:off x="0" y="0"/>
            <a:ext cx="12192000" cy="810883"/>
            <a:chOff x="0" y="0"/>
            <a:chExt cx="12192000" cy="810883"/>
          </a:xfrm>
        </p:grpSpPr>
        <p:grpSp>
          <p:nvGrpSpPr>
            <p:cNvPr id="8" name="组合 7"/>
            <p:cNvGrpSpPr/>
            <p:nvPr/>
          </p:nvGrpSpPr>
          <p:grpSpPr>
            <a:xfrm>
              <a:off x="0" y="0"/>
              <a:ext cx="12192000" cy="810883"/>
              <a:chOff x="0" y="0"/>
              <a:chExt cx="12192000" cy="810883"/>
            </a:xfrm>
          </p:grpSpPr>
          <p:sp>
            <p:nvSpPr>
              <p:cNvPr id="12" name="矩形 11"/>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778947" y="142562"/>
              <a:ext cx="4493538"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内容层</a:t>
              </a:r>
              <a:r>
                <a:rPr lang="zh-CN" altLang="en-US" sz="2800" b="1" dirty="0" smtClean="0">
                  <a:solidFill>
                    <a:schemeClr val="bg1"/>
                  </a:solidFill>
                  <a:latin typeface="微软雅黑" panose="020B0503020204020204" pitchFamily="34" charset="-122"/>
                  <a:ea typeface="微软雅黑" panose="020B0503020204020204" pitchFamily="34" charset="-122"/>
                </a:rPr>
                <a:t>之人民日报党政资源</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8208565" y="2975834"/>
            <a:ext cx="3707663" cy="1477328"/>
          </a:xfrm>
          <a:prstGeom prst="rect">
            <a:avLst/>
          </a:prstGeom>
        </p:spPr>
        <p:txBody>
          <a:bodyPr wrap="square">
            <a:spAutoFit/>
          </a:bodyPr>
          <a:lstStyle/>
          <a:p>
            <a:r>
              <a:rPr lang="zh-CN" altLang="zh-CN"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充分发挥人民日报的影响力和公信力，</a:t>
            </a:r>
            <a:r>
              <a:rPr lang="zh-CN" altLang="zh-CN"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成为落实</a:t>
            </a:r>
            <a:r>
              <a:rPr lang="zh-CN" altLang="zh-CN"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意识形态工作责任制的屏媒数字阵地，成为传播好习近平新时代中国特色社会主义思想和党的十九大精神的重要</a:t>
            </a:r>
            <a:r>
              <a:rPr lang="zh-CN" altLang="zh-CN"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平台</a:t>
            </a:r>
            <a:r>
              <a:rPr lang="en-US" altLang="zh-CN"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01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07290" y="1460470"/>
            <a:ext cx="6184710" cy="4422479"/>
            <a:chOff x="6280623" y="1460470"/>
            <a:chExt cx="6184710" cy="4422479"/>
          </a:xfrm>
        </p:grpSpPr>
        <p:pic>
          <p:nvPicPr>
            <p:cNvPr id="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0623" y="1460470"/>
              <a:ext cx="6184709" cy="442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rotWithShape="1">
            <a:blip r:embed="rId3" cstate="print"/>
            <a:srcRect l="7266" r="5992"/>
            <a:stretch/>
          </p:blipFill>
          <p:spPr>
            <a:xfrm>
              <a:off x="7184571" y="1716408"/>
              <a:ext cx="5280762" cy="3479706"/>
            </a:xfrm>
            <a:prstGeom prst="rect">
              <a:avLst/>
            </a:prstGeom>
          </p:spPr>
        </p:pic>
        <p:sp>
          <p:nvSpPr>
            <p:cNvPr id="6" name="矩形 5"/>
            <p:cNvSpPr/>
            <p:nvPr/>
          </p:nvSpPr>
          <p:spPr>
            <a:xfrm>
              <a:off x="9972675" y="2781300"/>
              <a:ext cx="1083469" cy="323850"/>
            </a:xfrm>
            <a:prstGeom prst="rect">
              <a:avLst/>
            </a:prstGeom>
            <a:gradFill flip="none" rotWithShape="1">
              <a:gsLst>
                <a:gs pos="0">
                  <a:srgbClr val="FBF4EE"/>
                </a:gs>
                <a:gs pos="100000">
                  <a:srgbClr val="FBF2E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0" y="0"/>
            <a:ext cx="12192000" cy="810883"/>
            <a:chOff x="0" y="0"/>
            <a:chExt cx="12192000" cy="810883"/>
          </a:xfrm>
        </p:grpSpPr>
        <p:grpSp>
          <p:nvGrpSpPr>
            <p:cNvPr id="8" name="组合 7"/>
            <p:cNvGrpSpPr/>
            <p:nvPr/>
          </p:nvGrpSpPr>
          <p:grpSpPr>
            <a:xfrm>
              <a:off x="0" y="0"/>
              <a:ext cx="12192000" cy="810883"/>
              <a:chOff x="0" y="0"/>
              <a:chExt cx="12192000" cy="810883"/>
            </a:xfrm>
          </p:grpSpPr>
          <p:sp>
            <p:nvSpPr>
              <p:cNvPr id="10" name="矩形 9"/>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文本框 8"/>
            <p:cNvSpPr txBox="1"/>
            <p:nvPr/>
          </p:nvSpPr>
          <p:spPr>
            <a:xfrm>
              <a:off x="778947" y="142562"/>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功能层之智慧党建平台</a:t>
              </a:r>
            </a:p>
          </p:txBody>
        </p:sp>
      </p:grpSp>
      <p:sp>
        <p:nvSpPr>
          <p:cNvPr id="12" name="矩形 11"/>
          <p:cNvSpPr/>
          <p:nvPr/>
        </p:nvSpPr>
        <p:spPr>
          <a:xfrm>
            <a:off x="778947" y="2605129"/>
            <a:ext cx="4723103" cy="2862322"/>
          </a:xfrm>
          <a:prstGeom prst="rect">
            <a:avLst/>
          </a:prstGeom>
        </p:spPr>
        <p:txBody>
          <a:bodyPr wrap="square">
            <a:spAutoFit/>
          </a:bodyPr>
          <a:lstStyle/>
          <a:p>
            <a:pPr algn="ctr">
              <a:lnSpc>
                <a:spcPct val="150000"/>
              </a:lnSpc>
            </a:pPr>
            <a:r>
              <a:rPr lang="zh-CN" altLang="en-US" dirty="0">
                <a:latin typeface="+mn-ea"/>
              </a:rPr>
              <a:t>充分利用互联网</a:t>
            </a:r>
            <a:r>
              <a:rPr lang="en-US" altLang="zh-CN" dirty="0">
                <a:latin typeface="+mn-ea"/>
              </a:rPr>
              <a:t>+</a:t>
            </a:r>
            <a:r>
              <a:rPr lang="zh-CN" altLang="en-US" dirty="0" smtClean="0">
                <a:latin typeface="+mn-ea"/>
              </a:rPr>
              <a:t>应用技术，打造智慧党建</a:t>
            </a:r>
            <a:r>
              <a:rPr lang="zh-CN" altLang="en-US" dirty="0">
                <a:latin typeface="+mn-ea"/>
              </a:rPr>
              <a:t>综合体系</a:t>
            </a:r>
            <a:r>
              <a:rPr lang="zh-CN" altLang="en-US" dirty="0" smtClean="0">
                <a:latin typeface="+mn-ea"/>
              </a:rPr>
              <a:t>，通过建设</a:t>
            </a:r>
            <a:r>
              <a:rPr lang="zh-CN" altLang="en-US" dirty="0">
                <a:latin typeface="+mn-ea"/>
              </a:rPr>
              <a:t>具有全国一流的党建工作、党员教育、基层党建服务功能的综合平台，打造全新的基于党建平台的多功能应用平台，提高基层党建工作水平及党建</a:t>
            </a:r>
            <a:r>
              <a:rPr lang="zh-CN" altLang="en-US" dirty="0" smtClean="0">
                <a:latin typeface="+mn-ea"/>
              </a:rPr>
              <a:t>工作效率，使</a:t>
            </a:r>
            <a:r>
              <a:rPr lang="zh-CN" altLang="en-US" dirty="0" smtClean="0">
                <a:latin typeface="+mn-ea"/>
                <a:cs typeface="+mn-ea"/>
                <a:sym typeface="Arial" panose="020B0604020202020204" pitchFamily="34" charset="0"/>
              </a:rPr>
              <a:t>党建工作与扶贫工作相辅相成</a:t>
            </a:r>
            <a:r>
              <a:rPr lang="zh-CN" altLang="en-US" dirty="0">
                <a:latin typeface="+mn-ea"/>
                <a:cs typeface="+mn-ea"/>
                <a:sym typeface="Arial" panose="020B0604020202020204" pitchFamily="34" charset="0"/>
              </a:rPr>
              <a:t>的进行</a:t>
            </a:r>
            <a:r>
              <a:rPr lang="zh-CN" altLang="en-US" dirty="0" smtClean="0">
                <a:latin typeface="+mn-ea"/>
                <a:cs typeface="+mn-ea"/>
                <a:sym typeface="Arial" panose="020B0604020202020204" pitchFamily="34" charset="0"/>
              </a:rPr>
              <a:t>开展。</a:t>
            </a:r>
            <a:endParaRPr lang="zh-CN" altLang="en-US" dirty="0">
              <a:latin typeface="+mn-ea"/>
            </a:endParaRPr>
          </a:p>
          <a:p>
            <a:pPr algn="ctr"/>
            <a:endParaRPr lang="zh-CN" altLang="en-US" dirty="0">
              <a:latin typeface="+mn-ea"/>
            </a:endParaRPr>
          </a:p>
        </p:txBody>
      </p:sp>
      <p:sp>
        <p:nvSpPr>
          <p:cNvPr id="13" name="矩形 12"/>
          <p:cNvSpPr/>
          <p:nvPr/>
        </p:nvSpPr>
        <p:spPr>
          <a:xfrm>
            <a:off x="92498" y="1787522"/>
            <a:ext cx="6096000" cy="738664"/>
          </a:xfrm>
          <a:prstGeom prst="rect">
            <a:avLst/>
          </a:prstGeom>
        </p:spPr>
        <p:txBody>
          <a:bodyPr>
            <a:spAutoFit/>
          </a:bodyPr>
          <a:lstStyle/>
          <a:p>
            <a:pPr algn="ctr"/>
            <a:r>
              <a:rPr lang="zh-CN" altLang="en-US" sz="2400" b="1" dirty="0" smtClean="0">
                <a:ln/>
                <a:solidFill>
                  <a:srgbClr val="C00000"/>
                </a:solidFill>
                <a:latin typeface="等线" panose="02010600030101010101" pitchFamily="2" charset="-122"/>
                <a:ea typeface="等线" panose="02010600030101010101" pitchFamily="2" charset="-122"/>
              </a:rPr>
              <a:t>智慧党建平台</a:t>
            </a:r>
            <a:endParaRPr lang="en-US" altLang="zh-CN" sz="2400" b="1" dirty="0">
              <a:ln/>
              <a:solidFill>
                <a:srgbClr val="C00000"/>
              </a:solidFill>
              <a:latin typeface="等线" panose="02010600030101010101" pitchFamily="2" charset="-122"/>
              <a:ea typeface="等线" panose="02010600030101010101" pitchFamily="2" charset="-122"/>
            </a:endParaRPr>
          </a:p>
          <a:p>
            <a:pPr algn="ctr"/>
            <a:r>
              <a:rPr lang="zh-CN" altLang="en-US" b="1" dirty="0" smtClean="0">
                <a:latin typeface="等线" panose="02010600030101010101" pitchFamily="2" charset="-122"/>
                <a:ea typeface="等线" panose="02010600030101010101" pitchFamily="2" charset="-122"/>
              </a:rPr>
              <a:t>互联网</a:t>
            </a:r>
            <a:r>
              <a:rPr lang="en-US" altLang="zh-CN" b="1" dirty="0">
                <a:latin typeface="等线" panose="02010600030101010101" pitchFamily="2" charset="-122"/>
                <a:ea typeface="等线" panose="02010600030101010101" pitchFamily="2" charset="-122"/>
              </a:rPr>
              <a:t>+</a:t>
            </a:r>
            <a:r>
              <a:rPr lang="zh-CN" altLang="en-US" b="1" dirty="0">
                <a:latin typeface="等线" panose="02010600030101010101" pitchFamily="2" charset="-122"/>
                <a:ea typeface="等线" panose="02010600030101010101" pitchFamily="2" charset="-122"/>
              </a:rPr>
              <a:t>多平台</a:t>
            </a:r>
            <a:r>
              <a:rPr lang="en-US" altLang="zh-CN" b="1" dirty="0">
                <a:latin typeface="等线" panose="02010600030101010101" pitchFamily="2" charset="-122"/>
                <a:ea typeface="等线" panose="02010600030101010101" pitchFamily="2" charset="-122"/>
              </a:rPr>
              <a:t>+“</a:t>
            </a:r>
            <a:r>
              <a:rPr lang="zh-CN" altLang="en-US" b="1" dirty="0">
                <a:latin typeface="等线" panose="02010600030101010101" pitchFamily="2" charset="-122"/>
                <a:ea typeface="等线" panose="02010600030101010101" pitchFamily="2" charset="-122"/>
              </a:rPr>
              <a:t>多种设备</a:t>
            </a:r>
            <a:r>
              <a:rPr lang="en-US" altLang="zh-CN" b="1" dirty="0">
                <a:latin typeface="等线" panose="02010600030101010101" pitchFamily="2" charset="-122"/>
                <a:ea typeface="等线" panose="02010600030101010101" pitchFamily="2" charset="-122"/>
              </a:rPr>
              <a:t>”</a:t>
            </a:r>
            <a:r>
              <a:rPr lang="zh-CN" altLang="en-US" b="1" dirty="0">
                <a:latin typeface="等线" panose="02010600030101010101" pitchFamily="2" charset="-122"/>
                <a:ea typeface="等线" panose="02010600030101010101" pitchFamily="2" charset="-122"/>
              </a:rPr>
              <a:t>协同工作模式</a:t>
            </a:r>
          </a:p>
        </p:txBody>
      </p:sp>
    </p:spTree>
    <p:extLst>
      <p:ext uri="{BB962C8B-B14F-4D97-AF65-F5344CB8AC3E}">
        <p14:creationId xmlns:p14="http://schemas.microsoft.com/office/powerpoint/2010/main" val="3455797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32528" y="1294623"/>
            <a:ext cx="5966741" cy="5383268"/>
            <a:chOff x="4668145" y="17470"/>
            <a:chExt cx="7523857" cy="6788119"/>
          </a:xfrm>
        </p:grpSpPr>
        <p:sp>
          <p:nvSpPr>
            <p:cNvPr id="3" name="PA-任意多边形 2"/>
            <p:cNvSpPr/>
            <p:nvPr>
              <p:custDataLst>
                <p:tags r:id="rId2"/>
              </p:custDataLst>
            </p:nvPr>
          </p:nvSpPr>
          <p:spPr>
            <a:xfrm>
              <a:off x="4668145" y="17715"/>
              <a:ext cx="4745814" cy="3346705"/>
            </a:xfrm>
            <a:custGeom>
              <a:avLst/>
              <a:gdLst/>
              <a:ahLst/>
              <a:cxnLst/>
              <a:rect l="0" t="0" r="0" b="0"/>
              <a:pathLst>
                <a:path w="6433200" h="4460855">
                  <a:moveTo>
                    <a:pt x="2028038" y="53939"/>
                  </a:moveTo>
                  <a:cubicBezTo>
                    <a:pt x="2000281" y="97196"/>
                    <a:pt x="0" y="4439857"/>
                    <a:pt x="0" y="4456861"/>
                  </a:cubicBezTo>
                  <a:cubicBezTo>
                    <a:pt x="0" y="4460854"/>
                    <a:pt x="983880" y="4459820"/>
                    <a:pt x="2186399" y="4454561"/>
                  </a:cubicBezTo>
                  <a:lnTo>
                    <a:pt x="4372799" y="4445000"/>
                  </a:lnTo>
                  <a:lnTo>
                    <a:pt x="6433199" y="0"/>
                  </a:lnTo>
                  <a:lnTo>
                    <a:pt x="2058620" y="6278"/>
                  </a:lnTo>
                  <a:close/>
                </a:path>
              </a:pathLst>
            </a:custGeom>
            <a:blipFill>
              <a:blip r:embed="rId6"/>
              <a:srcRect/>
              <a:stretch>
                <a:fillRect t="-18" b="-6374"/>
              </a:stretch>
            </a:blipFill>
            <a:ln w="12700" cap="flat" cmpd="sng" algn="ctr">
              <a:noFill/>
              <a:prstDash val="solid"/>
              <a:miter lim="800000"/>
            </a:ln>
            <a:effectLst/>
            <a:extLst>
              <a:ext uri="{91240B29-F687-4F45-9708-019B960494DF}">
                <a14:hiddenLine xmlns:a14="http://schemas.microsoft.com/office/drawing/2010/main" w="12700" cap="flat" cmpd="sng" algn="ctr">
                  <a:solidFill>
                    <a:srgbClr val="FF4500"/>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任意多边形 7"/>
            <p:cNvSpPr/>
            <p:nvPr>
              <p:custDataLst>
                <p:tags r:id="rId3"/>
              </p:custDataLst>
            </p:nvPr>
          </p:nvSpPr>
          <p:spPr>
            <a:xfrm>
              <a:off x="7967351" y="17470"/>
              <a:ext cx="4224651" cy="3346705"/>
            </a:xfrm>
            <a:custGeom>
              <a:avLst/>
              <a:gdLst/>
              <a:ahLst/>
              <a:cxnLst/>
              <a:rect l="0" t="0" r="0" b="0"/>
              <a:pathLst>
                <a:path w="5641519" h="4457701">
                  <a:moveTo>
                    <a:pt x="1034803" y="2200275"/>
                  </a:moveTo>
                  <a:cubicBezTo>
                    <a:pt x="467929" y="3410426"/>
                    <a:pt x="3196" y="4413409"/>
                    <a:pt x="2062" y="4429125"/>
                  </a:cubicBezTo>
                  <a:lnTo>
                    <a:pt x="0" y="4457700"/>
                  </a:lnTo>
                  <a:lnTo>
                    <a:pt x="5641518" y="4457700"/>
                  </a:lnTo>
                  <a:lnTo>
                    <a:pt x="5641518" y="0"/>
                  </a:lnTo>
                  <a:lnTo>
                    <a:pt x="2065482" y="0"/>
                  </a:lnTo>
                  <a:close/>
                </a:path>
              </a:pathLst>
            </a:custGeom>
            <a:blipFill>
              <a:blip r:embed="rId7"/>
              <a:srcRect/>
              <a:stretch>
                <a:fillRect l="-4540" r="-4540"/>
              </a:stretch>
            </a:blipFill>
            <a:ln w="12700" cap="flat" cmpd="sng" algn="ctr">
              <a:noFill/>
              <a:prstDash val="solid"/>
              <a:miter lim="800000"/>
            </a:ln>
            <a:effectLst/>
            <a:extLst>
              <a:ext uri="{91240B29-F687-4F45-9708-019B960494DF}">
                <a14:hiddenLine xmlns:a14="http://schemas.microsoft.com/office/drawing/2010/main" w="12700" cap="flat" cmpd="sng" algn="ctr">
                  <a:solidFill>
                    <a:srgbClr val="FF4500"/>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任意多边形 8"/>
            <p:cNvSpPr/>
            <p:nvPr>
              <p:custDataLst>
                <p:tags r:id="rId4"/>
              </p:custDataLst>
            </p:nvPr>
          </p:nvSpPr>
          <p:spPr>
            <a:xfrm>
              <a:off x="6350089" y="3458884"/>
              <a:ext cx="5841911" cy="3346705"/>
            </a:xfrm>
            <a:custGeom>
              <a:avLst/>
              <a:gdLst/>
              <a:ahLst/>
              <a:cxnLst/>
              <a:rect l="0" t="0" r="0" b="0"/>
              <a:pathLst>
                <a:path w="7785101" h="4457701">
                  <a:moveTo>
                    <a:pt x="2028022" y="47625"/>
                  </a:moveTo>
                  <a:cubicBezTo>
                    <a:pt x="2000318" y="90789"/>
                    <a:pt x="0" y="4433494"/>
                    <a:pt x="0" y="4450475"/>
                  </a:cubicBezTo>
                  <a:cubicBezTo>
                    <a:pt x="0" y="4454449"/>
                    <a:pt x="1751648" y="4457700"/>
                    <a:pt x="3892550" y="4457700"/>
                  </a:cubicBezTo>
                  <a:lnTo>
                    <a:pt x="7785100" y="4457700"/>
                  </a:lnTo>
                  <a:lnTo>
                    <a:pt x="7785100" y="0"/>
                  </a:lnTo>
                  <a:lnTo>
                    <a:pt x="2058588" y="0"/>
                  </a:lnTo>
                  <a:close/>
                </a:path>
              </a:pathLst>
            </a:custGeom>
            <a:blipFill>
              <a:blip r:embed="rId8"/>
              <a:srcRect/>
              <a:stretch>
                <a:fillRect l="-3333" r="-3333"/>
              </a:stretch>
            </a:blipFill>
            <a:ln w="12700" cap="flat" cmpd="sng" algn="ctr">
              <a:noFill/>
              <a:prstDash val="solid"/>
              <a:miter lim="800000"/>
            </a:ln>
            <a:effectLst/>
            <a:extLst>
              <a:ext uri="{91240B29-F687-4F45-9708-019B960494DF}">
                <a14:hiddenLine xmlns:a14="http://schemas.microsoft.com/office/drawing/2010/main" w="12700" cap="flat" cmpd="sng" algn="ctr">
                  <a:solidFill>
                    <a:srgbClr val="FF4500"/>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占位符 6"/>
          <p:cNvPicPr>
            <a:picLocks noGrp="1" noChangeAspect="1"/>
          </p:cNvPicPr>
          <p:nvPr>
            <p:ph type="pic" sz="quarter" idx="13"/>
          </p:nvPr>
        </p:nvPicPr>
        <p:blipFill rotWithShape="1">
          <a:blip r:embed="rId9" cstate="print">
            <a:extLst>
              <a:ext uri="{28A0092B-C50C-407E-A947-70E740481C1C}">
                <a14:useLocalDpi xmlns:a14="http://schemas.microsoft.com/office/drawing/2010/main" val="0"/>
              </a:ext>
            </a:extLst>
          </a:blip>
          <a:srcRect l="-31509" t="106" r="31509" b="106"/>
          <a:stretch/>
        </p:blipFill>
        <p:spPr>
          <a:xfrm>
            <a:off x="3338938" y="4023653"/>
            <a:ext cx="4742555" cy="2650836"/>
          </a:xfrm>
        </p:spPr>
      </p:pic>
      <p:pic>
        <p:nvPicPr>
          <p:cNvPr id="11" name="图片 10">
            <a:extLst>
              <a:ext uri="{FF2B5EF4-FFF2-40B4-BE49-F238E27FC236}">
                <a16:creationId xmlns:a16="http://schemas.microsoft.com/office/drawing/2014/main" id="{78132CEA-0C01-445D-B05A-9F6D870AF389}"/>
              </a:ext>
            </a:extLst>
          </p:cNvPr>
          <p:cNvPicPr>
            <a:picLocks noChangeAspect="1"/>
          </p:cNvPicPr>
          <p:nvPr/>
        </p:nvPicPr>
        <p:blipFill rotWithShape="1">
          <a:blip r:embed="rId10"/>
          <a:srcRect l="6875" t="20807" r="45445" b="3356"/>
          <a:stretch/>
        </p:blipFill>
        <p:spPr>
          <a:xfrm>
            <a:off x="637307" y="4020410"/>
            <a:ext cx="4139219" cy="2654079"/>
          </a:xfrm>
          <a:prstGeom prst="rect">
            <a:avLst/>
          </a:prstGeom>
        </p:spPr>
      </p:pic>
      <p:grpSp>
        <p:nvGrpSpPr>
          <p:cNvPr id="20" name="组合 19"/>
          <p:cNvGrpSpPr/>
          <p:nvPr/>
        </p:nvGrpSpPr>
        <p:grpSpPr>
          <a:xfrm>
            <a:off x="0" y="0"/>
            <a:ext cx="12192000" cy="810883"/>
            <a:chOff x="0" y="0"/>
            <a:chExt cx="12192000" cy="810883"/>
          </a:xfrm>
        </p:grpSpPr>
        <p:grpSp>
          <p:nvGrpSpPr>
            <p:cNvPr id="21" name="组合 20"/>
            <p:cNvGrpSpPr/>
            <p:nvPr/>
          </p:nvGrpSpPr>
          <p:grpSpPr>
            <a:xfrm>
              <a:off x="0" y="0"/>
              <a:ext cx="12192000" cy="810883"/>
              <a:chOff x="0" y="0"/>
              <a:chExt cx="12192000" cy="810883"/>
            </a:xfrm>
          </p:grpSpPr>
          <p:sp>
            <p:nvSpPr>
              <p:cNvPr id="23" name="矩形 22"/>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24" name="Picture 3"/>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文本框 21"/>
            <p:cNvSpPr txBox="1"/>
            <p:nvPr/>
          </p:nvSpPr>
          <p:spPr>
            <a:xfrm>
              <a:off x="778947" y="142562"/>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会话层之党务视讯会议</a:t>
              </a:r>
            </a:p>
          </p:txBody>
        </p:sp>
      </p:grpSp>
      <p:sp>
        <p:nvSpPr>
          <p:cNvPr id="37" name="任意多边形 36"/>
          <p:cNvSpPr/>
          <p:nvPr/>
        </p:nvSpPr>
        <p:spPr>
          <a:xfrm>
            <a:off x="637307" y="1298061"/>
            <a:ext cx="6060893" cy="2647202"/>
          </a:xfrm>
          <a:custGeom>
            <a:avLst/>
            <a:gdLst>
              <a:gd name="connsiteX0" fmla="*/ 0 w 6060893"/>
              <a:gd name="connsiteY0" fmla="*/ 0 h 2647202"/>
              <a:gd name="connsiteX1" fmla="*/ 6060893 w 6060893"/>
              <a:gd name="connsiteY1" fmla="*/ 0 h 2647202"/>
              <a:gd name="connsiteX2" fmla="*/ 4843325 w 6060893"/>
              <a:gd name="connsiteY2" fmla="*/ 2647201 h 2647202"/>
              <a:gd name="connsiteX3" fmla="*/ 4907991 w 6060893"/>
              <a:gd name="connsiteY3" fmla="*/ 2647201 h 2647202"/>
              <a:gd name="connsiteX4" fmla="*/ 4907990 w 6060893"/>
              <a:gd name="connsiteY4" fmla="*/ 2647202 h 2647202"/>
              <a:gd name="connsiteX5" fmla="*/ 0 w 6060893"/>
              <a:gd name="connsiteY5" fmla="*/ 2647202 h 2647202"/>
              <a:gd name="connsiteX6" fmla="*/ 0 w 6060893"/>
              <a:gd name="connsiteY6" fmla="*/ 0 h 2647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0893" h="2647202">
                <a:moveTo>
                  <a:pt x="0" y="0"/>
                </a:moveTo>
                <a:lnTo>
                  <a:pt x="6060893" y="0"/>
                </a:lnTo>
                <a:lnTo>
                  <a:pt x="4843325" y="2647201"/>
                </a:lnTo>
                <a:lnTo>
                  <a:pt x="4907991" y="2647201"/>
                </a:lnTo>
                <a:lnTo>
                  <a:pt x="4907990" y="2647202"/>
                </a:lnTo>
                <a:lnTo>
                  <a:pt x="0" y="2647202"/>
                </a:lnTo>
                <a:lnTo>
                  <a:pt x="0" y="0"/>
                </a:ln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70857" y="1882998"/>
            <a:ext cx="4895221" cy="1477328"/>
          </a:xfrm>
          <a:prstGeom prst="rect">
            <a:avLst/>
          </a:prstGeom>
        </p:spPr>
        <p:txBody>
          <a:bodyPr wrap="square">
            <a:spAutoFit/>
          </a:bodyPr>
          <a:lstStyle/>
          <a:p>
            <a:pPr algn="ctr">
              <a:spcAft>
                <a:spcPts val="0"/>
              </a:spcAft>
            </a:pPr>
            <a:r>
              <a:rPr lang="zh-CN" altLang="zh-CN"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依托线上智慧党建平台，结合智慧科技，打造线下智慧党建活动室，承载党组织各类党建活动，让党员学习有教室、开展活动有场所，相互交流有平台，谈心谈话有家园，促进党组织活动的经常化、制度化、规范化。</a:t>
            </a:r>
          </a:p>
        </p:txBody>
      </p:sp>
    </p:spTree>
    <p:custDataLst>
      <p:tags r:id="rId1"/>
    </p:custDataLst>
    <p:extLst>
      <p:ext uri="{BB962C8B-B14F-4D97-AF65-F5344CB8AC3E}">
        <p14:creationId xmlns:p14="http://schemas.microsoft.com/office/powerpoint/2010/main" val="1433122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Sļiḓê">
            <a:extLst>
              <a:ext uri="{FF2B5EF4-FFF2-40B4-BE49-F238E27FC236}">
                <a16:creationId xmlns:a16="http://schemas.microsoft.com/office/drawing/2014/main" id="{91090354-90B3-471B-99A8-13F41A603DDB}"/>
              </a:ext>
            </a:extLst>
          </p:cNvPr>
          <p:cNvSpPr/>
          <p:nvPr/>
        </p:nvSpPr>
        <p:spPr>
          <a:xfrm>
            <a:off x="5410288" y="1324057"/>
            <a:ext cx="3840427" cy="2311958"/>
          </a:xfrm>
          <a:prstGeom prst="rect">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ctr" anchorCtr="0" forceAA="0" compatLnSpc="1">
            <a:prstTxWarp prst="textNoShape">
              <a:avLst/>
            </a:prstTxWarp>
            <a:normAutofit/>
          </a:bodyPr>
          <a:lstStyle/>
          <a:p>
            <a:pPr algn="ctr">
              <a:lnSpc>
                <a:spcPct val="120000"/>
              </a:lnSpc>
            </a:pPr>
            <a:endParaRPr lang="zh-CN" altLang="en-US" sz="1100" dirty="0"/>
          </a:p>
        </p:txBody>
      </p:sp>
      <p:grpSp>
        <p:nvGrpSpPr>
          <p:cNvPr id="8" name="组合 7"/>
          <p:cNvGrpSpPr/>
          <p:nvPr/>
        </p:nvGrpSpPr>
        <p:grpSpPr>
          <a:xfrm>
            <a:off x="0" y="0"/>
            <a:ext cx="12192000" cy="810883"/>
            <a:chOff x="0" y="0"/>
            <a:chExt cx="12192000" cy="810883"/>
          </a:xfrm>
        </p:grpSpPr>
        <p:grpSp>
          <p:nvGrpSpPr>
            <p:cNvPr id="9" name="组合 8"/>
            <p:cNvGrpSpPr/>
            <p:nvPr/>
          </p:nvGrpSpPr>
          <p:grpSpPr>
            <a:xfrm>
              <a:off x="0" y="0"/>
              <a:ext cx="12192000" cy="810883"/>
              <a:chOff x="0" y="0"/>
              <a:chExt cx="12192000" cy="810883"/>
            </a:xfrm>
          </p:grpSpPr>
          <p:sp>
            <p:nvSpPr>
              <p:cNvPr id="11" name="矩形 10"/>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2"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文本框 9"/>
            <p:cNvSpPr txBox="1"/>
            <p:nvPr/>
          </p:nvSpPr>
          <p:spPr>
            <a:xfrm>
              <a:off x="778947" y="142562"/>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展示</a:t>
              </a:r>
              <a:r>
                <a:rPr lang="zh-CN" altLang="en-US" sz="2800" b="1" dirty="0" smtClean="0">
                  <a:solidFill>
                    <a:schemeClr val="bg1"/>
                  </a:solidFill>
                  <a:latin typeface="微软雅黑" panose="020B0503020204020204" pitchFamily="34" charset="-122"/>
                  <a:ea typeface="微软雅黑" panose="020B0503020204020204" pitchFamily="34" charset="-122"/>
                </a:rPr>
                <a:t>层之党建活动空间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pic>
        <p:nvPicPr>
          <p:cNvPr id="13" name="图片 12">
            <a:extLst>
              <a:ext uri="{FF2B5EF4-FFF2-40B4-BE49-F238E27FC236}">
                <a16:creationId xmlns:a16="http://schemas.microsoft.com/office/drawing/2014/main" id="{134E50CA-EA04-4AB9-AE5A-53B1D6F9D98D}"/>
              </a:ext>
            </a:extLst>
          </p:cNvPr>
          <p:cNvPicPr>
            <a:picLocks noChangeAspect="1"/>
          </p:cNvPicPr>
          <p:nvPr/>
        </p:nvPicPr>
        <p:blipFill rotWithShape="1">
          <a:blip r:embed="rId3"/>
          <a:srcRect l="1965" t="1996" r="8008" b="2084"/>
          <a:stretch/>
        </p:blipFill>
        <p:spPr>
          <a:xfrm>
            <a:off x="217709" y="1324056"/>
            <a:ext cx="5131161" cy="4786281"/>
          </a:xfrm>
          <a:prstGeom prst="rect">
            <a:avLst/>
          </a:prstGeom>
        </p:spPr>
      </p:pic>
      <p:pic>
        <p:nvPicPr>
          <p:cNvPr id="19" name="图片 18" descr="中型会议室应用02.jpg">
            <a:extLst>
              <a:ext uri="{FF2B5EF4-FFF2-40B4-BE49-F238E27FC236}">
                <a16:creationId xmlns:a16="http://schemas.microsoft.com/office/drawing/2014/main" id="{249A82BC-6D7F-4482-B2DA-630ECB694A86}"/>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9296452" y="4677086"/>
            <a:ext cx="2727848" cy="1433251"/>
          </a:xfrm>
          <a:prstGeom prst="rect">
            <a:avLst/>
          </a:prstGeom>
          <a:ln w="38100" cap="sq">
            <a:noFill/>
            <a:prstDash val="solid"/>
            <a:miter lim="800000"/>
          </a:ln>
          <a:effectLst/>
        </p:spPr>
      </p:pic>
      <p:pic>
        <p:nvPicPr>
          <p:cNvPr id="20" name="Picture 2">
            <a:extLst>
              <a:ext uri="{FF2B5EF4-FFF2-40B4-BE49-F238E27FC236}">
                <a16:creationId xmlns:a16="http://schemas.microsoft.com/office/drawing/2014/main" id="{40713A61-28AB-4FBB-9A71-582D516F213A}"/>
              </a:ext>
            </a:extLst>
          </p:cNvPr>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301064" y="1324056"/>
            <a:ext cx="2723236" cy="1615668"/>
          </a:xfrm>
          <a:prstGeom prst="rect">
            <a:avLst/>
          </a:prstGeom>
          <a:noFill/>
          <a:ln w="9525">
            <a:noFill/>
            <a:miter lim="800000"/>
            <a:headEnd/>
            <a:tailEnd/>
          </a:ln>
        </p:spPr>
      </p:pic>
      <p:pic>
        <p:nvPicPr>
          <p:cNvPr id="21" name="Picture 51">
            <a:extLst>
              <a:ext uri="{FF2B5EF4-FFF2-40B4-BE49-F238E27FC236}">
                <a16:creationId xmlns:a16="http://schemas.microsoft.com/office/drawing/2014/main" id="{B02A2E22-1DC9-409C-B016-A22C5AABA8A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296452" y="3000571"/>
            <a:ext cx="2727848" cy="1615668"/>
          </a:xfrm>
          <a:prstGeom prst="rect">
            <a:avLst/>
          </a:prstGeom>
          <a:solidFill>
            <a:srgbClr val="FFFFFF"/>
          </a:solidFill>
          <a:ln w="12700">
            <a:solidFill>
              <a:srgbClr val="777777"/>
            </a:solidFill>
            <a:miter lim="800000"/>
            <a:headEnd/>
            <a:tailEnd/>
          </a:ln>
          <a:effectLst/>
        </p:spPr>
      </p:pic>
      <p:pic>
        <p:nvPicPr>
          <p:cNvPr id="22" name="Picture 2">
            <a:extLst>
              <a:ext uri="{FF2B5EF4-FFF2-40B4-BE49-F238E27FC236}">
                <a16:creationId xmlns:a16="http://schemas.microsoft.com/office/drawing/2014/main" id="{3AFEAD77-F201-4EE0-B34B-76ADD2140FBF}"/>
              </a:ext>
            </a:extLst>
          </p:cNvPr>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344304" y="4959569"/>
            <a:ext cx="1898769" cy="1150768"/>
          </a:xfrm>
          <a:prstGeom prst="rect">
            <a:avLst/>
          </a:prstGeom>
          <a:ln w="38100" cap="sq">
            <a:noFill/>
            <a:prstDash val="solid"/>
            <a:miter lim="800000"/>
          </a:ln>
          <a:effectLst/>
        </p:spPr>
      </p:pic>
      <p:pic>
        <p:nvPicPr>
          <p:cNvPr id="23" name="Picture 3">
            <a:extLst>
              <a:ext uri="{FF2B5EF4-FFF2-40B4-BE49-F238E27FC236}">
                <a16:creationId xmlns:a16="http://schemas.microsoft.com/office/drawing/2014/main" id="{52FFC4EF-1C34-454E-9260-EA33043C18B0}"/>
              </a:ext>
            </a:extLst>
          </p:cNvPr>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410288" y="4959569"/>
            <a:ext cx="1898769" cy="1150768"/>
          </a:xfrm>
          <a:prstGeom prst="rect">
            <a:avLst/>
          </a:prstGeom>
          <a:ln w="38100" cap="sq">
            <a:noFill/>
            <a:prstDash val="solid"/>
            <a:miter lim="800000"/>
          </a:ln>
          <a:effectLst/>
        </p:spPr>
      </p:pic>
      <p:sp>
        <p:nvSpPr>
          <p:cNvPr id="25" name="矩形 24"/>
          <p:cNvSpPr/>
          <p:nvPr/>
        </p:nvSpPr>
        <p:spPr>
          <a:xfrm>
            <a:off x="5767720" y="1879871"/>
            <a:ext cx="3105270" cy="1200329"/>
          </a:xfrm>
          <a:prstGeom prst="rect">
            <a:avLst/>
          </a:prstGeom>
        </p:spPr>
        <p:txBody>
          <a:bodyPr wrap="square">
            <a:spAutoFit/>
          </a:bodyPr>
          <a:lstStyle/>
          <a:p>
            <a:pPr algn="ctr"/>
            <a:r>
              <a:rPr lang="zh-CN" altLang="zh-CN" dirty="0">
                <a:solidFill>
                  <a:schemeClr val="bg1"/>
                </a:solidFill>
                <a:latin typeface="+mn-ea"/>
                <a:cs typeface="Arial" panose="020B0604020202020204" pitchFamily="34" charset="0"/>
              </a:rPr>
              <a:t>端到端的实现</a:t>
            </a:r>
            <a:r>
              <a:rPr lang="en-US" altLang="zh-CN" dirty="0">
                <a:solidFill>
                  <a:schemeClr val="bg1"/>
                </a:solidFill>
                <a:latin typeface="+mn-ea"/>
              </a:rPr>
              <a:t>”</a:t>
            </a:r>
            <a:r>
              <a:rPr lang="zh-CN" altLang="zh-CN" dirty="0">
                <a:solidFill>
                  <a:schemeClr val="bg1"/>
                </a:solidFill>
                <a:latin typeface="+mn-ea"/>
                <a:cs typeface="Arial" panose="020B0604020202020204" pitchFamily="34" charset="0"/>
              </a:rPr>
              <a:t>互联网</a:t>
            </a:r>
            <a:r>
              <a:rPr lang="en-US" altLang="zh-CN" dirty="0">
                <a:solidFill>
                  <a:schemeClr val="bg1"/>
                </a:solidFill>
                <a:latin typeface="+mn-ea"/>
              </a:rPr>
              <a:t>+</a:t>
            </a:r>
            <a:r>
              <a:rPr lang="zh-CN" altLang="zh-CN" dirty="0">
                <a:solidFill>
                  <a:schemeClr val="bg1"/>
                </a:solidFill>
                <a:latin typeface="+mn-ea"/>
                <a:cs typeface="Arial" panose="020B0604020202020204" pitchFamily="34" charset="0"/>
              </a:rPr>
              <a:t>党建</a:t>
            </a:r>
            <a:r>
              <a:rPr lang="en-US" altLang="zh-CN" dirty="0">
                <a:solidFill>
                  <a:schemeClr val="bg1"/>
                </a:solidFill>
                <a:latin typeface="+mn-ea"/>
              </a:rPr>
              <a:t>”</a:t>
            </a:r>
            <a:r>
              <a:rPr lang="zh-CN" altLang="zh-CN" dirty="0">
                <a:solidFill>
                  <a:schemeClr val="bg1"/>
                </a:solidFill>
                <a:latin typeface="+mn-ea"/>
                <a:cs typeface="Arial" panose="020B0604020202020204" pitchFamily="34" charset="0"/>
              </a:rPr>
              <a:t>的新模式，连起学校所有党员，全面提升学校办公效率，沟通效率和基层党建工作。</a:t>
            </a:r>
            <a:endParaRPr lang="zh-CN" altLang="en-US" dirty="0">
              <a:solidFill>
                <a:schemeClr val="bg1"/>
              </a:solidFill>
              <a:latin typeface="+mn-ea"/>
            </a:endParaRPr>
          </a:p>
        </p:txBody>
      </p:sp>
    </p:spTree>
    <p:extLst>
      <p:ext uri="{BB962C8B-B14F-4D97-AF65-F5344CB8AC3E}">
        <p14:creationId xmlns:p14="http://schemas.microsoft.com/office/powerpoint/2010/main" val="217315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8787261" y="1727970"/>
            <a:ext cx="2554873" cy="5055870"/>
          </a:xfrm>
          <a:prstGeom prst="rect">
            <a:avLst/>
          </a:prstGeom>
          <a:solidFill>
            <a:srgbClr val="CA0810"/>
          </a:solidFill>
          <a:ln>
            <a:noFill/>
          </a:ln>
          <a:effectLst>
            <a:outerShdw dir="5400000" sx="1000" sy="1000" algn="ctr" rotWithShape="0">
              <a:srgbClr val="000000">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L 形 26"/>
          <p:cNvSpPr/>
          <p:nvPr/>
        </p:nvSpPr>
        <p:spPr>
          <a:xfrm flipV="1">
            <a:off x="8349695" y="1222474"/>
            <a:ext cx="335280" cy="929640"/>
          </a:xfrm>
          <a:prstGeom prst="corner">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53053" y="1174950"/>
            <a:ext cx="7101626" cy="6005081"/>
            <a:chOff x="299311" y="1126309"/>
            <a:chExt cx="6570346" cy="5555835"/>
          </a:xfrm>
        </p:grpSpPr>
        <p:sp>
          <p:nvSpPr>
            <p:cNvPr id="48" name="矩形 47"/>
            <p:cNvSpPr/>
            <p:nvPr/>
          </p:nvSpPr>
          <p:spPr>
            <a:xfrm>
              <a:off x="6290219" y="1126309"/>
              <a:ext cx="579120" cy="21488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290219" y="4020639"/>
              <a:ext cx="579120" cy="21488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99629" y="1126309"/>
              <a:ext cx="579120" cy="2148840"/>
            </a:xfrm>
            <a:prstGeom prst="rect">
              <a:avLst/>
            </a:prstGeom>
            <a:solidFill>
              <a:srgbClr val="32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99629" y="3766639"/>
              <a:ext cx="579120" cy="2148840"/>
            </a:xfrm>
            <a:prstGeom prst="rect">
              <a:avLst/>
            </a:prstGeom>
            <a:solidFill>
              <a:srgbClr val="32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6395629" y="1217749"/>
              <a:ext cx="428625" cy="1932305"/>
            </a:xfrm>
            <a:prstGeom prst="rect">
              <a:avLst/>
            </a:prstGeom>
            <a:noFill/>
          </p:spPr>
          <p:txBody>
            <a:bodyPr vert="eaVert" wrap="square" rtlCol="0">
              <a:spAutoFit/>
            </a:bodyPr>
            <a:lstStyle/>
            <a:p>
              <a:r>
                <a:rPr sz="1600" b="1" dirty="0" err="1">
                  <a:solidFill>
                    <a:srgbClr val="323333"/>
                  </a:solidFill>
                  <a:latin typeface="微软雅黑" panose="020B0503020204020204" pitchFamily="34" charset="-122"/>
                  <a:ea typeface="微软雅黑" panose="020B0503020204020204" pitchFamily="34" charset="-122"/>
                  <a:sym typeface="+mn-ea"/>
                </a:rPr>
                <a:t>人民日报电子阅报栏</a:t>
              </a:r>
              <a:endParaRPr lang="zh-CN" altLang="en-US" sz="1600" b="1" dirty="0" err="1">
                <a:solidFill>
                  <a:srgbClr val="323333"/>
                </a:solidFill>
                <a:latin typeface="微软雅黑" panose="020B0503020204020204" pitchFamily="34" charset="-122"/>
                <a:ea typeface="微软雅黑" panose="020B0503020204020204" pitchFamily="34" charset="-122"/>
                <a:sym typeface="+mn-ea"/>
              </a:endParaRPr>
            </a:p>
          </p:txBody>
        </p:sp>
        <p:sp>
          <p:nvSpPr>
            <p:cNvPr id="53" name="矩形 52"/>
            <p:cNvSpPr/>
            <p:nvPr/>
          </p:nvSpPr>
          <p:spPr>
            <a:xfrm rot="16200000">
              <a:off x="6517549" y="2923359"/>
              <a:ext cx="124460" cy="578485"/>
            </a:xfrm>
            <a:prstGeom prst="rect">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6349552" y="4079059"/>
              <a:ext cx="430887" cy="1932305"/>
            </a:xfrm>
            <a:prstGeom prst="rect">
              <a:avLst/>
            </a:prstGeom>
            <a:noFill/>
          </p:spPr>
          <p:txBody>
            <a:bodyPr vert="eaVert" wrap="square" rtlCol="0">
              <a:spAutoFit/>
            </a:bodyPr>
            <a:lstStyle/>
            <a:p>
              <a:r>
                <a:rPr lang="zh-CN" altLang="en-US" sz="1600" b="1" dirty="0" smtClean="0">
                  <a:solidFill>
                    <a:srgbClr val="323333"/>
                  </a:solidFill>
                  <a:latin typeface="微软雅黑" panose="020B0503020204020204" pitchFamily="34" charset="-122"/>
                  <a:ea typeface="微软雅黑" panose="020B0503020204020204" pitchFamily="34" charset="-122"/>
                  <a:sym typeface="+mn-ea"/>
                </a:rPr>
                <a:t>党政 </a:t>
              </a:r>
              <a:r>
                <a:rPr lang="en-US" altLang="zh-CN" sz="1600" b="1" dirty="0" smtClean="0">
                  <a:solidFill>
                    <a:srgbClr val="323333"/>
                  </a:solidFill>
                  <a:latin typeface="微软雅黑" panose="020B0503020204020204" pitchFamily="34" charset="-122"/>
                  <a:ea typeface="微软雅黑" panose="020B0503020204020204" pitchFamily="34" charset="-122"/>
                  <a:sym typeface="+mn-ea"/>
                </a:rPr>
                <a:t>Pad</a:t>
              </a:r>
              <a:endParaRPr lang="zh-CN" altLang="en-US" sz="1600" b="1" dirty="0" err="1">
                <a:solidFill>
                  <a:srgbClr val="323333"/>
                </a:solidFill>
                <a:latin typeface="微软雅黑" panose="020B0503020204020204" pitchFamily="34" charset="-122"/>
                <a:ea typeface="微软雅黑" panose="020B0503020204020204" pitchFamily="34" charset="-122"/>
                <a:sym typeface="+mn-ea"/>
              </a:endParaRPr>
            </a:p>
          </p:txBody>
        </p:sp>
        <p:sp>
          <p:nvSpPr>
            <p:cNvPr id="55" name="矩形 54"/>
            <p:cNvSpPr/>
            <p:nvPr/>
          </p:nvSpPr>
          <p:spPr>
            <a:xfrm rot="16200000">
              <a:off x="3435894" y="2736034"/>
              <a:ext cx="297815" cy="6569710"/>
            </a:xfrm>
            <a:prstGeom prst="rect">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16200000">
              <a:off x="526324" y="2923359"/>
              <a:ext cx="124460" cy="578485"/>
            </a:xfrm>
            <a:prstGeom prst="rect">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6200000">
              <a:off x="539024" y="5627189"/>
              <a:ext cx="124460" cy="578485"/>
            </a:xfrm>
            <a:prstGeom prst="rect">
              <a:avLst/>
            </a:prstGeom>
            <a:solidFill>
              <a:srgbClr val="B2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373924" y="1224099"/>
              <a:ext cx="428625" cy="1932305"/>
            </a:xfrm>
            <a:prstGeom prst="rect">
              <a:avLst/>
            </a:prstGeom>
            <a:noFill/>
          </p:spPr>
          <p:txBody>
            <a:bodyPr vert="eaVert" wrap="square" rtlCol="0">
              <a:spAutoFit/>
            </a:bodyPr>
            <a:lstStyle/>
            <a:p>
              <a:r>
                <a:rPr lang="zh-CN" sz="1600" b="1" dirty="0" err="1">
                  <a:solidFill>
                    <a:srgbClr val="FFC000"/>
                  </a:solidFill>
                  <a:latin typeface="微软雅黑" panose="020B0503020204020204" pitchFamily="34" charset="-122"/>
                  <a:ea typeface="微软雅黑" panose="020B0503020204020204" pitchFamily="34" charset="-122"/>
                  <a:sym typeface="+mn-ea"/>
                </a:rPr>
                <a:t>党媒线上宣传</a:t>
              </a:r>
            </a:p>
          </p:txBody>
        </p:sp>
        <p:sp>
          <p:nvSpPr>
            <p:cNvPr id="59" name="文本框 58"/>
            <p:cNvSpPr txBox="1"/>
            <p:nvPr/>
          </p:nvSpPr>
          <p:spPr>
            <a:xfrm>
              <a:off x="387537" y="3948884"/>
              <a:ext cx="430887" cy="1932305"/>
            </a:xfrm>
            <a:prstGeom prst="rect">
              <a:avLst/>
            </a:prstGeom>
            <a:noFill/>
          </p:spPr>
          <p:txBody>
            <a:bodyPr vert="eaVert" wrap="square" rtlCol="0">
              <a:spAutoFit/>
            </a:bodyPr>
            <a:lstStyle/>
            <a:p>
              <a:r>
                <a:rPr lang="zh-CN" sz="1600" b="1" dirty="0">
                  <a:solidFill>
                    <a:srgbClr val="FFC000"/>
                  </a:solidFill>
                  <a:latin typeface="微软雅黑" panose="020B0503020204020204" pitchFamily="34" charset="-122"/>
                  <a:ea typeface="微软雅黑" panose="020B0503020204020204" pitchFamily="34" charset="-122"/>
                  <a:sym typeface="+mn-ea"/>
                </a:rPr>
                <a:t>党媒</a:t>
              </a:r>
              <a:r>
                <a:rPr lang="zh-CN" altLang="en-US" sz="1600" b="1" dirty="0">
                  <a:solidFill>
                    <a:srgbClr val="FFC000"/>
                  </a:solidFill>
                  <a:latin typeface="微软雅黑" panose="020B0503020204020204" pitchFamily="34" charset="-122"/>
                  <a:ea typeface="微软雅黑" panose="020B0503020204020204" pitchFamily="34" charset="-122"/>
                  <a:sym typeface="+mn-ea"/>
                </a:rPr>
                <a:t>线下宣传</a:t>
              </a:r>
              <a:endParaRPr lang="zh-CN" sz="1600" b="1" dirty="0">
                <a:solidFill>
                  <a:srgbClr val="FFC000"/>
                </a:solidFill>
                <a:latin typeface="微软雅黑" panose="020B0503020204020204" pitchFamily="34" charset="-122"/>
                <a:ea typeface="微软雅黑" panose="020B0503020204020204" pitchFamily="34" charset="-122"/>
                <a:sym typeface="+mn-ea"/>
              </a:endParaRPr>
            </a:p>
          </p:txBody>
        </p:sp>
        <p:pic>
          <p:nvPicPr>
            <p:cNvPr id="30" name="Picture 2" descr="http://www.peopledigital.com.cn/img/uploadfiles/product01_2.jpg">
              <a:extLst>
                <a:ext uri="{FF2B5EF4-FFF2-40B4-BE49-F238E27FC236}">
                  <a16:creationId xmlns:a16="http://schemas.microsoft.com/office/drawing/2014/main" id="{ABB53B99-A84C-4E80-84B8-8C9FA4EB2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620" y="1346725"/>
              <a:ext cx="2545374" cy="4143304"/>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组 31"/>
            <p:cNvGrpSpPr/>
            <p:nvPr/>
          </p:nvGrpSpPr>
          <p:grpSpPr>
            <a:xfrm>
              <a:off x="3819837" y="2237781"/>
              <a:ext cx="2267211" cy="1711103"/>
              <a:chOff x="1953525" y="2582192"/>
              <a:chExt cx="2267211" cy="1711103"/>
            </a:xfrm>
          </p:grpSpPr>
          <p:pic>
            <p:nvPicPr>
              <p:cNvPr id="33" name="Picture 4" descr="https://timgsa.baidu.com/timg?image&amp;quality=80&amp;size=b9999_10000&amp;sec=1553505043128&amp;di=4f4edcafb99877c5647f778c717f06be&amp;imgtype=0&amp;src=http%3A%2F%2Fimage6.buy.ccb.com%2Fimages%2F29638380%2F1398656656894_4.jpg">
                <a:extLst>
                  <a:ext uri="{FF2B5EF4-FFF2-40B4-BE49-F238E27FC236}">
                    <a16:creationId xmlns:a16="http://schemas.microsoft.com/office/drawing/2014/main" id="{04DF2EF0-F244-49B1-A5CA-CF6A04564CE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5400000">
                <a:off x="2231579" y="2304138"/>
                <a:ext cx="1711103" cy="2267211"/>
              </a:xfrm>
              <a:prstGeom prst="rect">
                <a:avLst/>
              </a:prstGeom>
              <a:noFill/>
              <a:extLst>
                <a:ext uri="{909E8E84-426E-40DD-AFC4-6F175D3DCCD1}">
                  <a14:hiddenFill xmlns:a14="http://schemas.microsoft.com/office/drawing/2010/main">
                    <a:solidFill>
                      <a:srgbClr val="FFFFFF"/>
                    </a:solidFill>
                  </a14:hiddenFill>
                </a:ext>
              </a:extLst>
            </p:spPr>
          </p:pic>
          <p:pic>
            <p:nvPicPr>
              <p:cNvPr id="35" name="图片 34">
                <a:extLst>
                  <a:ext uri="{FF2B5EF4-FFF2-40B4-BE49-F238E27FC236}">
                    <a16:creationId xmlns:a16="http://schemas.microsoft.com/office/drawing/2014/main" id="{C0C1E2EA-DA45-4424-8567-80E73836EBF9}"/>
                  </a:ext>
                </a:extLst>
              </p:cNvPr>
              <p:cNvPicPr>
                <a:picLocks noChangeAspect="1"/>
              </p:cNvPicPr>
              <p:nvPr/>
            </p:nvPicPr>
            <p:blipFill rotWithShape="1">
              <a:blip r:embed="rId5"/>
              <a:srcRect l="10787" t="28028" r="32857" b="17206"/>
              <a:stretch/>
            </p:blipFill>
            <p:spPr>
              <a:xfrm>
                <a:off x="2097843" y="2715016"/>
                <a:ext cx="1954061" cy="1427967"/>
              </a:xfrm>
              <a:prstGeom prst="rect">
                <a:avLst/>
              </a:prstGeom>
            </p:spPr>
          </p:pic>
        </p:grpSp>
        <p:sp>
          <p:nvSpPr>
            <p:cNvPr id="36" name="十字形 35">
              <a:extLst>
                <a:ext uri="{FF2B5EF4-FFF2-40B4-BE49-F238E27FC236}">
                  <a16:creationId xmlns:a16="http://schemas.microsoft.com/office/drawing/2014/main" id="{FC4B0AA8-5571-4A68-8F80-6F999564161E}"/>
                </a:ext>
              </a:extLst>
            </p:cNvPr>
            <p:cNvSpPr/>
            <p:nvPr/>
          </p:nvSpPr>
          <p:spPr>
            <a:xfrm>
              <a:off x="3526969" y="2985604"/>
              <a:ext cx="283048" cy="269226"/>
            </a:xfrm>
            <a:prstGeom prst="plus">
              <a:avLst>
                <a:gd name="adj" fmla="val 39537"/>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对话气泡: 圆角矩形 1">
              <a:extLst>
                <a:ext uri="{FF2B5EF4-FFF2-40B4-BE49-F238E27FC236}">
                  <a16:creationId xmlns:a16="http://schemas.microsoft.com/office/drawing/2014/main" id="{A7B724D0-BABF-4C24-B052-FA462367A9F6}"/>
                </a:ext>
              </a:extLst>
            </p:cNvPr>
            <p:cNvSpPr/>
            <p:nvPr/>
          </p:nvSpPr>
          <p:spPr>
            <a:xfrm rot="10800000">
              <a:off x="981620" y="5974258"/>
              <a:ext cx="2060966" cy="682668"/>
            </a:xfrm>
            <a:prstGeom prst="wedgeRoundRectCallout">
              <a:avLst>
                <a:gd name="adj1" fmla="val -34204"/>
                <a:gd name="adj2" fmla="val 201950"/>
                <a:gd name="adj3" fmla="val 16667"/>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D9A0B31F-932E-4CE1-B7E1-A7C48CCA4975}"/>
                </a:ext>
              </a:extLst>
            </p:cNvPr>
            <p:cNvSpPr/>
            <p:nvPr/>
          </p:nvSpPr>
          <p:spPr>
            <a:xfrm>
              <a:off x="1056868" y="5974258"/>
              <a:ext cx="1980029" cy="707886"/>
            </a:xfrm>
            <a:prstGeom prst="rect">
              <a:avLst/>
            </a:prstGeom>
            <a:noFill/>
          </p:spPr>
          <p:txBody>
            <a:bodyPr wrap="none" lIns="91440" tIns="45720" rIns="91440" bIns="45720">
              <a:spAutoFit/>
            </a:bodyPr>
            <a:lstStyle/>
            <a:p>
              <a:pPr algn="ctr"/>
              <a:r>
                <a:rPr lang="zh-CN" altLang="en-US" sz="2000" dirty="0">
                  <a:ln w="0"/>
                  <a:solidFill>
                    <a:srgbClr val="C00000"/>
                  </a:solidFill>
                  <a:effectLst>
                    <a:outerShdw blurRad="38100" dist="25400" dir="5400000" algn="ctr" rotWithShape="0">
                      <a:srgbClr val="6E747A">
                        <a:alpha val="43000"/>
                      </a:srgbClr>
                    </a:outerShdw>
                  </a:effectLst>
                </a:rPr>
                <a:t>覆盖</a:t>
              </a:r>
              <a:r>
                <a:rPr lang="zh-CN" altLang="en-US" sz="2000" b="0" cap="none" spc="0" dirty="0">
                  <a:ln w="0"/>
                  <a:solidFill>
                    <a:srgbClr val="C00000"/>
                  </a:solidFill>
                  <a:effectLst>
                    <a:outerShdw blurRad="38100" dist="25400" dir="5400000" algn="ctr" rotWithShape="0">
                      <a:srgbClr val="6E747A">
                        <a:alpha val="43000"/>
                      </a:srgbClr>
                    </a:outerShdw>
                  </a:effectLst>
                </a:rPr>
                <a:t>党政院校等</a:t>
              </a:r>
              <a:endParaRPr lang="en-US" altLang="zh-CN" sz="2000" b="0" cap="none" spc="0" dirty="0">
                <a:ln w="0"/>
                <a:solidFill>
                  <a:srgbClr val="C00000"/>
                </a:solidFill>
                <a:effectLst>
                  <a:outerShdw blurRad="38100" dist="25400" dir="5400000" algn="ctr" rotWithShape="0">
                    <a:srgbClr val="6E747A">
                      <a:alpha val="43000"/>
                    </a:srgbClr>
                  </a:outerShdw>
                </a:effectLst>
              </a:endParaRPr>
            </a:p>
            <a:p>
              <a:pPr algn="ctr"/>
              <a:r>
                <a:rPr lang="zh-CN" altLang="en-US" sz="2000" b="0" cap="none" spc="0" dirty="0">
                  <a:ln w="0"/>
                  <a:solidFill>
                    <a:srgbClr val="C00000"/>
                  </a:solidFill>
                  <a:effectLst>
                    <a:outerShdw blurRad="38100" dist="25400" dir="5400000" algn="ctr" rotWithShape="0">
                      <a:srgbClr val="6E747A">
                        <a:alpha val="43000"/>
                      </a:srgbClr>
                    </a:outerShdw>
                  </a:effectLst>
                </a:rPr>
                <a:t>公共场所楼宇</a:t>
              </a:r>
            </a:p>
          </p:txBody>
        </p:sp>
        <p:sp>
          <p:nvSpPr>
            <p:cNvPr id="37" name="对话气泡: 圆角矩形 36">
              <a:extLst>
                <a:ext uri="{FF2B5EF4-FFF2-40B4-BE49-F238E27FC236}">
                  <a16:creationId xmlns:a16="http://schemas.microsoft.com/office/drawing/2014/main" id="{6D770C1F-35AD-4AE9-B412-51601DEA340D}"/>
                </a:ext>
              </a:extLst>
            </p:cNvPr>
            <p:cNvSpPr/>
            <p:nvPr/>
          </p:nvSpPr>
          <p:spPr>
            <a:xfrm rot="10800000">
              <a:off x="4051255" y="4849949"/>
              <a:ext cx="2060966" cy="682668"/>
            </a:xfrm>
            <a:prstGeom prst="wedgeRoundRectCallout">
              <a:avLst>
                <a:gd name="adj1" fmla="val 43591"/>
                <a:gd name="adj2" fmla="val 178097"/>
                <a:gd name="adj3" fmla="val 16667"/>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a:extLst>
                <a:ext uri="{FF2B5EF4-FFF2-40B4-BE49-F238E27FC236}">
                  <a16:creationId xmlns:a16="http://schemas.microsoft.com/office/drawing/2014/main" id="{BE85D6A4-BBAF-4471-AB3A-FDAD0C53BD0A}"/>
                </a:ext>
              </a:extLst>
            </p:cNvPr>
            <p:cNvSpPr/>
            <p:nvPr/>
          </p:nvSpPr>
          <p:spPr>
            <a:xfrm>
              <a:off x="4254745" y="4849949"/>
              <a:ext cx="1723549" cy="707886"/>
            </a:xfrm>
            <a:prstGeom prst="rect">
              <a:avLst/>
            </a:prstGeom>
            <a:noFill/>
          </p:spPr>
          <p:txBody>
            <a:bodyPr wrap="none" lIns="91440" tIns="45720" rIns="91440" bIns="45720">
              <a:spAutoFit/>
            </a:bodyPr>
            <a:lstStyle/>
            <a:p>
              <a:pPr algn="ctr"/>
              <a:r>
                <a:rPr lang="zh-CN" altLang="en-US" sz="2000" dirty="0">
                  <a:ln w="0"/>
                  <a:solidFill>
                    <a:srgbClr val="C00000"/>
                  </a:solidFill>
                  <a:effectLst>
                    <a:outerShdw blurRad="38100" dist="25400" dir="5400000" algn="ctr" rotWithShape="0">
                      <a:srgbClr val="6E747A">
                        <a:alpha val="43000"/>
                      </a:srgbClr>
                    </a:outerShdw>
                  </a:effectLst>
                </a:rPr>
                <a:t>覆盖</a:t>
              </a:r>
              <a:r>
                <a:rPr lang="zh-CN" altLang="en-US" sz="2000" b="0" cap="none" spc="0" dirty="0">
                  <a:ln w="0"/>
                  <a:solidFill>
                    <a:srgbClr val="C00000"/>
                  </a:solidFill>
                  <a:effectLst>
                    <a:outerShdw blurRad="38100" dist="25400" dir="5400000" algn="ctr" rotWithShape="0">
                      <a:srgbClr val="6E747A">
                        <a:alpha val="43000"/>
                      </a:srgbClr>
                    </a:outerShdw>
                  </a:effectLst>
                </a:rPr>
                <a:t>党政人员</a:t>
              </a:r>
              <a:endParaRPr lang="en-US" altLang="zh-CN" sz="2000" b="0" cap="none" spc="0" dirty="0">
                <a:ln w="0"/>
                <a:solidFill>
                  <a:srgbClr val="C00000"/>
                </a:solidFill>
                <a:effectLst>
                  <a:outerShdw blurRad="38100" dist="25400" dir="5400000" algn="ctr" rotWithShape="0">
                    <a:srgbClr val="6E747A">
                      <a:alpha val="43000"/>
                    </a:srgbClr>
                  </a:outerShdw>
                </a:effectLst>
              </a:endParaRPr>
            </a:p>
            <a:p>
              <a:pPr algn="ctr"/>
              <a:r>
                <a:rPr lang="zh-CN" altLang="en-US" sz="2000" b="0" cap="none" spc="0" dirty="0">
                  <a:ln w="0"/>
                  <a:solidFill>
                    <a:srgbClr val="C00000"/>
                  </a:solidFill>
                  <a:effectLst>
                    <a:outerShdw blurRad="38100" dist="25400" dir="5400000" algn="ctr" rotWithShape="0">
                      <a:srgbClr val="6E747A">
                        <a:alpha val="43000"/>
                      </a:srgbClr>
                    </a:outerShdw>
                  </a:effectLst>
                </a:rPr>
                <a:t>办公桌</a:t>
              </a:r>
            </a:p>
          </p:txBody>
        </p:sp>
      </p:grpSp>
      <p:grpSp>
        <p:nvGrpSpPr>
          <p:cNvPr id="61" name="组合 60"/>
          <p:cNvGrpSpPr/>
          <p:nvPr/>
        </p:nvGrpSpPr>
        <p:grpSpPr>
          <a:xfrm>
            <a:off x="0" y="0"/>
            <a:ext cx="12192000" cy="810883"/>
            <a:chOff x="0" y="0"/>
            <a:chExt cx="12192000" cy="810883"/>
          </a:xfrm>
        </p:grpSpPr>
        <p:grpSp>
          <p:nvGrpSpPr>
            <p:cNvPr id="62" name="组合 61"/>
            <p:cNvGrpSpPr/>
            <p:nvPr/>
          </p:nvGrpSpPr>
          <p:grpSpPr>
            <a:xfrm>
              <a:off x="0" y="0"/>
              <a:ext cx="12192000" cy="810883"/>
              <a:chOff x="0" y="0"/>
              <a:chExt cx="12192000" cy="810883"/>
            </a:xfrm>
          </p:grpSpPr>
          <p:sp>
            <p:nvSpPr>
              <p:cNvPr id="64" name="矩形 63"/>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65"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63" name="文本框 62"/>
            <p:cNvSpPr txBox="1"/>
            <p:nvPr/>
          </p:nvSpPr>
          <p:spPr>
            <a:xfrm>
              <a:off x="778947" y="142562"/>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落地层之智能党建终端</a:t>
              </a:r>
            </a:p>
          </p:txBody>
        </p:sp>
      </p:grpSp>
      <p:sp>
        <p:nvSpPr>
          <p:cNvPr id="72" name="矩形 71"/>
          <p:cNvSpPr/>
          <p:nvPr/>
        </p:nvSpPr>
        <p:spPr>
          <a:xfrm>
            <a:off x="8458280" y="1222474"/>
            <a:ext cx="3225433" cy="5265420"/>
          </a:xfrm>
          <a:prstGeom prst="rect">
            <a:avLst/>
          </a:prstGeom>
          <a:solidFill>
            <a:schemeClr val="bg1">
              <a:lumMod val="85000"/>
              <a:alpha val="60000"/>
            </a:schemeClr>
          </a:solidFill>
          <a:ln>
            <a:noFill/>
          </a:ln>
          <a:effectLst>
            <a:outerShdw dir="5400000" sx="1000" sy="1000" algn="ctr" rotWithShape="0">
              <a:srgbClr val="000000">
                <a:alpha val="10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a:spLocks noChangeArrowheads="1"/>
          </p:cNvSpPr>
          <p:nvPr/>
        </p:nvSpPr>
        <p:spPr bwMode="auto">
          <a:xfrm>
            <a:off x="8932661" y="2694660"/>
            <a:ext cx="2321285" cy="2562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gn="ctr">
              <a:lnSpc>
                <a:spcPct val="150000"/>
              </a:lnSpc>
              <a:spcBef>
                <a:spcPts val="750"/>
              </a:spcBef>
              <a:buFont typeface="Arial" panose="020B0604020202020204"/>
              <a:buNone/>
              <a:defRPr>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zh-CN" sz="1800" dirty="0">
                <a:solidFill>
                  <a:schemeClr val="bg1"/>
                </a:solidFill>
                <a:sym typeface="微软雅黑" panose="020B0503020204020204" pitchFamily="34" charset="-122"/>
              </a:rPr>
              <a:t>全面覆盖党政院校等公共场所楼宇，覆盖各类党政活动中心，覆盖党政人员办公桌，推进党建工作全方位有效落地。</a:t>
            </a:r>
            <a:endParaRPr lang="zh-CN" altLang="en-US" sz="1800" dirty="0">
              <a:solidFill>
                <a:schemeClr val="bg1"/>
              </a:solidFill>
              <a:cs typeface="微软雅黑" panose="020B0503020204020204" pitchFamily="34" charset="-122"/>
              <a:sym typeface="华文仿宋" panose="02010600040101010101" charset="-122"/>
            </a:endParaRPr>
          </a:p>
        </p:txBody>
      </p:sp>
    </p:spTree>
    <p:extLst>
      <p:ext uri="{BB962C8B-B14F-4D97-AF65-F5344CB8AC3E}">
        <p14:creationId xmlns:p14="http://schemas.microsoft.com/office/powerpoint/2010/main" val="371107392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EEADFA0-ECA7-481B-9D7A-A3585AFA1BD9}"/>
              </a:ext>
            </a:extLst>
          </p:cNvPr>
          <p:cNvSpPr/>
          <p:nvPr/>
        </p:nvSpPr>
        <p:spPr>
          <a:xfrm>
            <a:off x="-1" y="0"/>
            <a:ext cx="12192001" cy="2827283"/>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870808" y="511137"/>
            <a:ext cx="1850136" cy="1721654"/>
          </a:xfrm>
          <a:prstGeom prst="rect">
            <a:avLst/>
          </a:prstGeom>
        </p:spPr>
      </p:pic>
      <p:sp>
        <p:nvSpPr>
          <p:cNvPr id="2" name="文本框 1">
            <a:extLst>
              <a:ext uri="{FF2B5EF4-FFF2-40B4-BE49-F238E27FC236}">
                <a16:creationId xmlns:a16="http://schemas.microsoft.com/office/drawing/2014/main" id="{0B4372BA-56AA-1544-9C11-27B3916E9368}"/>
              </a:ext>
            </a:extLst>
          </p:cNvPr>
          <p:cNvSpPr txBox="1"/>
          <p:nvPr/>
        </p:nvSpPr>
        <p:spPr>
          <a:xfrm>
            <a:off x="2813987" y="910299"/>
            <a:ext cx="2954655" cy="923330"/>
          </a:xfrm>
          <a:prstGeom prst="rect">
            <a:avLst/>
          </a:prstGeom>
          <a:noFill/>
        </p:spPr>
        <p:txBody>
          <a:bodyPr wrap="none" rtlCol="0">
            <a:spAutoFit/>
          </a:bodyPr>
          <a:lstStyle/>
          <a:p>
            <a:r>
              <a:rPr kumimoji="1" lang="zh-Hans" altLang="en-US" sz="5400" b="1" dirty="0" smtClean="0">
                <a:solidFill>
                  <a:schemeClr val="bg1">
                    <a:lumMod val="95000"/>
                  </a:schemeClr>
                </a:solidFill>
                <a:latin typeface="Microsoft YaHei" panose="020B0503020204020204" pitchFamily="34" charset="-122"/>
                <a:ea typeface="Microsoft YaHei" panose="020B0503020204020204" pitchFamily="34" charset="-122"/>
              </a:rPr>
              <a:t>第</a:t>
            </a:r>
            <a:r>
              <a:rPr kumimoji="1" lang="zh-CN" altLang="en-US" sz="5400" b="1" dirty="0">
                <a:solidFill>
                  <a:schemeClr val="bg1">
                    <a:lumMod val="95000"/>
                  </a:schemeClr>
                </a:solidFill>
                <a:latin typeface="Microsoft YaHei" panose="020B0503020204020204" pitchFamily="34" charset="-122"/>
                <a:ea typeface="Microsoft YaHei" panose="020B0503020204020204" pitchFamily="34" charset="-122"/>
              </a:rPr>
              <a:t>四</a:t>
            </a:r>
            <a:r>
              <a:rPr kumimoji="1" lang="zh-Hans" altLang="en-US" sz="5400" b="1" dirty="0" smtClean="0">
                <a:solidFill>
                  <a:schemeClr val="bg1">
                    <a:lumMod val="95000"/>
                  </a:schemeClr>
                </a:solidFill>
                <a:latin typeface="Microsoft YaHei" panose="020B0503020204020204" pitchFamily="34" charset="-122"/>
                <a:ea typeface="Microsoft YaHei" panose="020B0503020204020204" pitchFamily="34" charset="-122"/>
              </a:rPr>
              <a:t>部分</a:t>
            </a:r>
            <a:endParaRPr kumimoji="1" lang="zh-CN" altLang="en-US" sz="5400" b="1" dirty="0">
              <a:solidFill>
                <a:schemeClr val="bg1">
                  <a:lumMod val="95000"/>
                </a:schemeClr>
              </a:solidFill>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a16="http://schemas.microsoft.com/office/drawing/2014/main" id="{DD739608-5743-A047-B2F1-4DAE83A7E847}"/>
              </a:ext>
            </a:extLst>
          </p:cNvPr>
          <p:cNvSpPr/>
          <p:nvPr/>
        </p:nvSpPr>
        <p:spPr>
          <a:xfrm>
            <a:off x="6288492" y="4421494"/>
            <a:ext cx="5262979" cy="769441"/>
          </a:xfrm>
          <a:prstGeom prst="rect">
            <a:avLst/>
          </a:prstGeom>
        </p:spPr>
        <p:txBody>
          <a:bodyPr wrap="none">
            <a:spAutoFit/>
          </a:bodyPr>
          <a:lstStyle/>
          <a:p>
            <a:pPr>
              <a:tabLst>
                <a:tab pos="3767138" algn="l"/>
              </a:tabLst>
            </a:pPr>
            <a:r>
              <a:rPr kumimoji="1" lang="zh-CN" altLang="en-US" sz="4400"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智慧党建之功能描述</a:t>
            </a:r>
            <a:endParaRPr kumimoji="1" lang="zh-CN" altLang="en-US" sz="4400"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pic>
        <p:nvPicPr>
          <p:cNvPr id="9" name="图片 8">
            <a:extLst>
              <a:ext uri="{FF2B5EF4-FFF2-40B4-BE49-F238E27FC236}">
                <a16:creationId xmlns:a16="http://schemas.microsoft.com/office/drawing/2014/main" id="{CB280025-2A35-BC4E-BCEB-B26ADF038CD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172" b="100000" l="0" r="98828"/>
                    </a14:imgEffect>
                  </a14:imgLayer>
                </a14:imgProps>
              </a:ext>
            </a:extLst>
          </a:blip>
          <a:stretch>
            <a:fillRect/>
          </a:stretch>
        </p:blipFill>
        <p:spPr>
          <a:xfrm>
            <a:off x="5519050" y="4421493"/>
            <a:ext cx="769441" cy="769441"/>
          </a:xfrm>
          <a:prstGeom prst="rect">
            <a:avLst/>
          </a:prstGeom>
        </p:spPr>
      </p:pic>
    </p:spTree>
    <p:extLst>
      <p:ext uri="{BB962C8B-B14F-4D97-AF65-F5344CB8AC3E}">
        <p14:creationId xmlns:p14="http://schemas.microsoft.com/office/powerpoint/2010/main" val="4200374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1323806C-9353-4BF3-A114-EC397E8A4BAE}"/>
              </a:ext>
            </a:extLst>
          </p:cNvPr>
          <p:cNvCxnSpPr/>
          <p:nvPr/>
        </p:nvCxnSpPr>
        <p:spPr>
          <a:xfrm>
            <a:off x="2699923"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6" name="TextBox 29">
            <a:extLst>
              <a:ext uri="{FF2B5EF4-FFF2-40B4-BE49-F238E27FC236}">
                <a16:creationId xmlns:a16="http://schemas.microsoft.com/office/drawing/2014/main" id="{BCCEB023-7983-4F55-ADBF-A7DB0D783E89}"/>
              </a:ext>
            </a:extLst>
          </p:cNvPr>
          <p:cNvSpPr txBox="1"/>
          <p:nvPr/>
        </p:nvSpPr>
        <p:spPr>
          <a:xfrm>
            <a:off x="4540410" y="878545"/>
            <a:ext cx="2389372" cy="584775"/>
          </a:xfrm>
          <a:prstGeom prst="rect">
            <a:avLst/>
          </a:prstGeom>
          <a:noFill/>
        </p:spPr>
        <p:txBody>
          <a:bodyPr wrap="none" rtlCol="0">
            <a:spAutoFit/>
          </a:bodyPr>
          <a:lstStyle/>
          <a:p>
            <a:r>
              <a:rPr lang="en-US" altLang="zh-CN" sz="3200" dirty="0">
                <a:solidFill>
                  <a:srgbClr val="C00000"/>
                </a:solidFill>
                <a:latin typeface="微软雅黑" panose="020B0503020204020204" pitchFamily="34" charset="-122"/>
                <a:ea typeface="微软雅黑" panose="020B0503020204020204" pitchFamily="34" charset="-122"/>
              </a:rPr>
              <a:t>CONTENTS</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0DEC35AC-1B42-4C09-B5AF-9277FB23B9DA}"/>
              </a:ext>
            </a:extLst>
          </p:cNvPr>
          <p:cNvSpPr txBox="1"/>
          <p:nvPr/>
        </p:nvSpPr>
        <p:spPr>
          <a:xfrm>
            <a:off x="2699923" y="748391"/>
            <a:ext cx="1313180"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目录</a:t>
            </a:r>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849787" y="-18411"/>
            <a:ext cx="1850136" cy="1721654"/>
          </a:xfrm>
          <a:prstGeom prst="rect">
            <a:avLst/>
          </a:prstGeom>
        </p:spPr>
      </p:pic>
      <p:sp>
        <p:nvSpPr>
          <p:cNvPr id="18" name="矩形 17">
            <a:extLst>
              <a:ext uri="{FF2B5EF4-FFF2-40B4-BE49-F238E27FC236}">
                <a16:creationId xmlns:a16="http://schemas.microsoft.com/office/drawing/2014/main" id="{FEEADFA0-ECA7-481B-9D7A-A3585AFA1BD9}"/>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085410" y="2470045"/>
            <a:ext cx="4533261" cy="489983"/>
            <a:chOff x="1085410" y="1945394"/>
            <a:chExt cx="4533261" cy="489983"/>
          </a:xfrm>
        </p:grpSpPr>
        <p:sp>
          <p:nvSpPr>
            <p:cNvPr id="3" name="矩形 2">
              <a:extLst>
                <a:ext uri="{FF2B5EF4-FFF2-40B4-BE49-F238E27FC236}">
                  <a16:creationId xmlns:a16="http://schemas.microsoft.com/office/drawing/2014/main" id="{40A24B18-DFBA-8049-982E-DE13C481CD3A}"/>
                </a:ext>
              </a:extLst>
            </p:cNvPr>
            <p:cNvSpPr/>
            <p:nvPr/>
          </p:nvSpPr>
          <p:spPr>
            <a:xfrm>
              <a:off x="1085410" y="1945394"/>
              <a:ext cx="2067693" cy="48998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en-US" altLang="zh-CN" sz="2400" b="1" dirty="0">
                  <a:solidFill>
                    <a:srgbClr val="C00000"/>
                  </a:solidFill>
                  <a:latin typeface="Microsoft YaHei" panose="020B0503020204020204" pitchFamily="34" charset="-122"/>
                  <a:ea typeface="Microsoft YaHei" panose="020B0503020204020204" pitchFamily="34" charset="-122"/>
                </a:rPr>
                <a:t>1</a:t>
              </a:r>
              <a:endParaRPr kumimoji="1" lang="zh-CN" altLang="en-US" sz="2400" b="1" dirty="0">
                <a:solidFill>
                  <a:srgbClr val="C00000"/>
                </a:solidFill>
                <a:latin typeface="Microsoft YaHei" panose="020B0503020204020204" pitchFamily="34" charset="-122"/>
                <a:ea typeface="Microsoft YaHei" panose="020B0503020204020204" pitchFamily="34" charset="-122"/>
              </a:endParaRPr>
            </a:p>
          </p:txBody>
        </p:sp>
        <p:sp>
          <p:nvSpPr>
            <p:cNvPr id="4" name="文本框 3">
              <a:extLst>
                <a:ext uri="{FF2B5EF4-FFF2-40B4-BE49-F238E27FC236}">
                  <a16:creationId xmlns:a16="http://schemas.microsoft.com/office/drawing/2014/main" id="{D4FCF78D-243A-8540-B88D-E3C7BAD3AB57}"/>
                </a:ext>
              </a:extLst>
            </p:cNvPr>
            <p:cNvSpPr txBox="1"/>
            <p:nvPr/>
          </p:nvSpPr>
          <p:spPr>
            <a:xfrm>
              <a:off x="3356513" y="1984488"/>
              <a:ext cx="2262158" cy="369332"/>
            </a:xfrm>
            <a:prstGeom prst="rect">
              <a:avLst/>
            </a:prstGeom>
            <a:noFill/>
          </p:spPr>
          <p:txBody>
            <a:bodyPr wrap="none" rtlCol="0">
              <a:spAutoFit/>
            </a:bodyPr>
            <a:lstStyle/>
            <a:p>
              <a:r>
                <a:rPr kumimoji="1" lang="zh-CN" altLang="en-US"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智慧党建之项目要求</a:t>
              </a:r>
              <a:endParaRPr kumimoji="1" lang="zh-CN" altLang="en-US"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grpSp>
        <p:nvGrpSpPr>
          <p:cNvPr id="9" name="组合 8"/>
          <p:cNvGrpSpPr/>
          <p:nvPr/>
        </p:nvGrpSpPr>
        <p:grpSpPr>
          <a:xfrm>
            <a:off x="1085412" y="3243334"/>
            <a:ext cx="4533259" cy="489983"/>
            <a:chOff x="1085412" y="2465837"/>
            <a:chExt cx="4533259" cy="489983"/>
          </a:xfrm>
        </p:grpSpPr>
        <p:sp>
          <p:nvSpPr>
            <p:cNvPr id="38" name="矩形 37">
              <a:extLst>
                <a:ext uri="{FF2B5EF4-FFF2-40B4-BE49-F238E27FC236}">
                  <a16:creationId xmlns:a16="http://schemas.microsoft.com/office/drawing/2014/main" id="{2D98A546-3044-A245-B903-5E9492C2804F}"/>
                </a:ext>
              </a:extLst>
            </p:cNvPr>
            <p:cNvSpPr/>
            <p:nvPr/>
          </p:nvSpPr>
          <p:spPr>
            <a:xfrm>
              <a:off x="1085412" y="2465837"/>
              <a:ext cx="2067693" cy="48998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kumimoji="1" lang="en-US" altLang="zh-Hans" sz="2400" b="1" dirty="0">
                  <a:solidFill>
                    <a:srgbClr val="C00000"/>
                  </a:solidFill>
                  <a:latin typeface="Microsoft YaHei" panose="020B0503020204020204" pitchFamily="34" charset="-122"/>
                  <a:ea typeface="Microsoft YaHei" panose="020B0503020204020204" pitchFamily="34" charset="-122"/>
                </a:rPr>
                <a:t>2</a:t>
              </a:r>
              <a:endParaRPr kumimoji="1" lang="zh-CN" altLang="en-US" sz="2400" b="1" dirty="0">
                <a:solidFill>
                  <a:srgbClr val="C00000"/>
                </a:solidFill>
                <a:latin typeface="Microsoft YaHei" panose="020B0503020204020204" pitchFamily="34" charset="-122"/>
                <a:ea typeface="Microsoft YaHei" panose="020B0503020204020204" pitchFamily="34" charset="-122"/>
              </a:endParaRPr>
            </a:p>
          </p:txBody>
        </p:sp>
        <p:sp>
          <p:nvSpPr>
            <p:cNvPr id="42" name="文本框 41">
              <a:extLst>
                <a:ext uri="{FF2B5EF4-FFF2-40B4-BE49-F238E27FC236}">
                  <a16:creationId xmlns:a16="http://schemas.microsoft.com/office/drawing/2014/main" id="{7A75EF42-0A1A-8947-84CC-05427F1ED92E}"/>
                </a:ext>
              </a:extLst>
            </p:cNvPr>
            <p:cNvSpPr txBox="1"/>
            <p:nvPr/>
          </p:nvSpPr>
          <p:spPr>
            <a:xfrm>
              <a:off x="3356513" y="2539325"/>
              <a:ext cx="2262158" cy="369332"/>
            </a:xfrm>
            <a:prstGeom prst="rect">
              <a:avLst/>
            </a:prstGeom>
            <a:noFill/>
          </p:spPr>
          <p:txBody>
            <a:bodyPr wrap="none" rtlCol="0">
              <a:spAutoFit/>
            </a:bodyPr>
            <a:lstStyle/>
            <a:p>
              <a:r>
                <a:rPr kumimoji="1" lang="zh-CN" altLang="en-US"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智慧党建之项目规划</a:t>
              </a:r>
              <a:endParaRPr kumimoji="1" lang="zh-CN" altLang="en-US"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grpSp>
        <p:nvGrpSpPr>
          <p:cNvPr id="8" name="组合 7"/>
          <p:cNvGrpSpPr/>
          <p:nvPr/>
        </p:nvGrpSpPr>
        <p:grpSpPr>
          <a:xfrm>
            <a:off x="1085411" y="4016623"/>
            <a:ext cx="4533260" cy="489983"/>
            <a:chOff x="1085411" y="2986280"/>
            <a:chExt cx="4533260" cy="489983"/>
          </a:xfrm>
        </p:grpSpPr>
        <p:sp>
          <p:nvSpPr>
            <p:cNvPr id="39" name="矩形 38">
              <a:extLst>
                <a:ext uri="{FF2B5EF4-FFF2-40B4-BE49-F238E27FC236}">
                  <a16:creationId xmlns:a16="http://schemas.microsoft.com/office/drawing/2014/main" id="{5F9B9E19-635B-A341-AEA3-A5FD889567E5}"/>
                </a:ext>
              </a:extLst>
            </p:cNvPr>
            <p:cNvSpPr/>
            <p:nvPr/>
          </p:nvSpPr>
          <p:spPr>
            <a:xfrm>
              <a:off x="1085411" y="2986280"/>
              <a:ext cx="2067693" cy="48998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kumimoji="1" lang="en-US" altLang="zh-CN" sz="2400" b="1" dirty="0">
                  <a:solidFill>
                    <a:srgbClr val="C00000"/>
                  </a:solidFill>
                  <a:latin typeface="Microsoft YaHei" panose="020B0503020204020204" pitchFamily="34" charset="-122"/>
                  <a:ea typeface="Microsoft YaHei" panose="020B0503020204020204" pitchFamily="34" charset="-122"/>
                </a:rPr>
                <a:t>3</a:t>
              </a:r>
              <a:endParaRPr kumimoji="1" lang="zh-CN" altLang="en-US" sz="2400" b="1" dirty="0">
                <a:solidFill>
                  <a:srgbClr val="C00000"/>
                </a:solidFill>
                <a:latin typeface="Microsoft YaHei" panose="020B0503020204020204" pitchFamily="34" charset="-122"/>
                <a:ea typeface="Microsoft YaHei" panose="020B0503020204020204" pitchFamily="34" charset="-122"/>
              </a:endParaRPr>
            </a:p>
          </p:txBody>
        </p:sp>
        <p:sp>
          <p:nvSpPr>
            <p:cNvPr id="44" name="文本框 43">
              <a:extLst>
                <a:ext uri="{FF2B5EF4-FFF2-40B4-BE49-F238E27FC236}">
                  <a16:creationId xmlns:a16="http://schemas.microsoft.com/office/drawing/2014/main" id="{A6A942E6-4869-0442-A8F6-8E2DDAA07021}"/>
                </a:ext>
              </a:extLst>
            </p:cNvPr>
            <p:cNvSpPr txBox="1"/>
            <p:nvPr/>
          </p:nvSpPr>
          <p:spPr>
            <a:xfrm>
              <a:off x="3356513" y="3042225"/>
              <a:ext cx="2262158" cy="369332"/>
            </a:xfrm>
            <a:prstGeom prst="rect">
              <a:avLst/>
            </a:prstGeom>
            <a:noFill/>
          </p:spPr>
          <p:txBody>
            <a:bodyPr wrap="none" rtlCol="0">
              <a:spAutoFit/>
            </a:bodyPr>
            <a:lstStyle/>
            <a:p>
              <a:r>
                <a:rPr kumimoji="1" lang="zh-CN" altLang="en-US"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智慧党建之建设内容</a:t>
              </a:r>
              <a:endParaRPr kumimoji="1" lang="zh-CN" altLang="en-US"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grpSp>
        <p:nvGrpSpPr>
          <p:cNvPr id="7" name="组合 6"/>
          <p:cNvGrpSpPr/>
          <p:nvPr/>
        </p:nvGrpSpPr>
        <p:grpSpPr>
          <a:xfrm>
            <a:off x="1092600" y="4789912"/>
            <a:ext cx="4526071" cy="489983"/>
            <a:chOff x="1085410" y="3506723"/>
            <a:chExt cx="4526071" cy="489983"/>
          </a:xfrm>
        </p:grpSpPr>
        <p:sp>
          <p:nvSpPr>
            <p:cNvPr id="40" name="矩形 39">
              <a:extLst>
                <a:ext uri="{FF2B5EF4-FFF2-40B4-BE49-F238E27FC236}">
                  <a16:creationId xmlns:a16="http://schemas.microsoft.com/office/drawing/2014/main" id="{F336B561-4A14-8E4F-BCF3-FAD41F549952}"/>
                </a:ext>
              </a:extLst>
            </p:cNvPr>
            <p:cNvSpPr/>
            <p:nvPr/>
          </p:nvSpPr>
          <p:spPr>
            <a:xfrm>
              <a:off x="1085410" y="3506723"/>
              <a:ext cx="2067693" cy="48998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kumimoji="1" lang="en-US" altLang="zh-CN" sz="2400" b="1" dirty="0">
                  <a:solidFill>
                    <a:srgbClr val="C00000"/>
                  </a:solidFill>
                  <a:latin typeface="Microsoft YaHei" panose="020B0503020204020204" pitchFamily="34" charset="-122"/>
                  <a:ea typeface="Microsoft YaHei" panose="020B0503020204020204" pitchFamily="34" charset="-122"/>
                </a:rPr>
                <a:t>4</a:t>
              </a:r>
              <a:endParaRPr kumimoji="1" lang="zh-CN" altLang="en-US" sz="2400" b="1" dirty="0">
                <a:solidFill>
                  <a:srgbClr val="C00000"/>
                </a:solidFill>
                <a:latin typeface="Microsoft YaHei" panose="020B0503020204020204" pitchFamily="34" charset="-122"/>
                <a:ea typeface="Microsoft YaHei" panose="020B0503020204020204" pitchFamily="34" charset="-122"/>
              </a:endParaRPr>
            </a:p>
          </p:txBody>
        </p:sp>
        <p:sp>
          <p:nvSpPr>
            <p:cNvPr id="25" name="文本框 24">
              <a:extLst>
                <a:ext uri="{FF2B5EF4-FFF2-40B4-BE49-F238E27FC236}">
                  <a16:creationId xmlns:a16="http://schemas.microsoft.com/office/drawing/2014/main" id="{7C641FFB-9E7D-41F1-B0E1-42E6B5B80FE2}"/>
                </a:ext>
              </a:extLst>
            </p:cNvPr>
            <p:cNvSpPr txBox="1"/>
            <p:nvPr/>
          </p:nvSpPr>
          <p:spPr>
            <a:xfrm>
              <a:off x="3349323" y="3597062"/>
              <a:ext cx="2262158" cy="369332"/>
            </a:xfrm>
            <a:prstGeom prst="rect">
              <a:avLst/>
            </a:prstGeom>
            <a:noFill/>
          </p:spPr>
          <p:txBody>
            <a:bodyPr wrap="none" rtlCol="0">
              <a:spAutoFit/>
            </a:bodyPr>
            <a:lstStyle/>
            <a:p>
              <a:r>
                <a:rPr kumimoji="1" lang="zh-CN" altLang="en-US"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智慧党建之功能描述</a:t>
              </a:r>
              <a:endParaRPr kumimoji="1" lang="zh-CN" altLang="en-US"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3076711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2018klg\其他\致远\20180523 【致远】PPT美化：产品、行业、领域\资料\31.jpg"/>
          <p:cNvPicPr>
            <a:picLocks noChangeAspect="1" noChangeArrowheads="1"/>
          </p:cNvPicPr>
          <p:nvPr/>
        </p:nvPicPr>
        <p:blipFill rotWithShape="1">
          <a:blip r:embed="rId3">
            <a:extLst>
              <a:ext uri="{28A0092B-C50C-407E-A947-70E740481C1C}">
                <a14:useLocalDpi xmlns:a14="http://schemas.microsoft.com/office/drawing/2010/main" val="0"/>
              </a:ext>
            </a:extLst>
          </a:blip>
          <a:srcRect b="3742"/>
          <a:stretch/>
        </p:blipFill>
        <p:spPr bwMode="auto">
          <a:xfrm>
            <a:off x="-6776" y="-233082"/>
            <a:ext cx="12211027" cy="70910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2" y="-196506"/>
            <a:ext cx="12222327" cy="7091082"/>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Freeform 6"/>
          <p:cNvSpPr>
            <a:spLocks/>
          </p:cNvSpPr>
          <p:nvPr/>
        </p:nvSpPr>
        <p:spPr bwMode="auto">
          <a:xfrm>
            <a:off x="2565242" y="1969418"/>
            <a:ext cx="7092788" cy="1232520"/>
          </a:xfrm>
          <a:custGeom>
            <a:avLst/>
            <a:gdLst>
              <a:gd name="T0" fmla="*/ 1162 w 2626"/>
              <a:gd name="T1" fmla="*/ 0 h 671"/>
              <a:gd name="T2" fmla="*/ 2626 w 2626"/>
              <a:gd name="T3" fmla="*/ 0 h 671"/>
              <a:gd name="T4" fmla="*/ 2626 w 2626"/>
              <a:gd name="T5" fmla="*/ 671 h 671"/>
              <a:gd name="T6" fmla="*/ 0 w 2626"/>
              <a:gd name="T7" fmla="*/ 671 h 671"/>
              <a:gd name="T8" fmla="*/ 0 w 2626"/>
              <a:gd name="T9" fmla="*/ 0 h 671"/>
              <a:gd name="T10" fmla="*/ 600 w 2626"/>
              <a:gd name="T11" fmla="*/ 0 h 671"/>
            </a:gdLst>
            <a:ahLst/>
            <a:cxnLst>
              <a:cxn ang="0">
                <a:pos x="T0" y="T1"/>
              </a:cxn>
              <a:cxn ang="0">
                <a:pos x="T2" y="T3"/>
              </a:cxn>
              <a:cxn ang="0">
                <a:pos x="T4" y="T5"/>
              </a:cxn>
              <a:cxn ang="0">
                <a:pos x="T6" y="T7"/>
              </a:cxn>
              <a:cxn ang="0">
                <a:pos x="T8" y="T9"/>
              </a:cxn>
              <a:cxn ang="0">
                <a:pos x="T10" y="T11"/>
              </a:cxn>
            </a:cxnLst>
            <a:rect l="0" t="0" r="r" b="b"/>
            <a:pathLst>
              <a:path w="2626" h="671">
                <a:moveTo>
                  <a:pt x="1162" y="0"/>
                </a:moveTo>
                <a:lnTo>
                  <a:pt x="2626" y="0"/>
                </a:lnTo>
                <a:lnTo>
                  <a:pt x="2626" y="671"/>
                </a:lnTo>
                <a:lnTo>
                  <a:pt x="0" y="671"/>
                </a:lnTo>
                <a:lnTo>
                  <a:pt x="0" y="0"/>
                </a:lnTo>
                <a:lnTo>
                  <a:pt x="600" y="0"/>
                </a:lnTo>
              </a:path>
            </a:pathLst>
          </a:custGeom>
          <a:noFill/>
          <a:ln w="15875" cap="flat">
            <a:solidFill>
              <a:schemeClr val="bg1"/>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圆角矩形 9"/>
          <p:cNvSpPr/>
          <p:nvPr/>
        </p:nvSpPr>
        <p:spPr>
          <a:xfrm>
            <a:off x="3681691" y="2478080"/>
            <a:ext cx="5794278" cy="1496919"/>
          </a:xfrm>
          <a:prstGeom prst="roundRect">
            <a:avLst>
              <a:gd name="adj" fmla="val 2035"/>
            </a:avLst>
          </a:prstGeom>
          <a:solidFill>
            <a:srgbClr val="C00000"/>
          </a:solidFill>
          <a:ln w="25400" cap="flat" cmpd="sng" algn="ctr">
            <a:noFill/>
            <a:prstDash val="solid"/>
            <a:miter lim="800000"/>
          </a:ln>
          <a:effectLst/>
        </p:spPr>
        <p:txBody>
          <a:bodyPr rtlCol="0" anchor="ctr"/>
          <a:lstStyle/>
          <a:p>
            <a:pPr algn="ctr"/>
            <a:endParaRPr lang="zh-CN" altLang="en-US" sz="1600" kern="0">
              <a:solidFill>
                <a:srgbClr val="39AEB5"/>
              </a:solidFill>
              <a:latin typeface="微软雅黑" panose="020B0503020204020204" pitchFamily="34" charset="-122"/>
            </a:endParaRPr>
          </a:p>
        </p:txBody>
      </p:sp>
      <p:sp>
        <p:nvSpPr>
          <p:cNvPr id="12" name="椭圆 11"/>
          <p:cNvSpPr/>
          <p:nvPr/>
        </p:nvSpPr>
        <p:spPr>
          <a:xfrm>
            <a:off x="2823658" y="2474749"/>
            <a:ext cx="1541784" cy="15249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21"/>
          <p:cNvSpPr txBox="1"/>
          <p:nvPr/>
        </p:nvSpPr>
        <p:spPr>
          <a:xfrm>
            <a:off x="3094930" y="4305260"/>
            <a:ext cx="184731" cy="988347"/>
          </a:xfrm>
          <a:prstGeom prst="rect">
            <a:avLst/>
          </a:prstGeom>
          <a:noFill/>
        </p:spPr>
        <p:txBody>
          <a:bodyPr wrap="none" rtlCol="0">
            <a:spAutoFit/>
          </a:bodyPr>
          <a:lstStyle/>
          <a:p>
            <a:pPr algn="ctr">
              <a:lnSpc>
                <a:spcPct val="150000"/>
              </a:lnSpc>
            </a:pPr>
            <a:endParaRPr lang="en-US" altLang="zh-CN" sz="4400" b="1" dirty="0">
              <a:solidFill>
                <a:prstClr val="white"/>
              </a:solidFill>
              <a:latin typeface="微软雅黑" panose="020B0503020204020204" pitchFamily="34" charset="-122"/>
            </a:endParaRPr>
          </a:p>
        </p:txBody>
      </p:sp>
      <p:sp>
        <p:nvSpPr>
          <p:cNvPr id="16" name="标题 3"/>
          <p:cNvSpPr txBox="1">
            <a:spLocks/>
          </p:cNvSpPr>
          <p:nvPr/>
        </p:nvSpPr>
        <p:spPr>
          <a:xfrm>
            <a:off x="4516598" y="2904834"/>
            <a:ext cx="2987288" cy="532350"/>
          </a:xfrm>
          <a:prstGeom prst="rect">
            <a:avLst/>
          </a:prstGeom>
        </p:spPr>
        <p:txBody>
          <a:bodyPr>
            <a:noAutofit/>
          </a:bodyPr>
          <a:lstStyle>
            <a:lvl1pPr algn="ctr" defTabSz="1219048" rtl="0" eaLnBrk="1" latinLnBrk="0" hangingPunct="1">
              <a:spcBef>
                <a:spcPct val="0"/>
              </a:spcBef>
              <a:buNone/>
              <a:defRPr sz="5866" kern="1200">
                <a:solidFill>
                  <a:schemeClr val="tx1"/>
                </a:solidFill>
                <a:latin typeface="+mj-lt"/>
                <a:ea typeface="+mj-ea"/>
                <a:cs typeface="+mj-cs"/>
              </a:defRPr>
            </a:lvl1pPr>
          </a:lstStyle>
          <a:p>
            <a:pPr algn="l">
              <a:lnSpc>
                <a:spcPct val="120000"/>
              </a:lnSpc>
            </a:pPr>
            <a:r>
              <a:rPr lang="zh-CN" altLang="en-US" sz="3600" b="1" dirty="0" smtClean="0">
                <a:solidFill>
                  <a:prstClr val="white"/>
                </a:solidFill>
                <a:latin typeface="微软雅黑" panose="020B0503020204020204" pitchFamily="34" charset="-122"/>
              </a:rPr>
              <a:t>智慧党建平台</a:t>
            </a:r>
            <a:endParaRPr lang="zh-CN" altLang="en-US" sz="3600" b="1" dirty="0">
              <a:solidFill>
                <a:prstClr val="white"/>
              </a:solidFill>
              <a:latin typeface="微软雅黑" panose="020B0503020204020204"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5021" y="2585678"/>
            <a:ext cx="1439058" cy="1086751"/>
          </a:xfrm>
          <a:prstGeom prst="rect">
            <a:avLst/>
          </a:prstGeom>
          <a:ln>
            <a:noFill/>
          </a:ln>
        </p:spPr>
      </p:pic>
    </p:spTree>
    <p:extLst>
      <p:ext uri="{BB962C8B-B14F-4D97-AF65-F5344CB8AC3E}">
        <p14:creationId xmlns:p14="http://schemas.microsoft.com/office/powerpoint/2010/main" val="841124317"/>
      </p:ext>
    </p:extLst>
  </p:cSld>
  <p:clrMapOvr>
    <a:masterClrMapping/>
  </p:clrMapOvr>
  <mc:AlternateContent xmlns:mc="http://schemas.openxmlformats.org/markup-compatibility/2006" xmlns:p14="http://schemas.microsoft.com/office/powerpoint/2010/main">
    <mc:Choice Requires="p14">
      <p:transition spd="slow" p14:dur="1400" advTm="8140">
        <p14:doors dir="vert"/>
      </p:transition>
    </mc:Choice>
    <mc:Fallback xmlns="">
      <p:transition spd="slow" advTm="814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1763908" y="913646"/>
            <a:ext cx="8584778" cy="5932201"/>
            <a:chOff x="1763908" y="832292"/>
            <a:chExt cx="8723514" cy="6028070"/>
          </a:xfrm>
        </p:grpSpPr>
        <p:sp>
          <p:nvSpPr>
            <p:cNvPr id="2" name="圆角矩形 1"/>
            <p:cNvSpPr/>
            <p:nvPr/>
          </p:nvSpPr>
          <p:spPr>
            <a:xfrm>
              <a:off x="3027281" y="5983049"/>
              <a:ext cx="6215269" cy="536180"/>
            </a:xfrm>
            <a:prstGeom prst="roundRect">
              <a:avLst/>
            </a:prstGeom>
            <a:solidFill>
              <a:srgbClr val="95C4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 name="文本框 2"/>
            <p:cNvSpPr txBox="1"/>
            <p:nvPr/>
          </p:nvSpPr>
          <p:spPr>
            <a:xfrm>
              <a:off x="4899097" y="5983049"/>
              <a:ext cx="1933606" cy="307777"/>
            </a:xfrm>
            <a:prstGeom prst="rect">
              <a:avLst/>
            </a:prstGeom>
            <a:noFill/>
            <a:ln>
              <a:noFill/>
            </a:ln>
          </p:spPr>
          <p:txBody>
            <a:bodyPr wrap="none" rtlCol="0">
              <a:spAutoFit/>
            </a:bodyPr>
            <a:lstStyle/>
            <a:p>
              <a:r>
                <a:rPr lang="zh-CN" altLang="en-US" sz="1400" dirty="0" smtClean="0">
                  <a:solidFill>
                    <a:schemeClr val="bg1"/>
                  </a:solidFill>
                  <a:latin typeface="+mj-ea"/>
                  <a:ea typeface="+mj-ea"/>
                </a:rPr>
                <a:t>基于</a:t>
              </a:r>
              <a:r>
                <a:rPr lang="en-US" altLang="zh-CN" sz="1400" dirty="0" smtClean="0">
                  <a:solidFill>
                    <a:schemeClr val="bg1"/>
                  </a:solidFill>
                  <a:latin typeface="+mj-ea"/>
                  <a:ea typeface="+mj-ea"/>
                </a:rPr>
                <a:t>JAVA EE</a:t>
              </a:r>
              <a:r>
                <a:rPr lang="zh-CN" altLang="en-US" sz="1400" dirty="0" smtClean="0">
                  <a:solidFill>
                    <a:schemeClr val="bg1"/>
                  </a:solidFill>
                  <a:latin typeface="+mj-ea"/>
                  <a:ea typeface="+mj-ea"/>
                </a:rPr>
                <a:t>技术架构</a:t>
              </a:r>
              <a:endParaRPr lang="zh-CN" altLang="en-US" sz="1400" dirty="0">
                <a:solidFill>
                  <a:schemeClr val="bg1"/>
                </a:solidFill>
                <a:latin typeface="+mj-ea"/>
                <a:ea typeface="+mj-ea"/>
              </a:endParaRPr>
            </a:p>
          </p:txBody>
        </p:sp>
        <p:sp>
          <p:nvSpPr>
            <p:cNvPr id="4" name="圆角矩形 3"/>
            <p:cNvSpPr/>
            <p:nvPr/>
          </p:nvSpPr>
          <p:spPr>
            <a:xfrm>
              <a:off x="3782656" y="6274016"/>
              <a:ext cx="4704522" cy="204624"/>
            </a:xfrm>
            <a:prstGeom prst="roundRect">
              <a:avLst/>
            </a:prstGeom>
            <a:solidFill>
              <a:srgbClr val="576C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核心服务：安全、资源、存储、数据索引、日志监控</a:t>
              </a:r>
              <a:endParaRPr lang="zh-CN" altLang="en-US" sz="1100" dirty="0">
                <a:latin typeface="+mj-ea"/>
                <a:ea typeface="+mj-ea"/>
              </a:endParaRPr>
            </a:p>
          </p:txBody>
        </p:sp>
        <p:sp>
          <p:nvSpPr>
            <p:cNvPr id="5" name="圆角矩形 4"/>
            <p:cNvSpPr/>
            <p:nvPr/>
          </p:nvSpPr>
          <p:spPr>
            <a:xfrm>
              <a:off x="1763908" y="6582833"/>
              <a:ext cx="8723514" cy="277529"/>
            </a:xfrm>
            <a:prstGeom prst="roundRect">
              <a:avLst/>
            </a:prstGeom>
            <a:solidFill>
              <a:srgbClr val="7156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mj-ea"/>
                  <a:ea typeface="+mj-ea"/>
                </a:rPr>
                <a:t>网络基础设施、计算机及存储</a:t>
              </a:r>
              <a:endParaRPr lang="zh-CN" altLang="en-US" sz="1400" dirty="0">
                <a:latin typeface="+mj-ea"/>
                <a:ea typeface="+mj-ea"/>
              </a:endParaRPr>
            </a:p>
          </p:txBody>
        </p:sp>
        <p:sp>
          <p:nvSpPr>
            <p:cNvPr id="6" name="圆角矩形 5"/>
            <p:cNvSpPr/>
            <p:nvPr/>
          </p:nvSpPr>
          <p:spPr>
            <a:xfrm>
              <a:off x="3027281" y="5092243"/>
              <a:ext cx="6215269" cy="821393"/>
            </a:xfrm>
            <a:prstGeom prst="roundRect">
              <a:avLst/>
            </a:prstGeom>
            <a:solidFill>
              <a:srgbClr val="B8CF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 name="文本框 6"/>
            <p:cNvSpPr txBox="1"/>
            <p:nvPr/>
          </p:nvSpPr>
          <p:spPr>
            <a:xfrm>
              <a:off x="5414205" y="5092501"/>
              <a:ext cx="1441420" cy="307777"/>
            </a:xfrm>
            <a:prstGeom prst="rect">
              <a:avLst/>
            </a:prstGeom>
            <a:noFill/>
            <a:ln>
              <a:noFill/>
            </a:ln>
          </p:spPr>
          <p:txBody>
            <a:bodyPr wrap="none" rtlCol="0">
              <a:spAutoFit/>
            </a:bodyPr>
            <a:lstStyle/>
            <a:p>
              <a:r>
                <a:rPr lang="zh-CN" altLang="en-US" sz="1400" dirty="0" smtClean="0">
                  <a:solidFill>
                    <a:schemeClr val="bg1"/>
                  </a:solidFill>
                  <a:latin typeface="+mj-ea"/>
                  <a:ea typeface="+mj-ea"/>
                </a:rPr>
                <a:t>基于业务架构层</a:t>
              </a:r>
              <a:endParaRPr lang="zh-CN" altLang="en-US" sz="1400" dirty="0">
                <a:solidFill>
                  <a:schemeClr val="bg1"/>
                </a:solidFill>
                <a:latin typeface="+mj-ea"/>
                <a:ea typeface="+mj-ea"/>
              </a:endParaRPr>
            </a:p>
          </p:txBody>
        </p:sp>
        <p:sp>
          <p:nvSpPr>
            <p:cNvPr id="8" name="圆角矩形 7"/>
            <p:cNvSpPr/>
            <p:nvPr/>
          </p:nvSpPr>
          <p:spPr>
            <a:xfrm>
              <a:off x="3444729" y="5443008"/>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atin typeface="+mj-ea"/>
                  <a:ea typeface="+mj-ea"/>
                </a:rPr>
                <a:t>权限引擎</a:t>
              </a:r>
              <a:endParaRPr lang="zh-CN" altLang="en-US" sz="1000" dirty="0">
                <a:latin typeface="+mj-ea"/>
                <a:ea typeface="+mj-ea"/>
              </a:endParaRPr>
            </a:p>
          </p:txBody>
        </p:sp>
        <p:sp>
          <p:nvSpPr>
            <p:cNvPr id="9" name="圆角矩形 8"/>
            <p:cNvSpPr/>
            <p:nvPr/>
          </p:nvSpPr>
          <p:spPr>
            <a:xfrm>
              <a:off x="4961066" y="5436658"/>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安全</a:t>
              </a:r>
              <a:r>
                <a:rPr lang="zh-CN" altLang="en-US" sz="1000" dirty="0" smtClean="0">
                  <a:latin typeface="+mj-ea"/>
                  <a:ea typeface="+mj-ea"/>
                </a:rPr>
                <a:t>引擎</a:t>
              </a:r>
              <a:endParaRPr lang="zh-CN" altLang="en-US" sz="1000" dirty="0">
                <a:latin typeface="+mj-ea"/>
                <a:ea typeface="+mj-ea"/>
              </a:endParaRPr>
            </a:p>
          </p:txBody>
        </p:sp>
        <p:sp>
          <p:nvSpPr>
            <p:cNvPr id="10" name="圆角矩形 9"/>
            <p:cNvSpPr/>
            <p:nvPr/>
          </p:nvSpPr>
          <p:spPr>
            <a:xfrm>
              <a:off x="6477403" y="5436658"/>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门户</a:t>
              </a:r>
              <a:r>
                <a:rPr lang="zh-CN" altLang="en-US" sz="1000" dirty="0" smtClean="0">
                  <a:latin typeface="+mj-ea"/>
                  <a:ea typeface="+mj-ea"/>
                </a:rPr>
                <a:t>引擎</a:t>
              </a:r>
              <a:endParaRPr lang="zh-CN" altLang="en-US" sz="1000" dirty="0">
                <a:latin typeface="+mj-ea"/>
                <a:ea typeface="+mj-ea"/>
              </a:endParaRPr>
            </a:p>
          </p:txBody>
        </p:sp>
        <p:sp>
          <p:nvSpPr>
            <p:cNvPr id="11" name="圆角矩形 10"/>
            <p:cNvSpPr/>
            <p:nvPr/>
          </p:nvSpPr>
          <p:spPr>
            <a:xfrm>
              <a:off x="7993739" y="5436658"/>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报表</a:t>
              </a:r>
              <a:r>
                <a:rPr lang="zh-CN" altLang="en-US" sz="1000" dirty="0" smtClean="0">
                  <a:latin typeface="+mj-ea"/>
                  <a:ea typeface="+mj-ea"/>
                </a:rPr>
                <a:t>引擎</a:t>
              </a:r>
              <a:endParaRPr lang="zh-CN" altLang="en-US" sz="1000" dirty="0">
                <a:latin typeface="+mj-ea"/>
                <a:ea typeface="+mj-ea"/>
              </a:endParaRPr>
            </a:p>
          </p:txBody>
        </p:sp>
        <p:sp>
          <p:nvSpPr>
            <p:cNvPr id="12" name="圆角矩形 11"/>
            <p:cNvSpPr/>
            <p:nvPr/>
          </p:nvSpPr>
          <p:spPr>
            <a:xfrm>
              <a:off x="7993739" y="5684823"/>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流程</a:t>
              </a:r>
              <a:r>
                <a:rPr lang="zh-CN" altLang="en-US" sz="1000" dirty="0" smtClean="0">
                  <a:latin typeface="+mj-ea"/>
                  <a:ea typeface="+mj-ea"/>
                </a:rPr>
                <a:t>引擎</a:t>
              </a:r>
              <a:endParaRPr lang="zh-CN" altLang="en-US" sz="1000" dirty="0">
                <a:latin typeface="+mj-ea"/>
                <a:ea typeface="+mj-ea"/>
              </a:endParaRPr>
            </a:p>
          </p:txBody>
        </p:sp>
        <p:sp>
          <p:nvSpPr>
            <p:cNvPr id="13" name="圆角矩形 12"/>
            <p:cNvSpPr/>
            <p:nvPr/>
          </p:nvSpPr>
          <p:spPr>
            <a:xfrm>
              <a:off x="6477403" y="5684823"/>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消息</a:t>
              </a:r>
              <a:r>
                <a:rPr lang="zh-CN" altLang="en-US" sz="1000" dirty="0" smtClean="0">
                  <a:latin typeface="+mj-ea"/>
                  <a:ea typeface="+mj-ea"/>
                </a:rPr>
                <a:t>引擎</a:t>
              </a:r>
              <a:endParaRPr lang="zh-CN" altLang="en-US" sz="1000" dirty="0">
                <a:latin typeface="+mj-ea"/>
                <a:ea typeface="+mj-ea"/>
              </a:endParaRPr>
            </a:p>
          </p:txBody>
        </p:sp>
        <p:sp>
          <p:nvSpPr>
            <p:cNvPr id="14" name="圆角矩形 13"/>
            <p:cNvSpPr/>
            <p:nvPr/>
          </p:nvSpPr>
          <p:spPr>
            <a:xfrm>
              <a:off x="4961066" y="5670437"/>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数据</a:t>
              </a:r>
              <a:r>
                <a:rPr lang="zh-CN" altLang="en-US" sz="1000" dirty="0" smtClean="0">
                  <a:latin typeface="+mj-ea"/>
                  <a:ea typeface="+mj-ea"/>
                </a:rPr>
                <a:t>引擎</a:t>
              </a:r>
              <a:endParaRPr lang="zh-CN" altLang="en-US" sz="1000" dirty="0">
                <a:latin typeface="+mj-ea"/>
                <a:ea typeface="+mj-ea"/>
              </a:endParaRPr>
            </a:p>
          </p:txBody>
        </p:sp>
        <p:sp>
          <p:nvSpPr>
            <p:cNvPr id="15" name="圆角矩形 14"/>
            <p:cNvSpPr/>
            <p:nvPr/>
          </p:nvSpPr>
          <p:spPr>
            <a:xfrm>
              <a:off x="3444729" y="5684822"/>
              <a:ext cx="981808" cy="182753"/>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附件</a:t>
              </a:r>
              <a:r>
                <a:rPr lang="zh-CN" altLang="en-US" sz="1000" dirty="0" smtClean="0">
                  <a:latin typeface="+mj-ea"/>
                  <a:ea typeface="+mj-ea"/>
                </a:rPr>
                <a:t>引擎</a:t>
              </a:r>
              <a:endParaRPr lang="zh-CN" altLang="en-US" sz="1000" dirty="0">
                <a:latin typeface="+mj-ea"/>
                <a:ea typeface="+mj-ea"/>
              </a:endParaRPr>
            </a:p>
          </p:txBody>
        </p:sp>
        <p:sp>
          <p:nvSpPr>
            <p:cNvPr id="16" name="圆角矩形 15"/>
            <p:cNvSpPr/>
            <p:nvPr/>
          </p:nvSpPr>
          <p:spPr>
            <a:xfrm>
              <a:off x="3027281" y="3642883"/>
              <a:ext cx="3052606" cy="1397428"/>
            </a:xfrm>
            <a:prstGeom prst="roundRect">
              <a:avLst/>
            </a:prstGeom>
            <a:solidFill>
              <a:srgbClr val="C73E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圆角矩形 16"/>
            <p:cNvSpPr/>
            <p:nvPr/>
          </p:nvSpPr>
          <p:spPr>
            <a:xfrm>
              <a:off x="6195464" y="3642854"/>
              <a:ext cx="3052606" cy="1397199"/>
            </a:xfrm>
            <a:prstGeom prst="roundRect">
              <a:avLst/>
            </a:prstGeom>
            <a:solidFill>
              <a:srgbClr val="3A7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文本框 17"/>
            <p:cNvSpPr txBox="1"/>
            <p:nvPr/>
          </p:nvSpPr>
          <p:spPr>
            <a:xfrm>
              <a:off x="3935633" y="3658117"/>
              <a:ext cx="1261884" cy="307777"/>
            </a:xfrm>
            <a:prstGeom prst="rect">
              <a:avLst/>
            </a:prstGeom>
            <a:noFill/>
            <a:ln>
              <a:noFill/>
            </a:ln>
          </p:spPr>
          <p:txBody>
            <a:bodyPr wrap="none" rtlCol="0">
              <a:spAutoFit/>
            </a:bodyPr>
            <a:lstStyle/>
            <a:p>
              <a:r>
                <a:rPr lang="zh-CN" altLang="en-US" sz="1400" dirty="0" smtClean="0">
                  <a:solidFill>
                    <a:schemeClr val="bg1"/>
                  </a:solidFill>
                  <a:latin typeface="+mj-ea"/>
                  <a:ea typeface="+mj-ea"/>
                </a:rPr>
                <a:t>教育在线平台</a:t>
              </a:r>
              <a:endParaRPr lang="zh-CN" altLang="en-US" sz="1400" dirty="0">
                <a:solidFill>
                  <a:schemeClr val="bg1"/>
                </a:solidFill>
                <a:latin typeface="+mj-ea"/>
                <a:ea typeface="+mj-ea"/>
              </a:endParaRPr>
            </a:p>
          </p:txBody>
        </p:sp>
        <p:sp>
          <p:nvSpPr>
            <p:cNvPr id="19" name="文本框 18"/>
            <p:cNvSpPr txBox="1"/>
            <p:nvPr/>
          </p:nvSpPr>
          <p:spPr>
            <a:xfrm>
              <a:off x="7289356" y="3669857"/>
              <a:ext cx="902811" cy="307777"/>
            </a:xfrm>
            <a:prstGeom prst="rect">
              <a:avLst/>
            </a:prstGeom>
            <a:noFill/>
            <a:ln>
              <a:noFill/>
            </a:ln>
          </p:spPr>
          <p:txBody>
            <a:bodyPr wrap="none" rtlCol="0">
              <a:spAutoFit/>
            </a:bodyPr>
            <a:lstStyle/>
            <a:p>
              <a:r>
                <a:rPr lang="zh-CN" altLang="en-US" sz="1400" dirty="0" smtClean="0">
                  <a:solidFill>
                    <a:schemeClr val="bg1"/>
                  </a:solidFill>
                  <a:latin typeface="+mj-ea"/>
                  <a:ea typeface="+mj-ea"/>
                </a:rPr>
                <a:t>门户平台</a:t>
              </a:r>
              <a:endParaRPr lang="zh-CN" altLang="en-US" sz="1400" dirty="0">
                <a:solidFill>
                  <a:schemeClr val="bg1"/>
                </a:solidFill>
                <a:latin typeface="+mj-ea"/>
                <a:ea typeface="+mj-ea"/>
              </a:endParaRPr>
            </a:p>
          </p:txBody>
        </p:sp>
        <p:sp>
          <p:nvSpPr>
            <p:cNvPr id="20" name="圆角矩形 19"/>
            <p:cNvSpPr/>
            <p:nvPr/>
          </p:nvSpPr>
          <p:spPr>
            <a:xfrm>
              <a:off x="3444729" y="4018250"/>
              <a:ext cx="981808"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学习管理</a:t>
              </a:r>
              <a:endParaRPr lang="zh-CN" altLang="en-US" sz="1100" dirty="0">
                <a:latin typeface="+mj-ea"/>
                <a:ea typeface="+mj-ea"/>
              </a:endParaRPr>
            </a:p>
          </p:txBody>
        </p:sp>
        <p:sp>
          <p:nvSpPr>
            <p:cNvPr id="21" name="圆角矩形 20"/>
            <p:cNvSpPr/>
            <p:nvPr/>
          </p:nvSpPr>
          <p:spPr>
            <a:xfrm>
              <a:off x="4683625" y="4018250"/>
              <a:ext cx="981808"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考试管理</a:t>
              </a:r>
              <a:endParaRPr lang="zh-CN" altLang="en-US" sz="1100" dirty="0">
                <a:latin typeface="+mj-ea"/>
                <a:ea typeface="+mj-ea"/>
              </a:endParaRPr>
            </a:p>
          </p:txBody>
        </p:sp>
        <p:sp>
          <p:nvSpPr>
            <p:cNvPr id="22" name="圆角矩形 21"/>
            <p:cNvSpPr/>
            <p:nvPr/>
          </p:nvSpPr>
          <p:spPr>
            <a:xfrm>
              <a:off x="3444729" y="4282889"/>
              <a:ext cx="981808"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认证管理</a:t>
              </a:r>
              <a:endParaRPr lang="zh-CN" altLang="en-US" sz="1100" dirty="0">
                <a:latin typeface="+mj-ea"/>
                <a:ea typeface="+mj-ea"/>
              </a:endParaRPr>
            </a:p>
          </p:txBody>
        </p:sp>
        <p:sp>
          <p:nvSpPr>
            <p:cNvPr id="23" name="圆角矩形 22"/>
            <p:cNvSpPr/>
            <p:nvPr/>
          </p:nvSpPr>
          <p:spPr>
            <a:xfrm>
              <a:off x="3444729" y="4547528"/>
              <a:ext cx="981808"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课程库</a:t>
              </a:r>
            </a:p>
          </p:txBody>
        </p:sp>
        <p:sp>
          <p:nvSpPr>
            <p:cNvPr id="24" name="圆角矩形 23"/>
            <p:cNvSpPr/>
            <p:nvPr/>
          </p:nvSpPr>
          <p:spPr>
            <a:xfrm>
              <a:off x="4683625" y="4282889"/>
              <a:ext cx="981808"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信息统计</a:t>
              </a:r>
              <a:endParaRPr lang="zh-CN" altLang="en-US" sz="1100" dirty="0">
                <a:latin typeface="+mj-ea"/>
                <a:ea typeface="+mj-ea"/>
              </a:endParaRPr>
            </a:p>
          </p:txBody>
        </p:sp>
        <p:sp>
          <p:nvSpPr>
            <p:cNvPr id="25" name="圆角矩形 24"/>
            <p:cNvSpPr/>
            <p:nvPr/>
          </p:nvSpPr>
          <p:spPr>
            <a:xfrm>
              <a:off x="4683625" y="4547528"/>
              <a:ext cx="981808"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考试库</a:t>
              </a:r>
              <a:endParaRPr lang="zh-CN" altLang="en-US" sz="1100" dirty="0">
                <a:latin typeface="+mj-ea"/>
                <a:ea typeface="+mj-ea"/>
              </a:endParaRPr>
            </a:p>
          </p:txBody>
        </p:sp>
        <p:sp>
          <p:nvSpPr>
            <p:cNvPr id="26" name="圆角矩形 25"/>
            <p:cNvSpPr/>
            <p:nvPr/>
          </p:nvSpPr>
          <p:spPr>
            <a:xfrm>
              <a:off x="3444729" y="4812166"/>
              <a:ext cx="2220704" cy="182753"/>
            </a:xfrm>
            <a:prstGeom prst="roundRect">
              <a:avLst/>
            </a:prstGeom>
            <a:solidFill>
              <a:srgbClr val="F44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试题库</a:t>
              </a:r>
              <a:endParaRPr lang="zh-CN" altLang="en-US" sz="1100" dirty="0">
                <a:latin typeface="+mj-ea"/>
                <a:ea typeface="+mj-ea"/>
              </a:endParaRPr>
            </a:p>
          </p:txBody>
        </p:sp>
        <p:sp>
          <p:nvSpPr>
            <p:cNvPr id="27" name="圆角矩形 26"/>
            <p:cNvSpPr/>
            <p:nvPr/>
          </p:nvSpPr>
          <p:spPr>
            <a:xfrm>
              <a:off x="6505978" y="4182224"/>
              <a:ext cx="2469569" cy="182753"/>
            </a:xfrm>
            <a:prstGeom prst="roundRect">
              <a:avLst/>
            </a:prstGeom>
            <a:solidFill>
              <a:srgbClr val="449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自定义显示栏目</a:t>
              </a:r>
              <a:endParaRPr lang="zh-CN" altLang="en-US" sz="1100" dirty="0">
                <a:latin typeface="+mj-ea"/>
                <a:ea typeface="+mj-ea"/>
              </a:endParaRPr>
            </a:p>
          </p:txBody>
        </p:sp>
        <p:sp>
          <p:nvSpPr>
            <p:cNvPr id="28" name="圆角矩形 27"/>
            <p:cNvSpPr/>
            <p:nvPr/>
          </p:nvSpPr>
          <p:spPr>
            <a:xfrm>
              <a:off x="6505978" y="4530279"/>
              <a:ext cx="2469569" cy="182753"/>
            </a:xfrm>
            <a:prstGeom prst="roundRect">
              <a:avLst/>
            </a:prstGeom>
            <a:solidFill>
              <a:srgbClr val="4492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客户定制首页</a:t>
              </a:r>
              <a:endParaRPr lang="zh-CN" altLang="en-US" sz="1100" dirty="0">
                <a:latin typeface="+mj-ea"/>
                <a:ea typeface="+mj-ea"/>
              </a:endParaRPr>
            </a:p>
          </p:txBody>
        </p:sp>
        <p:sp>
          <p:nvSpPr>
            <p:cNvPr id="29" name="圆角矩形 28"/>
            <p:cNvSpPr/>
            <p:nvPr/>
          </p:nvSpPr>
          <p:spPr>
            <a:xfrm>
              <a:off x="3027281" y="832292"/>
              <a:ext cx="3052606" cy="2727432"/>
            </a:xfrm>
            <a:prstGeom prst="roundRect">
              <a:avLst/>
            </a:prstGeom>
            <a:solidFill>
              <a:srgbClr val="3A7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圆角矩形 29"/>
            <p:cNvSpPr/>
            <p:nvPr/>
          </p:nvSpPr>
          <p:spPr>
            <a:xfrm>
              <a:off x="6214459" y="832292"/>
              <a:ext cx="3052606" cy="2727403"/>
            </a:xfrm>
            <a:prstGeom prst="roundRect">
              <a:avLst/>
            </a:prstGeom>
            <a:solidFill>
              <a:srgbClr val="FB8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文本框 30"/>
            <p:cNvSpPr txBox="1"/>
            <p:nvPr/>
          </p:nvSpPr>
          <p:spPr>
            <a:xfrm>
              <a:off x="4102178" y="832292"/>
              <a:ext cx="902811" cy="307777"/>
            </a:xfrm>
            <a:prstGeom prst="rect">
              <a:avLst/>
            </a:prstGeom>
            <a:noFill/>
            <a:ln>
              <a:noFill/>
            </a:ln>
          </p:spPr>
          <p:txBody>
            <a:bodyPr wrap="none" rtlCol="0">
              <a:spAutoFit/>
            </a:bodyPr>
            <a:lstStyle/>
            <a:p>
              <a:r>
                <a:rPr lang="zh-CN" altLang="en-US" sz="1400" dirty="0" smtClean="0">
                  <a:solidFill>
                    <a:schemeClr val="bg1"/>
                  </a:solidFill>
                  <a:latin typeface="+mj-ea"/>
                  <a:ea typeface="+mj-ea"/>
                </a:rPr>
                <a:t>管理平台</a:t>
              </a:r>
              <a:endParaRPr lang="zh-CN" altLang="en-US" sz="1400" dirty="0">
                <a:solidFill>
                  <a:schemeClr val="bg1"/>
                </a:solidFill>
                <a:latin typeface="+mj-ea"/>
                <a:ea typeface="+mj-ea"/>
              </a:endParaRPr>
            </a:p>
          </p:txBody>
        </p:sp>
        <p:sp>
          <p:nvSpPr>
            <p:cNvPr id="32" name="文本框 31"/>
            <p:cNvSpPr txBox="1"/>
            <p:nvPr/>
          </p:nvSpPr>
          <p:spPr>
            <a:xfrm>
              <a:off x="7270361" y="832292"/>
              <a:ext cx="902811" cy="307777"/>
            </a:xfrm>
            <a:prstGeom prst="rect">
              <a:avLst/>
            </a:prstGeom>
            <a:noFill/>
            <a:ln>
              <a:noFill/>
            </a:ln>
          </p:spPr>
          <p:txBody>
            <a:bodyPr wrap="none" rtlCol="0">
              <a:spAutoFit/>
            </a:bodyPr>
            <a:lstStyle/>
            <a:p>
              <a:r>
                <a:rPr lang="zh-CN" altLang="en-US" sz="1400" dirty="0" smtClean="0">
                  <a:solidFill>
                    <a:schemeClr val="bg1"/>
                  </a:solidFill>
                  <a:latin typeface="+mj-ea"/>
                  <a:ea typeface="+mj-ea"/>
                </a:rPr>
                <a:t>看板平台</a:t>
              </a:r>
              <a:endParaRPr lang="zh-CN" altLang="en-US" sz="1400" dirty="0">
                <a:solidFill>
                  <a:schemeClr val="bg1"/>
                </a:solidFill>
                <a:latin typeface="+mj-ea"/>
                <a:ea typeface="+mj-ea"/>
              </a:endParaRPr>
            </a:p>
          </p:txBody>
        </p:sp>
        <p:sp>
          <p:nvSpPr>
            <p:cNvPr id="33" name="圆角矩形 32"/>
            <p:cNvSpPr/>
            <p:nvPr/>
          </p:nvSpPr>
          <p:spPr>
            <a:xfrm>
              <a:off x="3444728" y="1231503"/>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人员管理</a:t>
              </a:r>
              <a:endParaRPr lang="zh-CN" altLang="en-US" sz="1100" dirty="0">
                <a:latin typeface="+mj-ea"/>
                <a:ea typeface="+mj-ea"/>
              </a:endParaRPr>
            </a:p>
          </p:txBody>
        </p:sp>
        <p:sp>
          <p:nvSpPr>
            <p:cNvPr id="34" name="圆角矩形 33"/>
            <p:cNvSpPr/>
            <p:nvPr/>
          </p:nvSpPr>
          <p:spPr>
            <a:xfrm>
              <a:off x="3444728" y="1526444"/>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教育在线</a:t>
              </a:r>
              <a:endParaRPr lang="zh-CN" altLang="en-US" sz="1100" dirty="0">
                <a:latin typeface="+mj-ea"/>
                <a:ea typeface="+mj-ea"/>
              </a:endParaRPr>
            </a:p>
          </p:txBody>
        </p:sp>
        <p:sp>
          <p:nvSpPr>
            <p:cNvPr id="35" name="圆角矩形 34"/>
            <p:cNvSpPr/>
            <p:nvPr/>
          </p:nvSpPr>
          <p:spPr>
            <a:xfrm>
              <a:off x="3444728" y="1804595"/>
              <a:ext cx="2260747"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组织生活常态化管理</a:t>
              </a:r>
              <a:endParaRPr lang="zh-CN" altLang="en-US" sz="1100" dirty="0">
                <a:latin typeface="+mj-ea"/>
                <a:ea typeface="+mj-ea"/>
              </a:endParaRPr>
            </a:p>
          </p:txBody>
        </p:sp>
        <p:sp>
          <p:nvSpPr>
            <p:cNvPr id="36" name="圆角矩形 35"/>
            <p:cNvSpPr/>
            <p:nvPr/>
          </p:nvSpPr>
          <p:spPr>
            <a:xfrm>
              <a:off x="3444728" y="2116326"/>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台</a:t>
              </a:r>
              <a:r>
                <a:rPr lang="zh-CN" altLang="en-US" sz="1100" dirty="0" smtClean="0">
                  <a:latin typeface="+mj-ea"/>
                  <a:ea typeface="+mj-ea"/>
                </a:rPr>
                <a:t>账管理</a:t>
              </a:r>
              <a:endParaRPr lang="zh-CN" altLang="en-US" sz="1100" dirty="0">
                <a:latin typeface="+mj-ea"/>
                <a:ea typeface="+mj-ea"/>
              </a:endParaRPr>
            </a:p>
          </p:txBody>
        </p:sp>
        <p:sp>
          <p:nvSpPr>
            <p:cNvPr id="37" name="圆角矩形 36"/>
            <p:cNvSpPr/>
            <p:nvPr/>
          </p:nvSpPr>
          <p:spPr>
            <a:xfrm>
              <a:off x="3444728" y="2401193"/>
              <a:ext cx="2260747"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党员发展流程管理</a:t>
              </a:r>
              <a:endParaRPr lang="zh-CN" altLang="en-US" sz="1100" dirty="0">
                <a:latin typeface="+mj-ea"/>
                <a:ea typeface="+mj-ea"/>
              </a:endParaRPr>
            </a:p>
          </p:txBody>
        </p:sp>
        <p:sp>
          <p:nvSpPr>
            <p:cNvPr id="38" name="圆角矩形 37"/>
            <p:cNvSpPr/>
            <p:nvPr/>
          </p:nvSpPr>
          <p:spPr>
            <a:xfrm>
              <a:off x="3444728" y="2706208"/>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党费管理</a:t>
              </a:r>
              <a:endParaRPr lang="zh-CN" altLang="en-US" sz="1100" dirty="0">
                <a:latin typeface="+mj-ea"/>
                <a:ea typeface="+mj-ea"/>
              </a:endParaRPr>
            </a:p>
          </p:txBody>
        </p:sp>
        <p:sp>
          <p:nvSpPr>
            <p:cNvPr id="39" name="圆角矩形 38"/>
            <p:cNvSpPr/>
            <p:nvPr/>
          </p:nvSpPr>
          <p:spPr>
            <a:xfrm>
              <a:off x="3444728" y="3001149"/>
              <a:ext cx="1084343" cy="190211"/>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数据看板平台</a:t>
              </a:r>
              <a:endParaRPr lang="zh-CN" altLang="en-US" sz="1100" dirty="0">
                <a:latin typeface="+mj-ea"/>
                <a:ea typeface="+mj-ea"/>
              </a:endParaRPr>
            </a:p>
          </p:txBody>
        </p:sp>
        <p:sp>
          <p:nvSpPr>
            <p:cNvPr id="40" name="圆角矩形 39"/>
            <p:cNvSpPr/>
            <p:nvPr/>
          </p:nvSpPr>
          <p:spPr>
            <a:xfrm>
              <a:off x="3444728" y="3296089"/>
              <a:ext cx="2260747"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组织管理</a:t>
              </a:r>
              <a:endParaRPr lang="zh-CN" altLang="en-US" sz="1100" dirty="0">
                <a:latin typeface="+mj-ea"/>
                <a:ea typeface="+mj-ea"/>
              </a:endParaRPr>
            </a:p>
          </p:txBody>
        </p:sp>
        <p:sp>
          <p:nvSpPr>
            <p:cNvPr id="41" name="圆角矩形 40"/>
            <p:cNvSpPr/>
            <p:nvPr/>
          </p:nvSpPr>
          <p:spPr>
            <a:xfrm>
              <a:off x="4663643" y="1231503"/>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党籍管理</a:t>
              </a:r>
              <a:endParaRPr lang="zh-CN" altLang="en-US" sz="1100" dirty="0">
                <a:latin typeface="+mj-ea"/>
                <a:ea typeface="+mj-ea"/>
              </a:endParaRPr>
            </a:p>
          </p:txBody>
        </p:sp>
        <p:sp>
          <p:nvSpPr>
            <p:cNvPr id="42" name="圆角矩形 41"/>
            <p:cNvSpPr/>
            <p:nvPr/>
          </p:nvSpPr>
          <p:spPr>
            <a:xfrm>
              <a:off x="4663643" y="1506296"/>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工作落实</a:t>
              </a:r>
              <a:endParaRPr lang="zh-CN" altLang="en-US" sz="1100" dirty="0">
                <a:latin typeface="+mj-ea"/>
                <a:ea typeface="+mj-ea"/>
              </a:endParaRPr>
            </a:p>
          </p:txBody>
        </p:sp>
        <p:sp>
          <p:nvSpPr>
            <p:cNvPr id="43" name="圆角矩形 42"/>
            <p:cNvSpPr/>
            <p:nvPr/>
          </p:nvSpPr>
          <p:spPr>
            <a:xfrm>
              <a:off x="4663643" y="2102894"/>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党员积分</a:t>
              </a:r>
              <a:endParaRPr lang="zh-CN" altLang="en-US" sz="1100" dirty="0">
                <a:latin typeface="+mj-ea"/>
                <a:ea typeface="+mj-ea"/>
              </a:endParaRPr>
            </a:p>
          </p:txBody>
        </p:sp>
        <p:sp>
          <p:nvSpPr>
            <p:cNvPr id="44" name="圆角矩形 43"/>
            <p:cNvSpPr/>
            <p:nvPr/>
          </p:nvSpPr>
          <p:spPr>
            <a:xfrm>
              <a:off x="4663643" y="2699492"/>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大</a:t>
              </a:r>
              <a:r>
                <a:rPr lang="zh-CN" altLang="en-US" sz="1100" dirty="0" smtClean="0">
                  <a:latin typeface="+mj-ea"/>
                  <a:ea typeface="+mj-ea"/>
                </a:rPr>
                <a:t>数据中心</a:t>
              </a:r>
              <a:endParaRPr lang="zh-CN" altLang="en-US" sz="1100" dirty="0">
                <a:latin typeface="+mj-ea"/>
                <a:ea typeface="+mj-ea"/>
              </a:endParaRPr>
            </a:p>
          </p:txBody>
        </p:sp>
        <p:sp>
          <p:nvSpPr>
            <p:cNvPr id="45" name="圆角矩形 44"/>
            <p:cNvSpPr/>
            <p:nvPr/>
          </p:nvSpPr>
          <p:spPr>
            <a:xfrm>
              <a:off x="4663643" y="2997791"/>
              <a:ext cx="1041832" cy="182753"/>
            </a:xfrm>
            <a:prstGeom prst="roundRect">
              <a:avLst/>
            </a:prstGeom>
            <a:solidFill>
              <a:srgbClr val="448D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调查问卷</a:t>
              </a:r>
              <a:endParaRPr lang="zh-CN" altLang="en-US" sz="1100" dirty="0">
                <a:latin typeface="+mj-ea"/>
                <a:ea typeface="+mj-ea"/>
              </a:endParaRPr>
            </a:p>
          </p:txBody>
        </p:sp>
        <p:sp>
          <p:nvSpPr>
            <p:cNvPr id="46" name="圆角矩形 45"/>
            <p:cNvSpPr/>
            <p:nvPr/>
          </p:nvSpPr>
          <p:spPr>
            <a:xfrm>
              <a:off x="6582911" y="1472803"/>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党建地图</a:t>
              </a:r>
              <a:endParaRPr lang="zh-CN" altLang="en-US" sz="1100" dirty="0">
                <a:latin typeface="+mj-ea"/>
                <a:ea typeface="+mj-ea"/>
              </a:endParaRPr>
            </a:p>
          </p:txBody>
        </p:sp>
        <p:sp>
          <p:nvSpPr>
            <p:cNvPr id="47" name="圆角矩形 46"/>
            <p:cNvSpPr/>
            <p:nvPr/>
          </p:nvSpPr>
          <p:spPr>
            <a:xfrm>
              <a:off x="6582911" y="1769071"/>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工作落实</a:t>
              </a:r>
              <a:endParaRPr lang="zh-CN" altLang="en-US" sz="1100" dirty="0">
                <a:latin typeface="+mj-ea"/>
                <a:ea typeface="+mj-ea"/>
              </a:endParaRPr>
            </a:p>
          </p:txBody>
        </p:sp>
        <p:sp>
          <p:nvSpPr>
            <p:cNvPr id="48" name="圆角矩形 47"/>
            <p:cNvSpPr/>
            <p:nvPr/>
          </p:nvSpPr>
          <p:spPr>
            <a:xfrm>
              <a:off x="6582911" y="2065339"/>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思</a:t>
              </a:r>
              <a:r>
                <a:rPr lang="zh-CN" altLang="en-US" sz="1100" dirty="0" smtClean="0">
                  <a:latin typeface="+mj-ea"/>
                  <a:ea typeface="+mj-ea"/>
                </a:rPr>
                <a:t>政工作</a:t>
              </a:r>
              <a:endParaRPr lang="zh-CN" altLang="en-US" sz="1100" dirty="0">
                <a:latin typeface="+mj-ea"/>
                <a:ea typeface="+mj-ea"/>
              </a:endParaRPr>
            </a:p>
          </p:txBody>
        </p:sp>
        <p:sp>
          <p:nvSpPr>
            <p:cNvPr id="49" name="圆角矩形 48"/>
            <p:cNvSpPr/>
            <p:nvPr/>
          </p:nvSpPr>
          <p:spPr>
            <a:xfrm>
              <a:off x="6582911" y="2361607"/>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党员</a:t>
              </a:r>
              <a:r>
                <a:rPr lang="zh-CN" altLang="en-US" sz="1100" dirty="0" smtClean="0">
                  <a:latin typeface="+mj-ea"/>
                  <a:ea typeface="+mj-ea"/>
                </a:rPr>
                <a:t>管理</a:t>
              </a:r>
              <a:endParaRPr lang="zh-CN" altLang="en-US" sz="1100" dirty="0">
                <a:latin typeface="+mj-ea"/>
                <a:ea typeface="+mj-ea"/>
              </a:endParaRPr>
            </a:p>
          </p:txBody>
        </p:sp>
        <p:sp>
          <p:nvSpPr>
            <p:cNvPr id="50" name="圆角矩形 49"/>
            <p:cNvSpPr/>
            <p:nvPr/>
          </p:nvSpPr>
          <p:spPr>
            <a:xfrm>
              <a:off x="6582910" y="2657875"/>
              <a:ext cx="2244109"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组织生活管理</a:t>
              </a:r>
              <a:endParaRPr lang="zh-CN" altLang="en-US" sz="1100" dirty="0">
                <a:latin typeface="+mj-ea"/>
                <a:ea typeface="+mj-ea"/>
              </a:endParaRPr>
            </a:p>
          </p:txBody>
        </p:sp>
        <p:sp>
          <p:nvSpPr>
            <p:cNvPr id="51" name="圆角矩形 50"/>
            <p:cNvSpPr/>
            <p:nvPr/>
          </p:nvSpPr>
          <p:spPr>
            <a:xfrm>
              <a:off x="6582911" y="2954143"/>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党费</a:t>
              </a:r>
              <a:r>
                <a:rPr lang="zh-CN" altLang="en-US" sz="1100" dirty="0" smtClean="0">
                  <a:latin typeface="+mj-ea"/>
                  <a:ea typeface="+mj-ea"/>
                </a:rPr>
                <a:t>管理</a:t>
              </a:r>
              <a:endParaRPr lang="zh-CN" altLang="en-US" sz="1100" dirty="0">
                <a:latin typeface="+mj-ea"/>
                <a:ea typeface="+mj-ea"/>
              </a:endParaRPr>
            </a:p>
          </p:txBody>
        </p:sp>
        <p:sp>
          <p:nvSpPr>
            <p:cNvPr id="52" name="圆角矩形 51"/>
            <p:cNvSpPr/>
            <p:nvPr/>
          </p:nvSpPr>
          <p:spPr>
            <a:xfrm>
              <a:off x="7845212" y="1472803"/>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发展党员</a:t>
              </a:r>
              <a:endParaRPr lang="zh-CN" altLang="en-US" sz="1100" dirty="0">
                <a:latin typeface="+mj-ea"/>
                <a:ea typeface="+mj-ea"/>
              </a:endParaRPr>
            </a:p>
          </p:txBody>
        </p:sp>
        <p:sp>
          <p:nvSpPr>
            <p:cNvPr id="53" name="圆角矩形 52"/>
            <p:cNvSpPr/>
            <p:nvPr/>
          </p:nvSpPr>
          <p:spPr>
            <a:xfrm>
              <a:off x="7845212" y="1769071"/>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台</a:t>
              </a:r>
              <a:r>
                <a:rPr lang="zh-CN" altLang="en-US" sz="1100" dirty="0" smtClean="0">
                  <a:latin typeface="+mj-ea"/>
                  <a:ea typeface="+mj-ea"/>
                </a:rPr>
                <a:t>账管理</a:t>
              </a:r>
              <a:endParaRPr lang="zh-CN" altLang="en-US" sz="1100" dirty="0">
                <a:latin typeface="+mj-ea"/>
                <a:ea typeface="+mj-ea"/>
              </a:endParaRPr>
            </a:p>
          </p:txBody>
        </p:sp>
        <p:sp>
          <p:nvSpPr>
            <p:cNvPr id="54" name="圆角矩形 53"/>
            <p:cNvSpPr/>
            <p:nvPr/>
          </p:nvSpPr>
          <p:spPr>
            <a:xfrm>
              <a:off x="7845212" y="2065339"/>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latin typeface="+mj-ea"/>
                  <a:ea typeface="+mj-ea"/>
                </a:rPr>
                <a:t>创先争优</a:t>
              </a:r>
              <a:endParaRPr lang="zh-CN" altLang="en-US" sz="1100" dirty="0">
                <a:latin typeface="+mj-ea"/>
                <a:ea typeface="+mj-ea"/>
              </a:endParaRPr>
            </a:p>
          </p:txBody>
        </p:sp>
        <p:sp>
          <p:nvSpPr>
            <p:cNvPr id="55" name="圆角矩形 54"/>
            <p:cNvSpPr/>
            <p:nvPr/>
          </p:nvSpPr>
          <p:spPr>
            <a:xfrm>
              <a:off x="7845212" y="2361607"/>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党组织</a:t>
              </a:r>
              <a:r>
                <a:rPr lang="zh-CN" altLang="en-US" sz="1100" dirty="0" smtClean="0">
                  <a:latin typeface="+mj-ea"/>
                  <a:ea typeface="+mj-ea"/>
                </a:rPr>
                <a:t>管理</a:t>
              </a:r>
              <a:endParaRPr lang="zh-CN" altLang="en-US" sz="1100" dirty="0">
                <a:latin typeface="+mj-ea"/>
                <a:ea typeface="+mj-ea"/>
              </a:endParaRPr>
            </a:p>
          </p:txBody>
        </p:sp>
        <p:sp>
          <p:nvSpPr>
            <p:cNvPr id="56" name="圆角矩形 55"/>
            <p:cNvSpPr/>
            <p:nvPr/>
          </p:nvSpPr>
          <p:spPr>
            <a:xfrm>
              <a:off x="7845212" y="2954141"/>
              <a:ext cx="981808" cy="182753"/>
            </a:xfrm>
            <a:prstGeom prst="roundRect">
              <a:avLst/>
            </a:prstGeom>
            <a:solidFill>
              <a:srgbClr val="A75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大</a:t>
              </a:r>
              <a:r>
                <a:rPr lang="zh-CN" altLang="en-US" sz="1100" dirty="0" smtClean="0">
                  <a:latin typeface="+mj-ea"/>
                  <a:ea typeface="+mj-ea"/>
                </a:rPr>
                <a:t>数据中心</a:t>
              </a:r>
              <a:endParaRPr lang="zh-CN" altLang="en-US" sz="1100" dirty="0">
                <a:latin typeface="+mj-ea"/>
                <a:ea typeface="+mj-ea"/>
              </a:endParaRPr>
            </a:p>
          </p:txBody>
        </p:sp>
        <p:grpSp>
          <p:nvGrpSpPr>
            <p:cNvPr id="57" name="组合 56"/>
            <p:cNvGrpSpPr/>
            <p:nvPr/>
          </p:nvGrpSpPr>
          <p:grpSpPr>
            <a:xfrm>
              <a:off x="1763908" y="832292"/>
              <a:ext cx="1174905" cy="5686937"/>
              <a:chOff x="2420730" y="415309"/>
              <a:chExt cx="1174905" cy="5686937"/>
            </a:xfrm>
          </p:grpSpPr>
          <p:sp>
            <p:nvSpPr>
              <p:cNvPr id="58" name="圆角矩形 57"/>
              <p:cNvSpPr/>
              <p:nvPr/>
            </p:nvSpPr>
            <p:spPr>
              <a:xfrm>
                <a:off x="2420730" y="415309"/>
                <a:ext cx="1174905" cy="1852552"/>
              </a:xfrm>
              <a:prstGeom prst="roundRect">
                <a:avLst/>
              </a:prstGeom>
              <a:gradFill flip="none" rotWithShape="1">
                <a:gsLst>
                  <a:gs pos="0">
                    <a:srgbClr val="278DA4"/>
                  </a:gs>
                  <a:gs pos="100000">
                    <a:srgbClr val="3FAFD4"/>
                  </a:gs>
                  <a:gs pos="100000">
                    <a:schemeClr val="accent1">
                      <a:lumMod val="45000"/>
                      <a:lumOff val="55000"/>
                    </a:schemeClr>
                  </a:gs>
                  <a:gs pos="100000">
                    <a:srgbClr val="268BA2"/>
                  </a:gs>
                  <a:gs pos="100000">
                    <a:srgbClr val="3EAED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系统</a:t>
                </a:r>
                <a:endParaRPr lang="en-US" altLang="zh-CN" dirty="0" smtClean="0">
                  <a:latin typeface="+mj-ea"/>
                  <a:ea typeface="+mj-ea"/>
                </a:endParaRPr>
              </a:p>
              <a:p>
                <a:pPr algn="ctr"/>
                <a:r>
                  <a:rPr lang="zh-CN" altLang="en-US" dirty="0" smtClean="0">
                    <a:latin typeface="+mj-ea"/>
                    <a:ea typeface="+mj-ea"/>
                  </a:rPr>
                  <a:t>安全</a:t>
                </a:r>
                <a:endParaRPr lang="zh-CN" altLang="en-US" dirty="0">
                  <a:latin typeface="+mj-ea"/>
                  <a:ea typeface="+mj-ea"/>
                </a:endParaRPr>
              </a:p>
            </p:txBody>
          </p:sp>
          <p:sp>
            <p:nvSpPr>
              <p:cNvPr id="59" name="圆角矩形 58"/>
              <p:cNvSpPr/>
              <p:nvPr/>
            </p:nvSpPr>
            <p:spPr>
              <a:xfrm>
                <a:off x="2420730" y="2332501"/>
                <a:ext cx="1174905" cy="1852552"/>
              </a:xfrm>
              <a:prstGeom prst="roundRect">
                <a:avLst/>
              </a:prstGeom>
              <a:gradFill flip="none" rotWithShape="1">
                <a:gsLst>
                  <a:gs pos="0">
                    <a:srgbClr val="278DA4"/>
                  </a:gs>
                  <a:gs pos="100000">
                    <a:srgbClr val="3FAFD4"/>
                  </a:gs>
                  <a:gs pos="100000">
                    <a:schemeClr val="accent1">
                      <a:lumMod val="45000"/>
                      <a:lumOff val="55000"/>
                    </a:schemeClr>
                  </a:gs>
                  <a:gs pos="100000">
                    <a:srgbClr val="268BA2"/>
                  </a:gs>
                  <a:gs pos="100000">
                    <a:srgbClr val="3EAED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系统</a:t>
                </a:r>
                <a:endParaRPr lang="en-US" altLang="zh-CN" dirty="0" smtClean="0">
                  <a:latin typeface="+mj-ea"/>
                  <a:ea typeface="+mj-ea"/>
                </a:endParaRPr>
              </a:p>
              <a:p>
                <a:pPr algn="ctr"/>
                <a:r>
                  <a:rPr lang="zh-CN" altLang="en-US" dirty="0">
                    <a:latin typeface="+mj-ea"/>
                    <a:ea typeface="+mj-ea"/>
                  </a:rPr>
                  <a:t>维护</a:t>
                </a:r>
              </a:p>
            </p:txBody>
          </p:sp>
          <p:sp>
            <p:nvSpPr>
              <p:cNvPr id="60" name="圆角矩形 59"/>
              <p:cNvSpPr/>
              <p:nvPr/>
            </p:nvSpPr>
            <p:spPr>
              <a:xfrm>
                <a:off x="2420730" y="4249694"/>
                <a:ext cx="1174905" cy="1852552"/>
              </a:xfrm>
              <a:prstGeom prst="roundRect">
                <a:avLst/>
              </a:prstGeom>
              <a:gradFill flip="none" rotWithShape="1">
                <a:gsLst>
                  <a:gs pos="0">
                    <a:srgbClr val="278DA4"/>
                  </a:gs>
                  <a:gs pos="100000">
                    <a:srgbClr val="3FAFD4"/>
                  </a:gs>
                  <a:gs pos="100000">
                    <a:schemeClr val="accent1">
                      <a:lumMod val="45000"/>
                      <a:lumOff val="55000"/>
                    </a:schemeClr>
                  </a:gs>
                  <a:gs pos="100000">
                    <a:srgbClr val="268BA2"/>
                  </a:gs>
                  <a:gs pos="100000">
                    <a:srgbClr val="3EAED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系统</a:t>
                </a:r>
                <a:endParaRPr lang="en-US" altLang="zh-CN" dirty="0" smtClean="0">
                  <a:latin typeface="+mj-ea"/>
                  <a:ea typeface="+mj-ea"/>
                </a:endParaRPr>
              </a:p>
              <a:p>
                <a:pPr algn="ctr"/>
                <a:r>
                  <a:rPr lang="zh-CN" altLang="en-US" dirty="0">
                    <a:latin typeface="+mj-ea"/>
                    <a:ea typeface="+mj-ea"/>
                  </a:rPr>
                  <a:t>备份</a:t>
                </a:r>
              </a:p>
            </p:txBody>
          </p:sp>
        </p:grpSp>
        <p:grpSp>
          <p:nvGrpSpPr>
            <p:cNvPr id="61" name="组合 60"/>
            <p:cNvGrpSpPr/>
            <p:nvPr/>
          </p:nvGrpSpPr>
          <p:grpSpPr>
            <a:xfrm>
              <a:off x="9312517" y="854073"/>
              <a:ext cx="1174905" cy="5686937"/>
              <a:chOff x="2420730" y="415309"/>
              <a:chExt cx="1174905" cy="5686937"/>
            </a:xfrm>
          </p:grpSpPr>
          <p:sp>
            <p:nvSpPr>
              <p:cNvPr id="62" name="圆角矩形 61"/>
              <p:cNvSpPr/>
              <p:nvPr/>
            </p:nvSpPr>
            <p:spPr>
              <a:xfrm>
                <a:off x="2420730" y="415309"/>
                <a:ext cx="1174905" cy="1852552"/>
              </a:xfrm>
              <a:prstGeom prst="roundRect">
                <a:avLst/>
              </a:prstGeom>
              <a:gradFill flip="none" rotWithShape="1">
                <a:gsLst>
                  <a:gs pos="0">
                    <a:srgbClr val="278DA4"/>
                  </a:gs>
                  <a:gs pos="100000">
                    <a:srgbClr val="3FAFD4"/>
                  </a:gs>
                  <a:gs pos="100000">
                    <a:schemeClr val="accent1">
                      <a:lumMod val="45000"/>
                      <a:lumOff val="55000"/>
                    </a:schemeClr>
                  </a:gs>
                  <a:gs pos="100000">
                    <a:srgbClr val="268BA2"/>
                  </a:gs>
                  <a:gs pos="100000">
                    <a:srgbClr val="3EAED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开发</a:t>
                </a:r>
                <a:endParaRPr lang="en-US" altLang="zh-CN" dirty="0" smtClean="0">
                  <a:latin typeface="+mj-ea"/>
                  <a:ea typeface="+mj-ea"/>
                </a:endParaRPr>
              </a:p>
              <a:p>
                <a:pPr algn="ctr"/>
                <a:r>
                  <a:rPr lang="zh-CN" altLang="en-US" dirty="0" smtClean="0">
                    <a:latin typeface="+mj-ea"/>
                    <a:ea typeface="+mj-ea"/>
                  </a:rPr>
                  <a:t>工具</a:t>
                </a:r>
                <a:endParaRPr lang="en-US" altLang="zh-CN" dirty="0" smtClean="0">
                  <a:latin typeface="+mj-ea"/>
                  <a:ea typeface="+mj-ea"/>
                </a:endParaRPr>
              </a:p>
            </p:txBody>
          </p:sp>
          <p:sp>
            <p:nvSpPr>
              <p:cNvPr id="63" name="圆角矩形 62"/>
              <p:cNvSpPr/>
              <p:nvPr/>
            </p:nvSpPr>
            <p:spPr>
              <a:xfrm>
                <a:off x="2420730" y="2332501"/>
                <a:ext cx="1174905" cy="1852552"/>
              </a:xfrm>
              <a:prstGeom prst="roundRect">
                <a:avLst/>
              </a:prstGeom>
              <a:gradFill flip="none" rotWithShape="1">
                <a:gsLst>
                  <a:gs pos="0">
                    <a:srgbClr val="278DA4"/>
                  </a:gs>
                  <a:gs pos="100000">
                    <a:srgbClr val="3FAFD4"/>
                  </a:gs>
                  <a:gs pos="100000">
                    <a:schemeClr val="accent1">
                      <a:lumMod val="45000"/>
                      <a:lumOff val="55000"/>
                    </a:schemeClr>
                  </a:gs>
                  <a:gs pos="100000">
                    <a:srgbClr val="268BA2"/>
                  </a:gs>
                  <a:gs pos="100000">
                    <a:srgbClr val="3EAED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配置</a:t>
                </a:r>
                <a:endParaRPr lang="en-US" altLang="zh-CN" dirty="0" smtClean="0">
                  <a:latin typeface="+mj-ea"/>
                  <a:ea typeface="+mj-ea"/>
                </a:endParaRPr>
              </a:p>
              <a:p>
                <a:pPr algn="ctr"/>
                <a:r>
                  <a:rPr lang="zh-CN" altLang="en-US" dirty="0">
                    <a:latin typeface="+mj-ea"/>
                    <a:ea typeface="+mj-ea"/>
                  </a:rPr>
                  <a:t>工具</a:t>
                </a:r>
                <a:endParaRPr lang="en-US" altLang="zh-CN" dirty="0" smtClean="0">
                  <a:latin typeface="+mj-ea"/>
                  <a:ea typeface="+mj-ea"/>
                </a:endParaRPr>
              </a:p>
            </p:txBody>
          </p:sp>
          <p:sp>
            <p:nvSpPr>
              <p:cNvPr id="64" name="圆角矩形 63"/>
              <p:cNvSpPr/>
              <p:nvPr/>
            </p:nvSpPr>
            <p:spPr>
              <a:xfrm>
                <a:off x="2420730" y="4249694"/>
                <a:ext cx="1174905" cy="1852552"/>
              </a:xfrm>
              <a:prstGeom prst="roundRect">
                <a:avLst/>
              </a:prstGeom>
              <a:gradFill flip="none" rotWithShape="1">
                <a:gsLst>
                  <a:gs pos="0">
                    <a:srgbClr val="278DA4"/>
                  </a:gs>
                  <a:gs pos="100000">
                    <a:srgbClr val="3FAFD4"/>
                  </a:gs>
                  <a:gs pos="100000">
                    <a:schemeClr val="accent1">
                      <a:lumMod val="45000"/>
                      <a:lumOff val="55000"/>
                    </a:schemeClr>
                  </a:gs>
                  <a:gs pos="100000">
                    <a:srgbClr val="268BA2"/>
                  </a:gs>
                  <a:gs pos="100000">
                    <a:srgbClr val="3EAED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部署</a:t>
                </a:r>
                <a:endParaRPr lang="en-US" altLang="zh-CN" dirty="0" smtClean="0">
                  <a:latin typeface="+mj-ea"/>
                  <a:ea typeface="+mj-ea"/>
                </a:endParaRPr>
              </a:p>
              <a:p>
                <a:pPr algn="ctr"/>
                <a:r>
                  <a:rPr lang="zh-CN" altLang="en-US" dirty="0" smtClean="0">
                    <a:latin typeface="+mj-ea"/>
                    <a:ea typeface="+mj-ea"/>
                  </a:rPr>
                  <a:t>工具</a:t>
                </a:r>
                <a:endParaRPr lang="en-US" altLang="zh-CN" dirty="0" smtClean="0">
                  <a:latin typeface="+mj-ea"/>
                  <a:ea typeface="+mj-ea"/>
                </a:endParaRPr>
              </a:p>
            </p:txBody>
          </p:sp>
        </p:grpSp>
      </p:grpSp>
      <p:grpSp>
        <p:nvGrpSpPr>
          <p:cNvPr id="65" name="组合 64"/>
          <p:cNvGrpSpPr/>
          <p:nvPr/>
        </p:nvGrpSpPr>
        <p:grpSpPr>
          <a:xfrm>
            <a:off x="0" y="0"/>
            <a:ext cx="12192000" cy="810883"/>
            <a:chOff x="0" y="0"/>
            <a:chExt cx="12192000" cy="810883"/>
          </a:xfrm>
        </p:grpSpPr>
        <p:grpSp>
          <p:nvGrpSpPr>
            <p:cNvPr id="66" name="组合 65"/>
            <p:cNvGrpSpPr/>
            <p:nvPr/>
          </p:nvGrpSpPr>
          <p:grpSpPr>
            <a:xfrm>
              <a:off x="0" y="0"/>
              <a:ext cx="12192000" cy="810883"/>
              <a:chOff x="0" y="0"/>
              <a:chExt cx="12192000" cy="810883"/>
            </a:xfrm>
          </p:grpSpPr>
          <p:sp>
            <p:nvSpPr>
              <p:cNvPr id="68" name="矩形 67"/>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69"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67" name="文本框 66"/>
            <p:cNvSpPr txBox="1"/>
            <p:nvPr/>
          </p:nvSpPr>
          <p:spPr>
            <a:xfrm>
              <a:off x="778947" y="142562"/>
              <a:ext cx="2339102"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整体架构</a:t>
              </a:r>
              <a:r>
                <a:rPr lang="zh-CN" altLang="en-US" sz="2800" b="1" dirty="0">
                  <a:solidFill>
                    <a:schemeClr val="bg1"/>
                  </a:solidFill>
                  <a:latin typeface="微软雅黑" panose="020B0503020204020204" pitchFamily="34" charset="-122"/>
                  <a:ea typeface="微软雅黑" panose="020B0503020204020204" pitchFamily="34" charset="-122"/>
                </a:rPr>
                <a:t>设计</a:t>
              </a:r>
            </a:p>
          </p:txBody>
        </p:sp>
      </p:grpSp>
    </p:spTree>
    <p:extLst>
      <p:ext uri="{BB962C8B-B14F-4D97-AF65-F5344CB8AC3E}">
        <p14:creationId xmlns:p14="http://schemas.microsoft.com/office/powerpoint/2010/main" val="33927375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矩形 518">
            <a:extLst>
              <a:ext uri="{FF2B5EF4-FFF2-40B4-BE49-F238E27FC236}">
                <a16:creationId xmlns:a16="http://schemas.microsoft.com/office/drawing/2014/main" id="{F2FBB414-8E18-4F0F-9A6C-22C7F30D60D9}"/>
              </a:ext>
            </a:extLst>
          </p:cNvPr>
          <p:cNvSpPr/>
          <p:nvPr/>
        </p:nvSpPr>
        <p:spPr>
          <a:xfrm>
            <a:off x="1620389" y="3406848"/>
            <a:ext cx="10008661" cy="2435630"/>
          </a:xfrm>
          <a:prstGeom prst="rect">
            <a:avLst/>
          </a:prstGeom>
          <a:solidFill>
            <a:sysClr val="window" lastClr="FFFFFF"/>
          </a:solidFill>
          <a:ln w="3175" cap="flat" cmpd="sng" algn="ctr">
            <a:solidFill>
              <a:srgbClr val="4F81BD">
                <a:shade val="50000"/>
              </a:srgbClr>
            </a:solidFill>
            <a:prstDash val="solid"/>
          </a:ln>
          <a:effectLst/>
        </p:spPr>
        <p:txBody>
          <a:bodyPr rtlCol="0" anchor="t"/>
          <a:lstStyle/>
          <a:p>
            <a:pPr marL="0" marR="0" lvl="0" indent="0" algn="ctr" defTabSz="748894"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20" name="矩形 519">
            <a:extLst>
              <a:ext uri="{FF2B5EF4-FFF2-40B4-BE49-F238E27FC236}">
                <a16:creationId xmlns:a16="http://schemas.microsoft.com/office/drawing/2014/main" id="{1D5E742B-768A-40E3-B913-E05DC465C249}"/>
              </a:ext>
            </a:extLst>
          </p:cNvPr>
          <p:cNvSpPr/>
          <p:nvPr/>
        </p:nvSpPr>
        <p:spPr>
          <a:xfrm>
            <a:off x="1926926" y="3508258"/>
            <a:ext cx="9611973" cy="2114516"/>
          </a:xfrm>
          <a:prstGeom prst="rect">
            <a:avLst/>
          </a:prstGeom>
          <a:solidFill>
            <a:sysClr val="window" lastClr="FFFFFF"/>
          </a:solidFill>
          <a:ln w="12700" cap="flat" cmpd="sng" algn="ctr">
            <a:solidFill>
              <a:srgbClr val="4F81BD">
                <a:shade val="50000"/>
              </a:srgbClr>
            </a:solidFill>
            <a:prstDash val="dash"/>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521" name="矩形 520">
            <a:extLst>
              <a:ext uri="{FF2B5EF4-FFF2-40B4-BE49-F238E27FC236}">
                <a16:creationId xmlns:a16="http://schemas.microsoft.com/office/drawing/2014/main" id="{0F2BAB54-F838-44D5-B417-AE9D25C7C48A}"/>
              </a:ext>
            </a:extLst>
          </p:cNvPr>
          <p:cNvSpPr/>
          <p:nvPr/>
        </p:nvSpPr>
        <p:spPr>
          <a:xfrm>
            <a:off x="1620389" y="2482270"/>
            <a:ext cx="10008662" cy="861144"/>
          </a:xfrm>
          <a:prstGeom prst="rect">
            <a:avLst/>
          </a:prstGeom>
          <a:solidFill>
            <a:sysClr val="window" lastClr="FFFFFF"/>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22" name="矩形 521">
            <a:extLst>
              <a:ext uri="{FF2B5EF4-FFF2-40B4-BE49-F238E27FC236}">
                <a16:creationId xmlns:a16="http://schemas.microsoft.com/office/drawing/2014/main" id="{52690701-9DDC-4889-8F41-E8E5D9D0FE1E}"/>
              </a:ext>
            </a:extLst>
          </p:cNvPr>
          <p:cNvSpPr/>
          <p:nvPr/>
        </p:nvSpPr>
        <p:spPr>
          <a:xfrm>
            <a:off x="1782903" y="2732587"/>
            <a:ext cx="902811" cy="307777"/>
          </a:xfrm>
          <a:prstGeom prst="rect">
            <a:avLst/>
          </a:prstGeom>
          <a:ln w="3175">
            <a:noFill/>
          </a:ln>
        </p:spPr>
        <p:txBody>
          <a:bodyPr wrap="none">
            <a:spAutoFit/>
          </a:bodyPr>
          <a:lstStyle/>
          <a:p>
            <a:pPr algn="ctr" defTabSz="748894"/>
            <a:r>
              <a:rPr lang="zh-CN" altLang="en-US" sz="1400" b="1" dirty="0" smtClean="0">
                <a:solidFill>
                  <a:prstClr val="black"/>
                </a:solidFill>
                <a:latin typeface="微软雅黑" panose="020B0503020204020204" pitchFamily="34" charset="-122"/>
                <a:ea typeface="微软雅黑" panose="020B0503020204020204" pitchFamily="34" charset="-122"/>
              </a:rPr>
              <a:t>党建看板</a:t>
            </a:r>
            <a:endParaRPr lang="zh-CN" altLang="en-US" sz="1400" b="1" dirty="0">
              <a:solidFill>
                <a:prstClr val="black"/>
              </a:solidFill>
              <a:latin typeface="微软雅黑" panose="020B0503020204020204" pitchFamily="34" charset="-122"/>
              <a:ea typeface="微软雅黑" panose="020B0503020204020204" pitchFamily="34" charset="-122"/>
            </a:endParaRPr>
          </a:p>
        </p:txBody>
      </p:sp>
      <p:sp>
        <p:nvSpPr>
          <p:cNvPr id="523" name="矩形 522">
            <a:extLst>
              <a:ext uri="{FF2B5EF4-FFF2-40B4-BE49-F238E27FC236}">
                <a16:creationId xmlns:a16="http://schemas.microsoft.com/office/drawing/2014/main" id="{0DC5FE94-B4AC-492A-B4ED-B9CC833EE9C7}"/>
              </a:ext>
            </a:extLst>
          </p:cNvPr>
          <p:cNvSpPr/>
          <p:nvPr/>
        </p:nvSpPr>
        <p:spPr>
          <a:xfrm>
            <a:off x="2987327"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党建地图</a:t>
            </a:r>
          </a:p>
        </p:txBody>
      </p:sp>
      <p:sp>
        <p:nvSpPr>
          <p:cNvPr id="524" name="矩形 523">
            <a:extLst>
              <a:ext uri="{FF2B5EF4-FFF2-40B4-BE49-F238E27FC236}">
                <a16:creationId xmlns:a16="http://schemas.microsoft.com/office/drawing/2014/main" id="{7679987B-7DE0-4358-905B-6DD43A78398C}"/>
              </a:ext>
            </a:extLst>
          </p:cNvPr>
          <p:cNvSpPr/>
          <p:nvPr/>
        </p:nvSpPr>
        <p:spPr>
          <a:xfrm>
            <a:off x="4221145"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发展党员</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5" name="矩形 524">
            <a:extLst>
              <a:ext uri="{FF2B5EF4-FFF2-40B4-BE49-F238E27FC236}">
                <a16:creationId xmlns:a16="http://schemas.microsoft.com/office/drawing/2014/main" id="{F5E2181C-A231-49BE-A583-88419FC299CC}"/>
              </a:ext>
            </a:extLst>
          </p:cNvPr>
          <p:cNvSpPr/>
          <p:nvPr/>
        </p:nvSpPr>
        <p:spPr>
          <a:xfrm>
            <a:off x="5454963"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工作落实</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6" name="矩形 525">
            <a:extLst>
              <a:ext uri="{FF2B5EF4-FFF2-40B4-BE49-F238E27FC236}">
                <a16:creationId xmlns:a16="http://schemas.microsoft.com/office/drawing/2014/main" id="{B2C6772B-C2D3-4B0D-88D2-7686909F0028}"/>
              </a:ext>
            </a:extLst>
          </p:cNvPr>
          <p:cNvSpPr/>
          <p:nvPr/>
        </p:nvSpPr>
        <p:spPr>
          <a:xfrm>
            <a:off x="6688780"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a:solidFill>
                  <a:prstClr val="black"/>
                </a:solidFill>
                <a:latin typeface="微软雅黑" panose="020B0503020204020204" pitchFamily="34" charset="-122"/>
                <a:ea typeface="微软雅黑" panose="020B0503020204020204" pitchFamily="34" charset="-122"/>
              </a:rPr>
              <a:t>台</a:t>
            </a:r>
            <a:r>
              <a:rPr lang="zh-CN" altLang="en-US" sz="1200" kern="0" dirty="0" smtClean="0">
                <a:solidFill>
                  <a:prstClr val="black"/>
                </a:solidFill>
                <a:latin typeface="微软雅黑" panose="020B0503020204020204" pitchFamily="34" charset="-122"/>
                <a:ea typeface="微软雅黑" panose="020B0503020204020204" pitchFamily="34" charset="-122"/>
              </a:rPr>
              <a:t>账管理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7" name="矩形 526">
            <a:extLst>
              <a:ext uri="{FF2B5EF4-FFF2-40B4-BE49-F238E27FC236}">
                <a16:creationId xmlns:a16="http://schemas.microsoft.com/office/drawing/2014/main" id="{1394B593-8DA4-4A9F-9D71-CE4234EDD55E}"/>
              </a:ext>
            </a:extLst>
          </p:cNvPr>
          <p:cNvSpPr/>
          <p:nvPr/>
        </p:nvSpPr>
        <p:spPr>
          <a:xfrm>
            <a:off x="7922598"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a:solidFill>
                  <a:prstClr val="black"/>
                </a:solidFill>
                <a:latin typeface="微软雅黑" panose="020B0503020204020204" pitchFamily="34" charset="-122"/>
                <a:ea typeface="微软雅黑" panose="020B0503020204020204" pitchFamily="34" charset="-122"/>
              </a:rPr>
              <a:t>思</a:t>
            </a:r>
            <a:r>
              <a:rPr lang="zh-CN" altLang="en-US" sz="1200" kern="0" dirty="0" smtClean="0">
                <a:solidFill>
                  <a:prstClr val="black"/>
                </a:solidFill>
                <a:latin typeface="微软雅黑" panose="020B0503020204020204" pitchFamily="34" charset="-122"/>
                <a:ea typeface="微软雅黑" panose="020B0503020204020204" pitchFamily="34" charset="-122"/>
              </a:rPr>
              <a:t>政工作</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8" name="矩形 527">
            <a:extLst>
              <a:ext uri="{FF2B5EF4-FFF2-40B4-BE49-F238E27FC236}">
                <a16:creationId xmlns:a16="http://schemas.microsoft.com/office/drawing/2014/main" id="{F4269586-5019-482E-98EB-F37F35EA9F5A}"/>
              </a:ext>
            </a:extLst>
          </p:cNvPr>
          <p:cNvSpPr/>
          <p:nvPr/>
        </p:nvSpPr>
        <p:spPr>
          <a:xfrm>
            <a:off x="9156415"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党员管理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9" name="矩形 528">
            <a:extLst>
              <a:ext uri="{FF2B5EF4-FFF2-40B4-BE49-F238E27FC236}">
                <a16:creationId xmlns:a16="http://schemas.microsoft.com/office/drawing/2014/main" id="{34F98780-0814-4EEC-A8DE-5EEF3A8A82E2}"/>
              </a:ext>
            </a:extLst>
          </p:cNvPr>
          <p:cNvSpPr/>
          <p:nvPr/>
        </p:nvSpPr>
        <p:spPr>
          <a:xfrm>
            <a:off x="10390230" y="2600754"/>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党组织管理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0" name="矩形 529">
            <a:extLst>
              <a:ext uri="{FF2B5EF4-FFF2-40B4-BE49-F238E27FC236}">
                <a16:creationId xmlns:a16="http://schemas.microsoft.com/office/drawing/2014/main" id="{62A0248B-20F8-4890-8ED4-C6A4BB605C31}"/>
              </a:ext>
            </a:extLst>
          </p:cNvPr>
          <p:cNvSpPr/>
          <p:nvPr/>
        </p:nvSpPr>
        <p:spPr>
          <a:xfrm>
            <a:off x="2157487" y="43474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干部管理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1" name="矩形 530">
            <a:extLst>
              <a:ext uri="{FF2B5EF4-FFF2-40B4-BE49-F238E27FC236}">
                <a16:creationId xmlns:a16="http://schemas.microsoft.com/office/drawing/2014/main" id="{24CBAFD2-F178-4E7D-B7F3-506BB09E75FD}"/>
              </a:ext>
            </a:extLst>
          </p:cNvPr>
          <p:cNvSpPr/>
          <p:nvPr/>
        </p:nvSpPr>
        <p:spPr>
          <a:xfrm>
            <a:off x="2157487" y="472749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关系转接</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2" name="矩形 531">
            <a:extLst>
              <a:ext uri="{FF2B5EF4-FFF2-40B4-BE49-F238E27FC236}">
                <a16:creationId xmlns:a16="http://schemas.microsoft.com/office/drawing/2014/main" id="{B46FCFFB-7727-4FBC-BDBF-86D836EC541D}"/>
              </a:ext>
            </a:extLst>
          </p:cNvPr>
          <p:cNvSpPr/>
          <p:nvPr/>
        </p:nvSpPr>
        <p:spPr>
          <a:xfrm>
            <a:off x="2157487" y="51104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党费管理</a:t>
            </a:r>
          </a:p>
        </p:txBody>
      </p:sp>
      <p:sp>
        <p:nvSpPr>
          <p:cNvPr id="533" name="矩形 532">
            <a:extLst>
              <a:ext uri="{FF2B5EF4-FFF2-40B4-BE49-F238E27FC236}">
                <a16:creationId xmlns:a16="http://schemas.microsoft.com/office/drawing/2014/main" id="{6881278D-1D96-415F-BB81-EC6A7517F3A9}"/>
              </a:ext>
            </a:extLst>
          </p:cNvPr>
          <p:cNvSpPr/>
          <p:nvPr/>
        </p:nvSpPr>
        <p:spPr>
          <a:xfrm>
            <a:off x="3349354" y="43474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a:solidFill>
                  <a:prstClr val="black"/>
                </a:solidFill>
                <a:latin typeface="微软雅黑" panose="020B0503020204020204" pitchFamily="34" charset="-122"/>
                <a:ea typeface="微软雅黑" panose="020B0503020204020204" pitchFamily="34" charset="-122"/>
              </a:rPr>
              <a:t>痕迹</a:t>
            </a:r>
            <a:r>
              <a:rPr lang="zh-CN" altLang="en-US" sz="1200" kern="0" dirty="0" smtClean="0">
                <a:solidFill>
                  <a:prstClr val="black"/>
                </a:solidFill>
                <a:latin typeface="微软雅黑" panose="020B0503020204020204" pitchFamily="34" charset="-122"/>
                <a:ea typeface="微软雅黑" panose="020B0503020204020204" pitchFamily="34" charset="-122"/>
              </a:rPr>
              <a:t>化管理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4" name="矩形 533">
            <a:extLst>
              <a:ext uri="{FF2B5EF4-FFF2-40B4-BE49-F238E27FC236}">
                <a16:creationId xmlns:a16="http://schemas.microsoft.com/office/drawing/2014/main" id="{C93499C2-0FD0-48D5-85FA-694A69044449}"/>
              </a:ext>
            </a:extLst>
          </p:cNvPr>
          <p:cNvSpPr/>
          <p:nvPr/>
        </p:nvSpPr>
        <p:spPr>
          <a:xfrm>
            <a:off x="3349354" y="472749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归档功能</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5" name="矩形 534">
            <a:extLst>
              <a:ext uri="{FF2B5EF4-FFF2-40B4-BE49-F238E27FC236}">
                <a16:creationId xmlns:a16="http://schemas.microsoft.com/office/drawing/2014/main" id="{9A05796F-7AA3-489B-AA31-CC0C2FD362A7}"/>
              </a:ext>
            </a:extLst>
          </p:cNvPr>
          <p:cNvSpPr/>
          <p:nvPr/>
        </p:nvSpPr>
        <p:spPr>
          <a:xfrm>
            <a:off x="3349354" y="51104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评分考核</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6" name="矩形 535">
            <a:extLst>
              <a:ext uri="{FF2B5EF4-FFF2-40B4-BE49-F238E27FC236}">
                <a16:creationId xmlns:a16="http://schemas.microsoft.com/office/drawing/2014/main" id="{A08DFFAF-E43C-4861-AE45-6D0CBD9EC5F8}"/>
              </a:ext>
            </a:extLst>
          </p:cNvPr>
          <p:cNvSpPr/>
          <p:nvPr/>
        </p:nvSpPr>
        <p:spPr>
          <a:xfrm>
            <a:off x="4498271" y="43474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内容判断识别</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7" name="矩形 536">
            <a:extLst>
              <a:ext uri="{FF2B5EF4-FFF2-40B4-BE49-F238E27FC236}">
                <a16:creationId xmlns:a16="http://schemas.microsoft.com/office/drawing/2014/main" id="{5AF7B8AC-89CA-47AD-B4DA-8259F0D2D295}"/>
              </a:ext>
            </a:extLst>
          </p:cNvPr>
          <p:cNvSpPr/>
          <p:nvPr/>
        </p:nvSpPr>
        <p:spPr>
          <a:xfrm>
            <a:off x="4498271" y="472749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材料上传</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8" name="矩形 537">
            <a:extLst>
              <a:ext uri="{FF2B5EF4-FFF2-40B4-BE49-F238E27FC236}">
                <a16:creationId xmlns:a16="http://schemas.microsoft.com/office/drawing/2014/main" id="{9443EB4A-FEA4-48F4-9D15-A5E8E60C484B}"/>
              </a:ext>
            </a:extLst>
          </p:cNvPr>
          <p:cNvSpPr/>
          <p:nvPr/>
        </p:nvSpPr>
        <p:spPr>
          <a:xfrm>
            <a:off x="4498271" y="51104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流程管理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9" name="矩形 538">
            <a:extLst>
              <a:ext uri="{FF2B5EF4-FFF2-40B4-BE49-F238E27FC236}">
                <a16:creationId xmlns:a16="http://schemas.microsoft.com/office/drawing/2014/main" id="{77A9396B-8B6B-492D-9B8F-02742600DAC0}"/>
              </a:ext>
            </a:extLst>
          </p:cNvPr>
          <p:cNvSpPr/>
          <p:nvPr/>
        </p:nvSpPr>
        <p:spPr>
          <a:xfrm>
            <a:off x="5647189" y="43474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lvl="0" algn="ctr" defTabSz="748894">
              <a:defRPr/>
            </a:pPr>
            <a:r>
              <a:rPr lang="zh-CN" altLang="en-US" sz="1200" kern="0" dirty="0">
                <a:solidFill>
                  <a:prstClr val="black"/>
                </a:solidFill>
                <a:latin typeface="微软雅黑" panose="020B0503020204020204" pitchFamily="34" charset="-122"/>
                <a:ea typeface="微软雅黑" panose="020B0503020204020204" pitchFamily="34" charset="-122"/>
              </a:rPr>
              <a:t>党员民主评议</a:t>
            </a:r>
          </a:p>
        </p:txBody>
      </p:sp>
      <p:sp>
        <p:nvSpPr>
          <p:cNvPr id="540" name="矩形 539">
            <a:extLst>
              <a:ext uri="{FF2B5EF4-FFF2-40B4-BE49-F238E27FC236}">
                <a16:creationId xmlns:a16="http://schemas.microsoft.com/office/drawing/2014/main" id="{CBF505C3-CCB9-4665-B842-ADA1A6AF0775}"/>
              </a:ext>
            </a:extLst>
          </p:cNvPr>
          <p:cNvSpPr/>
          <p:nvPr/>
        </p:nvSpPr>
        <p:spPr>
          <a:xfrm>
            <a:off x="5647189" y="472749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lvl="0" algn="ctr" defTabSz="748894">
              <a:defRPr/>
            </a:pPr>
            <a:r>
              <a:rPr lang="zh-CN" altLang="en-US" sz="1200" kern="0" dirty="0">
                <a:solidFill>
                  <a:prstClr val="black"/>
                </a:solidFill>
                <a:latin typeface="微软雅黑" panose="020B0503020204020204" pitchFamily="34" charset="-122"/>
                <a:ea typeface="微软雅黑" panose="020B0503020204020204" pitchFamily="34" charset="-122"/>
              </a:rPr>
              <a:t>党支部评价</a:t>
            </a:r>
          </a:p>
        </p:txBody>
      </p:sp>
      <p:sp>
        <p:nvSpPr>
          <p:cNvPr id="541" name="矩形 540">
            <a:extLst>
              <a:ext uri="{FF2B5EF4-FFF2-40B4-BE49-F238E27FC236}">
                <a16:creationId xmlns:a16="http://schemas.microsoft.com/office/drawing/2014/main" id="{27BA2DFC-7133-43F3-ABF0-8BF62B1DAED0}"/>
              </a:ext>
            </a:extLst>
          </p:cNvPr>
          <p:cNvSpPr/>
          <p:nvPr/>
        </p:nvSpPr>
        <p:spPr>
          <a:xfrm>
            <a:off x="5647189" y="51104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lvl="0" algn="ctr" defTabSz="748894">
              <a:defRPr/>
            </a:pPr>
            <a:r>
              <a:rPr lang="zh-CN" altLang="en-US" sz="1200" kern="0" dirty="0">
                <a:solidFill>
                  <a:prstClr val="black"/>
                </a:solidFill>
                <a:latin typeface="微软雅黑" panose="020B0503020204020204" pitchFamily="34" charset="-122"/>
                <a:ea typeface="微软雅黑" panose="020B0503020204020204" pitchFamily="34" charset="-122"/>
              </a:rPr>
              <a:t>“一流党建”对标</a:t>
            </a:r>
          </a:p>
        </p:txBody>
      </p:sp>
      <p:sp>
        <p:nvSpPr>
          <p:cNvPr id="542" name="矩形 541">
            <a:extLst>
              <a:ext uri="{FF2B5EF4-FFF2-40B4-BE49-F238E27FC236}">
                <a16:creationId xmlns:a16="http://schemas.microsoft.com/office/drawing/2014/main" id="{E2C6AEA2-71F0-4DEC-AC53-ECBECE866A7D}"/>
              </a:ext>
            </a:extLst>
          </p:cNvPr>
          <p:cNvSpPr/>
          <p:nvPr/>
        </p:nvSpPr>
        <p:spPr>
          <a:xfrm>
            <a:off x="6796106" y="43474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在线考试</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3" name="矩形 542">
            <a:extLst>
              <a:ext uri="{FF2B5EF4-FFF2-40B4-BE49-F238E27FC236}">
                <a16:creationId xmlns:a16="http://schemas.microsoft.com/office/drawing/2014/main" id="{039F001C-E897-4B0A-B574-D66D9B60EAC9}"/>
              </a:ext>
            </a:extLst>
          </p:cNvPr>
          <p:cNvSpPr/>
          <p:nvPr/>
        </p:nvSpPr>
        <p:spPr>
          <a:xfrm>
            <a:off x="6796106" y="472749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在线认证</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4" name="矩形 543">
            <a:extLst>
              <a:ext uri="{FF2B5EF4-FFF2-40B4-BE49-F238E27FC236}">
                <a16:creationId xmlns:a16="http://schemas.microsoft.com/office/drawing/2014/main" id="{DFA7353E-F9D5-4877-972F-8256955B511E}"/>
              </a:ext>
            </a:extLst>
          </p:cNvPr>
          <p:cNvSpPr/>
          <p:nvPr/>
        </p:nvSpPr>
        <p:spPr>
          <a:xfrm>
            <a:off x="6796106" y="51104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行为评价</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5" name="矩形 544">
            <a:extLst>
              <a:ext uri="{FF2B5EF4-FFF2-40B4-BE49-F238E27FC236}">
                <a16:creationId xmlns:a16="http://schemas.microsoft.com/office/drawing/2014/main" id="{C2F13622-2385-4333-BB72-A5D69CEE902E}"/>
              </a:ext>
            </a:extLst>
          </p:cNvPr>
          <p:cNvSpPr/>
          <p:nvPr/>
        </p:nvSpPr>
        <p:spPr>
          <a:xfrm>
            <a:off x="7945024" y="43474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互动群组</a:t>
            </a:r>
          </a:p>
        </p:txBody>
      </p:sp>
      <p:sp>
        <p:nvSpPr>
          <p:cNvPr id="546" name="矩形 545">
            <a:extLst>
              <a:ext uri="{FF2B5EF4-FFF2-40B4-BE49-F238E27FC236}">
                <a16:creationId xmlns:a16="http://schemas.microsoft.com/office/drawing/2014/main" id="{83614D6C-79E0-48EF-A910-44BD71BD874F}"/>
              </a:ext>
            </a:extLst>
          </p:cNvPr>
          <p:cNvSpPr/>
          <p:nvPr/>
        </p:nvSpPr>
        <p:spPr>
          <a:xfrm>
            <a:off x="7945024" y="472749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支部排名</a:t>
            </a:r>
          </a:p>
        </p:txBody>
      </p:sp>
      <p:sp>
        <p:nvSpPr>
          <p:cNvPr id="547" name="矩形 546">
            <a:extLst>
              <a:ext uri="{FF2B5EF4-FFF2-40B4-BE49-F238E27FC236}">
                <a16:creationId xmlns:a16="http://schemas.microsoft.com/office/drawing/2014/main" id="{39F1428C-10AE-4256-99BC-75E100BC3039}"/>
              </a:ext>
            </a:extLst>
          </p:cNvPr>
          <p:cNvSpPr/>
          <p:nvPr/>
        </p:nvSpPr>
        <p:spPr>
          <a:xfrm>
            <a:off x="7945024" y="51104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三会一课</a:t>
            </a:r>
          </a:p>
        </p:txBody>
      </p:sp>
      <p:sp>
        <p:nvSpPr>
          <p:cNvPr id="548" name="矩形 547">
            <a:extLst>
              <a:ext uri="{FF2B5EF4-FFF2-40B4-BE49-F238E27FC236}">
                <a16:creationId xmlns:a16="http://schemas.microsoft.com/office/drawing/2014/main" id="{5ED18B33-2643-4F0B-8CEA-A57BB59F06BD}"/>
              </a:ext>
            </a:extLst>
          </p:cNvPr>
          <p:cNvSpPr/>
          <p:nvPr/>
        </p:nvSpPr>
        <p:spPr>
          <a:xfrm>
            <a:off x="2157487" y="357588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党组织管理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9" name="矩形 548">
            <a:extLst>
              <a:ext uri="{FF2B5EF4-FFF2-40B4-BE49-F238E27FC236}">
                <a16:creationId xmlns:a16="http://schemas.microsoft.com/office/drawing/2014/main" id="{448F9541-C6C7-4645-AB38-AB86F0BA81EC}"/>
              </a:ext>
            </a:extLst>
          </p:cNvPr>
          <p:cNvSpPr/>
          <p:nvPr/>
        </p:nvSpPr>
        <p:spPr>
          <a:xfrm>
            <a:off x="2157487" y="395227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党员管理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0" name="矩形 549">
            <a:extLst>
              <a:ext uri="{FF2B5EF4-FFF2-40B4-BE49-F238E27FC236}">
                <a16:creationId xmlns:a16="http://schemas.microsoft.com/office/drawing/2014/main" id="{54645185-2DCB-40BE-8BB9-8BC3F20B7AA5}"/>
              </a:ext>
            </a:extLst>
          </p:cNvPr>
          <p:cNvSpPr/>
          <p:nvPr/>
        </p:nvSpPr>
        <p:spPr>
          <a:xfrm>
            <a:off x="3349354" y="357588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工作计划管理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1" name="矩形 550">
            <a:extLst>
              <a:ext uri="{FF2B5EF4-FFF2-40B4-BE49-F238E27FC236}">
                <a16:creationId xmlns:a16="http://schemas.microsoft.com/office/drawing/2014/main" id="{1C241092-2020-4D87-8EF3-62CB89622B1B}"/>
              </a:ext>
            </a:extLst>
          </p:cNvPr>
          <p:cNvSpPr/>
          <p:nvPr/>
        </p:nvSpPr>
        <p:spPr>
          <a:xfrm>
            <a:off x="3349354" y="395227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执行监督</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2" name="矩形 551">
            <a:extLst>
              <a:ext uri="{FF2B5EF4-FFF2-40B4-BE49-F238E27FC236}">
                <a16:creationId xmlns:a16="http://schemas.microsoft.com/office/drawing/2014/main" id="{E1E30B99-B1D8-49C6-93F7-2190C1D8DE2C}"/>
              </a:ext>
            </a:extLst>
          </p:cNvPr>
          <p:cNvSpPr/>
          <p:nvPr/>
        </p:nvSpPr>
        <p:spPr>
          <a:xfrm>
            <a:off x="4498271" y="357588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时间节点设置</a:t>
            </a:r>
          </a:p>
        </p:txBody>
      </p:sp>
      <p:sp>
        <p:nvSpPr>
          <p:cNvPr id="553" name="矩形 552">
            <a:extLst>
              <a:ext uri="{FF2B5EF4-FFF2-40B4-BE49-F238E27FC236}">
                <a16:creationId xmlns:a16="http://schemas.microsoft.com/office/drawing/2014/main" id="{CF0E9D1B-CFE6-434F-B316-13EA7026A3D8}"/>
              </a:ext>
            </a:extLst>
          </p:cNvPr>
          <p:cNvSpPr/>
          <p:nvPr/>
        </p:nvSpPr>
        <p:spPr>
          <a:xfrm>
            <a:off x="4498271" y="395227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监控规则设置</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4" name="矩形 553">
            <a:extLst>
              <a:ext uri="{FF2B5EF4-FFF2-40B4-BE49-F238E27FC236}">
                <a16:creationId xmlns:a16="http://schemas.microsoft.com/office/drawing/2014/main" id="{5E24C841-DAD9-40F6-AB10-608A9E2FC860}"/>
              </a:ext>
            </a:extLst>
          </p:cNvPr>
          <p:cNvSpPr/>
          <p:nvPr/>
        </p:nvSpPr>
        <p:spPr>
          <a:xfrm>
            <a:off x="5647189" y="357588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党员积分管理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5" name="矩形 554">
            <a:extLst>
              <a:ext uri="{FF2B5EF4-FFF2-40B4-BE49-F238E27FC236}">
                <a16:creationId xmlns:a16="http://schemas.microsoft.com/office/drawing/2014/main" id="{AFE358CA-7C2F-4664-B22A-50208637594A}"/>
              </a:ext>
            </a:extLst>
          </p:cNvPr>
          <p:cNvSpPr/>
          <p:nvPr/>
        </p:nvSpPr>
        <p:spPr>
          <a:xfrm>
            <a:off x="5647189" y="395227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个人积分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6" name="矩形 555">
            <a:extLst>
              <a:ext uri="{FF2B5EF4-FFF2-40B4-BE49-F238E27FC236}">
                <a16:creationId xmlns:a16="http://schemas.microsoft.com/office/drawing/2014/main" id="{F799F692-FD2C-46B2-98B7-A9CAA0B43E80}"/>
              </a:ext>
            </a:extLst>
          </p:cNvPr>
          <p:cNvSpPr/>
          <p:nvPr/>
        </p:nvSpPr>
        <p:spPr>
          <a:xfrm>
            <a:off x="6796106" y="357588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在线学习</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7" name="矩形 556">
            <a:extLst>
              <a:ext uri="{FF2B5EF4-FFF2-40B4-BE49-F238E27FC236}">
                <a16:creationId xmlns:a16="http://schemas.microsoft.com/office/drawing/2014/main" id="{0B268526-084C-4D3D-9DF9-7EFE0AEE5BCA}"/>
              </a:ext>
            </a:extLst>
          </p:cNvPr>
          <p:cNvSpPr/>
          <p:nvPr/>
        </p:nvSpPr>
        <p:spPr>
          <a:xfrm>
            <a:off x="6796106" y="395227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在线训练</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8" name="矩形 557">
            <a:extLst>
              <a:ext uri="{FF2B5EF4-FFF2-40B4-BE49-F238E27FC236}">
                <a16:creationId xmlns:a16="http://schemas.microsoft.com/office/drawing/2014/main" id="{AF7F2588-45D8-4A10-AACF-334D242B1018}"/>
              </a:ext>
            </a:extLst>
          </p:cNvPr>
          <p:cNvSpPr/>
          <p:nvPr/>
        </p:nvSpPr>
        <p:spPr>
          <a:xfrm>
            <a:off x="7945024" y="357588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支部概况</a:t>
            </a:r>
          </a:p>
        </p:txBody>
      </p:sp>
      <p:sp>
        <p:nvSpPr>
          <p:cNvPr id="559" name="矩形 558">
            <a:extLst>
              <a:ext uri="{FF2B5EF4-FFF2-40B4-BE49-F238E27FC236}">
                <a16:creationId xmlns:a16="http://schemas.microsoft.com/office/drawing/2014/main" id="{6CDA929F-FD5F-44B1-B238-377269ED3D00}"/>
              </a:ext>
            </a:extLst>
          </p:cNvPr>
          <p:cNvSpPr/>
          <p:nvPr/>
        </p:nvSpPr>
        <p:spPr>
          <a:xfrm>
            <a:off x="7945024" y="395227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组织生活管理</a:t>
            </a:r>
          </a:p>
        </p:txBody>
      </p:sp>
      <p:sp>
        <p:nvSpPr>
          <p:cNvPr id="560" name="文本框 559">
            <a:extLst>
              <a:ext uri="{FF2B5EF4-FFF2-40B4-BE49-F238E27FC236}">
                <a16:creationId xmlns:a16="http://schemas.microsoft.com/office/drawing/2014/main" id="{9C9D6980-DE30-4924-B92A-4381E8189CD8}"/>
              </a:ext>
            </a:extLst>
          </p:cNvPr>
          <p:cNvSpPr txBox="1"/>
          <p:nvPr/>
        </p:nvSpPr>
        <p:spPr>
          <a:xfrm>
            <a:off x="1741128" y="4156363"/>
            <a:ext cx="390832" cy="954107"/>
          </a:xfrm>
          <a:prstGeom prst="rect">
            <a:avLst/>
          </a:prstGeom>
          <a:solidFill>
            <a:sysClr val="window" lastClr="FFFFFF"/>
          </a:solidFill>
          <a:ln w="3175">
            <a:noFill/>
          </a:ln>
        </p:spPr>
        <p:txBody>
          <a:bodyPr wrap="square" rtlCol="0">
            <a:spAutoFit/>
          </a:bodyPr>
          <a:lstStyle/>
          <a:p>
            <a:pPr marL="0" marR="0" lvl="0" indent="0" defTabSz="748894"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系统应用</a:t>
            </a:r>
          </a:p>
        </p:txBody>
      </p:sp>
      <p:sp>
        <p:nvSpPr>
          <p:cNvPr id="561" name="矩形 560">
            <a:extLst>
              <a:ext uri="{FF2B5EF4-FFF2-40B4-BE49-F238E27FC236}">
                <a16:creationId xmlns:a16="http://schemas.microsoft.com/office/drawing/2014/main" id="{10650AEE-E523-4891-9544-3EC76B69DD97}"/>
              </a:ext>
            </a:extLst>
          </p:cNvPr>
          <p:cNvSpPr/>
          <p:nvPr/>
        </p:nvSpPr>
        <p:spPr>
          <a:xfrm>
            <a:off x="2157487"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noProof="0" dirty="0" smtClean="0">
                <a:solidFill>
                  <a:prstClr val="white"/>
                </a:solidFill>
                <a:latin typeface="微软雅黑" panose="020B0503020204020204" pitchFamily="34" charset="-122"/>
                <a:ea typeface="微软雅黑" panose="020B0503020204020204" pitchFamily="34" charset="-122"/>
              </a:rPr>
              <a:t>党务管理</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2" name="矩形 561">
            <a:extLst>
              <a:ext uri="{FF2B5EF4-FFF2-40B4-BE49-F238E27FC236}">
                <a16:creationId xmlns:a16="http://schemas.microsoft.com/office/drawing/2014/main" id="{0B2E7834-A548-4ABC-AE3B-82C1EA706BF2}"/>
              </a:ext>
            </a:extLst>
          </p:cNvPr>
          <p:cNvSpPr/>
          <p:nvPr/>
        </p:nvSpPr>
        <p:spPr>
          <a:xfrm>
            <a:off x="3349354"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dirty="0" smtClean="0">
                <a:solidFill>
                  <a:prstClr val="white"/>
                </a:solidFill>
                <a:latin typeface="微软雅黑" panose="020B0503020204020204" pitchFamily="34" charset="-122"/>
                <a:ea typeface="微软雅黑" panose="020B0503020204020204" pitchFamily="34" charset="-122"/>
              </a:rPr>
              <a:t>工作台账</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3" name="矩形 562">
            <a:extLst>
              <a:ext uri="{FF2B5EF4-FFF2-40B4-BE49-F238E27FC236}">
                <a16:creationId xmlns:a16="http://schemas.microsoft.com/office/drawing/2014/main" id="{693F3EB0-CDC2-4BB5-81A7-110CFB1A4223}"/>
              </a:ext>
            </a:extLst>
          </p:cNvPr>
          <p:cNvSpPr/>
          <p:nvPr/>
        </p:nvSpPr>
        <p:spPr>
          <a:xfrm>
            <a:off x="4498271"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dirty="0" smtClean="0">
                <a:solidFill>
                  <a:prstClr val="white"/>
                </a:solidFill>
                <a:latin typeface="微软雅黑" panose="020B0503020204020204" pitchFamily="34" charset="-122"/>
                <a:ea typeface="微软雅黑" panose="020B0503020204020204" pitchFamily="34" charset="-122"/>
              </a:rPr>
              <a:t>发展党员</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4" name="矩形 563">
            <a:extLst>
              <a:ext uri="{FF2B5EF4-FFF2-40B4-BE49-F238E27FC236}">
                <a16:creationId xmlns:a16="http://schemas.microsoft.com/office/drawing/2014/main" id="{671892B5-9307-4E7A-A278-40D6C4661D15}"/>
              </a:ext>
            </a:extLst>
          </p:cNvPr>
          <p:cNvSpPr/>
          <p:nvPr/>
        </p:nvSpPr>
        <p:spPr>
          <a:xfrm>
            <a:off x="5647189"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noProof="0" dirty="0" smtClean="0">
                <a:solidFill>
                  <a:prstClr val="white"/>
                </a:solidFill>
                <a:latin typeface="微软雅黑" panose="020B0503020204020204" pitchFamily="34" charset="-122"/>
                <a:ea typeface="微软雅黑" panose="020B0503020204020204" pitchFamily="34" charset="-122"/>
              </a:rPr>
              <a:t>争先创优</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5" name="矩形 564">
            <a:extLst>
              <a:ext uri="{FF2B5EF4-FFF2-40B4-BE49-F238E27FC236}">
                <a16:creationId xmlns:a16="http://schemas.microsoft.com/office/drawing/2014/main" id="{FC147D64-5BD3-45AE-9569-D43D558EA27A}"/>
              </a:ext>
            </a:extLst>
          </p:cNvPr>
          <p:cNvSpPr/>
          <p:nvPr/>
        </p:nvSpPr>
        <p:spPr>
          <a:xfrm>
            <a:off x="6796106"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dirty="0" smtClean="0">
                <a:solidFill>
                  <a:prstClr val="white"/>
                </a:solidFill>
                <a:latin typeface="微软雅黑" panose="020B0503020204020204" pitchFamily="34" charset="-122"/>
                <a:ea typeface="微软雅黑" panose="020B0503020204020204" pitchFamily="34" charset="-122"/>
              </a:rPr>
              <a:t>教育在线</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6" name="矩形 565">
            <a:extLst>
              <a:ext uri="{FF2B5EF4-FFF2-40B4-BE49-F238E27FC236}">
                <a16:creationId xmlns:a16="http://schemas.microsoft.com/office/drawing/2014/main" id="{848F26D6-0682-4146-82B0-4763FCF48B54}"/>
              </a:ext>
            </a:extLst>
          </p:cNvPr>
          <p:cNvSpPr/>
          <p:nvPr/>
        </p:nvSpPr>
        <p:spPr>
          <a:xfrm>
            <a:off x="7945024"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dirty="0" smtClean="0">
                <a:solidFill>
                  <a:prstClr val="white"/>
                </a:solidFill>
                <a:latin typeface="微软雅黑" panose="020B0503020204020204" pitchFamily="34" charset="-122"/>
                <a:ea typeface="微软雅黑" panose="020B0503020204020204" pitchFamily="34" charset="-122"/>
              </a:rPr>
              <a:t>党员互动</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67" name="矩形 566">
            <a:extLst>
              <a:ext uri="{FF2B5EF4-FFF2-40B4-BE49-F238E27FC236}">
                <a16:creationId xmlns:a16="http://schemas.microsoft.com/office/drawing/2014/main" id="{53398763-27A1-4EB7-84E5-F5D572E833DC}"/>
              </a:ext>
            </a:extLst>
          </p:cNvPr>
          <p:cNvSpPr/>
          <p:nvPr/>
        </p:nvSpPr>
        <p:spPr>
          <a:xfrm>
            <a:off x="10242858" y="433309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党费统计分析</a:t>
            </a:r>
          </a:p>
        </p:txBody>
      </p:sp>
      <p:sp>
        <p:nvSpPr>
          <p:cNvPr id="568" name="矩形 567">
            <a:extLst>
              <a:ext uri="{FF2B5EF4-FFF2-40B4-BE49-F238E27FC236}">
                <a16:creationId xmlns:a16="http://schemas.microsoft.com/office/drawing/2014/main" id="{9B1CDE8C-BAAE-4EDD-AA4F-320CF95C333C}"/>
              </a:ext>
            </a:extLst>
          </p:cNvPr>
          <p:cNvSpPr/>
          <p:nvPr/>
        </p:nvSpPr>
        <p:spPr>
          <a:xfrm>
            <a:off x="10242858" y="471315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积分统计分析</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9" name="矩形 568">
            <a:extLst>
              <a:ext uri="{FF2B5EF4-FFF2-40B4-BE49-F238E27FC236}">
                <a16:creationId xmlns:a16="http://schemas.microsoft.com/office/drawing/2014/main" id="{9A616247-6B36-402E-A31E-FCBA0072ECC9}"/>
              </a:ext>
            </a:extLst>
          </p:cNvPr>
          <p:cNvSpPr/>
          <p:nvPr/>
        </p:nvSpPr>
        <p:spPr>
          <a:xfrm>
            <a:off x="10242858" y="509613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学习考试统计</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0" name="矩形 569">
            <a:extLst>
              <a:ext uri="{FF2B5EF4-FFF2-40B4-BE49-F238E27FC236}">
                <a16:creationId xmlns:a16="http://schemas.microsoft.com/office/drawing/2014/main" id="{FEEDFC42-A663-4EA2-88D8-95F0A3BBB600}"/>
              </a:ext>
            </a:extLst>
          </p:cNvPr>
          <p:cNvSpPr/>
          <p:nvPr/>
        </p:nvSpPr>
        <p:spPr>
          <a:xfrm>
            <a:off x="10242858" y="356154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人员数据分析</a:t>
            </a:r>
          </a:p>
        </p:txBody>
      </p:sp>
      <p:sp>
        <p:nvSpPr>
          <p:cNvPr id="571" name="矩形 570">
            <a:extLst>
              <a:ext uri="{FF2B5EF4-FFF2-40B4-BE49-F238E27FC236}">
                <a16:creationId xmlns:a16="http://schemas.microsoft.com/office/drawing/2014/main" id="{3D4CE42D-9C5D-438A-9040-D05FBBBC4A5D}"/>
              </a:ext>
            </a:extLst>
          </p:cNvPr>
          <p:cNvSpPr/>
          <p:nvPr/>
        </p:nvSpPr>
        <p:spPr>
          <a:xfrm>
            <a:off x="10242858" y="3937936"/>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党组织数据分析</a:t>
            </a:r>
          </a:p>
        </p:txBody>
      </p:sp>
      <p:sp>
        <p:nvSpPr>
          <p:cNvPr id="572" name="矩形 571">
            <a:extLst>
              <a:ext uri="{FF2B5EF4-FFF2-40B4-BE49-F238E27FC236}">
                <a16:creationId xmlns:a16="http://schemas.microsoft.com/office/drawing/2014/main" id="{F4AA24E7-5E44-41BB-B312-85CF1B44E94E}"/>
              </a:ext>
            </a:extLst>
          </p:cNvPr>
          <p:cNvSpPr/>
          <p:nvPr/>
        </p:nvSpPr>
        <p:spPr>
          <a:xfrm>
            <a:off x="10242858" y="5464039"/>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dirty="0" smtClean="0">
                <a:solidFill>
                  <a:prstClr val="white"/>
                </a:solidFill>
                <a:latin typeface="微软雅黑" panose="020B0503020204020204" pitchFamily="34" charset="-122"/>
                <a:ea typeface="微软雅黑" panose="020B0503020204020204" pitchFamily="34" charset="-122"/>
              </a:rPr>
              <a:t>党建大数据</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573" name="直接连接符 572">
            <a:extLst>
              <a:ext uri="{FF2B5EF4-FFF2-40B4-BE49-F238E27FC236}">
                <a16:creationId xmlns:a16="http://schemas.microsoft.com/office/drawing/2014/main" id="{EF7F0D71-DBEF-448D-B707-07FCB7586A60}"/>
              </a:ext>
            </a:extLst>
          </p:cNvPr>
          <p:cNvCxnSpPr/>
          <p:nvPr/>
        </p:nvCxnSpPr>
        <p:spPr>
          <a:xfrm flipH="1">
            <a:off x="279985" y="2482270"/>
            <a:ext cx="1244661" cy="0"/>
          </a:xfrm>
          <a:prstGeom prst="line">
            <a:avLst/>
          </a:prstGeom>
          <a:noFill/>
          <a:ln w="9525" cap="flat" cmpd="sng" algn="ctr">
            <a:solidFill>
              <a:srgbClr val="0070C0"/>
            </a:solidFill>
            <a:prstDash val="dash"/>
            <a:round/>
          </a:ln>
          <a:effectLst/>
        </p:spPr>
      </p:cxnSp>
      <p:cxnSp>
        <p:nvCxnSpPr>
          <p:cNvPr id="574" name="直接连接符 573">
            <a:extLst>
              <a:ext uri="{FF2B5EF4-FFF2-40B4-BE49-F238E27FC236}">
                <a16:creationId xmlns:a16="http://schemas.microsoft.com/office/drawing/2014/main" id="{7DE13A3B-08D5-4F03-B1F0-934788EC8993}"/>
              </a:ext>
            </a:extLst>
          </p:cNvPr>
          <p:cNvCxnSpPr/>
          <p:nvPr/>
        </p:nvCxnSpPr>
        <p:spPr>
          <a:xfrm flipH="1">
            <a:off x="279985" y="5842478"/>
            <a:ext cx="1244661" cy="0"/>
          </a:xfrm>
          <a:prstGeom prst="line">
            <a:avLst/>
          </a:prstGeom>
          <a:noFill/>
          <a:ln w="9525" cap="flat" cmpd="sng" algn="ctr">
            <a:solidFill>
              <a:srgbClr val="0070C0"/>
            </a:solidFill>
            <a:prstDash val="dash"/>
            <a:round/>
          </a:ln>
          <a:effectLst/>
        </p:spPr>
      </p:cxnSp>
      <p:sp>
        <p:nvSpPr>
          <p:cNvPr id="575" name="文本框 574">
            <a:extLst>
              <a:ext uri="{FF2B5EF4-FFF2-40B4-BE49-F238E27FC236}">
                <a16:creationId xmlns:a16="http://schemas.microsoft.com/office/drawing/2014/main" id="{BEA6CD8C-F00B-4804-AA6C-5DFE86417468}"/>
              </a:ext>
            </a:extLst>
          </p:cNvPr>
          <p:cNvSpPr txBox="1"/>
          <p:nvPr/>
        </p:nvSpPr>
        <p:spPr>
          <a:xfrm>
            <a:off x="435388" y="3758106"/>
            <a:ext cx="800219" cy="412421"/>
          </a:xfrm>
          <a:prstGeom prst="rect">
            <a:avLst/>
          </a:prstGeom>
          <a:noFill/>
        </p:spPr>
        <p:txBody>
          <a:bodyPr wrap="none" rtlCol="0">
            <a:spAutoFit/>
          </a:bodyPr>
          <a:lstStyle/>
          <a:p>
            <a:pPr defTabSz="748894">
              <a:lnSpc>
                <a:spcPct val="130000"/>
              </a:lnSpc>
            </a:pPr>
            <a:r>
              <a:rPr lang="zh-CN" altLang="en-US" sz="1600" b="1" dirty="0">
                <a:solidFill>
                  <a:prstClr val="black"/>
                </a:solidFill>
                <a:latin typeface="微软雅黑 Light" panose="020B0502040204020203" pitchFamily="34" charset="-122"/>
                <a:ea typeface="微软雅黑 Light" panose="020B0502040204020203" pitchFamily="34" charset="-122"/>
              </a:rPr>
              <a:t>应用层</a:t>
            </a:r>
          </a:p>
        </p:txBody>
      </p:sp>
      <p:sp>
        <p:nvSpPr>
          <p:cNvPr id="576" name="矩形 575">
            <a:extLst>
              <a:ext uri="{FF2B5EF4-FFF2-40B4-BE49-F238E27FC236}">
                <a16:creationId xmlns:a16="http://schemas.microsoft.com/office/drawing/2014/main" id="{6DB01D36-C994-424B-A7E8-440E425922EC}"/>
              </a:ext>
            </a:extLst>
          </p:cNvPr>
          <p:cNvSpPr/>
          <p:nvPr/>
        </p:nvSpPr>
        <p:spPr>
          <a:xfrm>
            <a:off x="1620389" y="5956623"/>
            <a:ext cx="5204960" cy="570382"/>
          </a:xfrm>
          <a:prstGeom prst="rect">
            <a:avLst/>
          </a:prstGeom>
          <a:solidFill>
            <a:srgbClr val="B40001"/>
          </a:solidFill>
          <a:ln w="25400" cap="flat" cmpd="sng" algn="ctr">
            <a:no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私有云（智慧党务</a:t>
            </a:r>
            <a:r>
              <a:rPr kumimoji="0" lang="en-US" altLang="zh-CN"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考核评估）</a:t>
            </a:r>
          </a:p>
        </p:txBody>
      </p:sp>
      <p:sp>
        <p:nvSpPr>
          <p:cNvPr id="577" name="矩形 576">
            <a:extLst>
              <a:ext uri="{FF2B5EF4-FFF2-40B4-BE49-F238E27FC236}">
                <a16:creationId xmlns:a16="http://schemas.microsoft.com/office/drawing/2014/main" id="{4F347353-FCF2-40A8-8836-16884A125D35}"/>
              </a:ext>
            </a:extLst>
          </p:cNvPr>
          <p:cNvSpPr/>
          <p:nvPr/>
        </p:nvSpPr>
        <p:spPr>
          <a:xfrm>
            <a:off x="6886260" y="5956622"/>
            <a:ext cx="4781936" cy="570383"/>
          </a:xfrm>
          <a:prstGeom prst="rect">
            <a:avLst/>
          </a:prstGeom>
          <a:solidFill>
            <a:srgbClr val="B40001"/>
          </a:solidFill>
          <a:ln w="25400" cap="flat" cmpd="sng" algn="ctr">
            <a:no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公有云（在线学习</a:t>
            </a:r>
            <a:r>
              <a:rPr kumimoji="0" lang="en-US" altLang="zh-CN"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党员互动）</a:t>
            </a:r>
          </a:p>
        </p:txBody>
      </p:sp>
      <p:sp>
        <p:nvSpPr>
          <p:cNvPr id="578" name="文本框 577">
            <a:extLst>
              <a:ext uri="{FF2B5EF4-FFF2-40B4-BE49-F238E27FC236}">
                <a16:creationId xmlns:a16="http://schemas.microsoft.com/office/drawing/2014/main" id="{C9838DC4-0EDF-43FB-8F11-0A551862209E}"/>
              </a:ext>
            </a:extLst>
          </p:cNvPr>
          <p:cNvSpPr txBox="1"/>
          <p:nvPr/>
        </p:nvSpPr>
        <p:spPr>
          <a:xfrm>
            <a:off x="354752" y="1165760"/>
            <a:ext cx="1005403" cy="412421"/>
          </a:xfrm>
          <a:prstGeom prst="rect">
            <a:avLst/>
          </a:prstGeom>
          <a:noFill/>
        </p:spPr>
        <p:txBody>
          <a:bodyPr wrap="none" rtlCol="0">
            <a:spAutoFit/>
          </a:bodyPr>
          <a:lstStyle/>
          <a:p>
            <a:pPr defTabSz="748894">
              <a:lnSpc>
                <a:spcPct val="130000"/>
              </a:lnSpc>
            </a:pPr>
            <a:r>
              <a:rPr lang="zh-CN" altLang="en-US" sz="1600" b="1" dirty="0">
                <a:solidFill>
                  <a:prstClr val="black"/>
                </a:solidFill>
                <a:latin typeface="微软雅黑 Light" panose="020B0502040204020203" pitchFamily="34" charset="-122"/>
                <a:ea typeface="微软雅黑 Light" panose="020B0502040204020203" pitchFamily="34" charset="-122"/>
              </a:rPr>
              <a:t>掌上党建</a:t>
            </a:r>
          </a:p>
        </p:txBody>
      </p:sp>
      <p:sp>
        <p:nvSpPr>
          <p:cNvPr id="579" name="矩形 578">
            <a:extLst>
              <a:ext uri="{FF2B5EF4-FFF2-40B4-BE49-F238E27FC236}">
                <a16:creationId xmlns:a16="http://schemas.microsoft.com/office/drawing/2014/main" id="{89E5A677-63CD-483E-B1F8-7DFCE1A365DE}"/>
              </a:ext>
            </a:extLst>
          </p:cNvPr>
          <p:cNvSpPr/>
          <p:nvPr/>
        </p:nvSpPr>
        <p:spPr>
          <a:xfrm>
            <a:off x="1663931" y="1165760"/>
            <a:ext cx="10008661" cy="1166460"/>
          </a:xfrm>
          <a:prstGeom prst="rect">
            <a:avLst/>
          </a:prstGeom>
          <a:solidFill>
            <a:sysClr val="window" lastClr="FFFFFF"/>
          </a:solidFill>
          <a:ln w="3175" cap="flat" cmpd="sng" algn="ctr">
            <a:solidFill>
              <a:srgbClr val="1F497D">
                <a:lumMod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80" name="矩形 579">
            <a:extLst>
              <a:ext uri="{FF2B5EF4-FFF2-40B4-BE49-F238E27FC236}">
                <a16:creationId xmlns:a16="http://schemas.microsoft.com/office/drawing/2014/main" id="{4C46A9F9-73E0-4959-9A5B-95E939959EDA}"/>
              </a:ext>
            </a:extLst>
          </p:cNvPr>
          <p:cNvSpPr/>
          <p:nvPr/>
        </p:nvSpPr>
        <p:spPr>
          <a:xfrm>
            <a:off x="1751978" y="1653080"/>
            <a:ext cx="1088006"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党建宣传</a:t>
            </a:r>
          </a:p>
        </p:txBody>
      </p:sp>
      <p:sp>
        <p:nvSpPr>
          <p:cNvPr id="581" name="矩形 580">
            <a:extLst>
              <a:ext uri="{FF2B5EF4-FFF2-40B4-BE49-F238E27FC236}">
                <a16:creationId xmlns:a16="http://schemas.microsoft.com/office/drawing/2014/main" id="{4407A6B3-534A-48BD-98C6-764321E1EF5B}"/>
              </a:ext>
            </a:extLst>
          </p:cNvPr>
          <p:cNvSpPr/>
          <p:nvPr/>
        </p:nvSpPr>
        <p:spPr>
          <a:xfrm>
            <a:off x="1749012" y="1295315"/>
            <a:ext cx="1088006"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党员学习</a:t>
            </a:r>
          </a:p>
        </p:txBody>
      </p:sp>
      <p:sp>
        <p:nvSpPr>
          <p:cNvPr id="582" name="矩形 581">
            <a:extLst>
              <a:ext uri="{FF2B5EF4-FFF2-40B4-BE49-F238E27FC236}">
                <a16:creationId xmlns:a16="http://schemas.microsoft.com/office/drawing/2014/main" id="{482A2D26-5BE5-43C4-996C-46174D4CEDD4}"/>
              </a:ext>
            </a:extLst>
          </p:cNvPr>
          <p:cNvSpPr/>
          <p:nvPr/>
        </p:nvSpPr>
        <p:spPr>
          <a:xfrm>
            <a:off x="1749012" y="2009166"/>
            <a:ext cx="1088006"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互动服务</a:t>
            </a:r>
          </a:p>
        </p:txBody>
      </p:sp>
      <p:sp>
        <p:nvSpPr>
          <p:cNvPr id="583" name="矩形 582">
            <a:extLst>
              <a:ext uri="{FF2B5EF4-FFF2-40B4-BE49-F238E27FC236}">
                <a16:creationId xmlns:a16="http://schemas.microsoft.com/office/drawing/2014/main" id="{4D007C6C-C5BF-4CF7-A36C-48F6010F0C4F}"/>
              </a:ext>
            </a:extLst>
          </p:cNvPr>
          <p:cNvSpPr/>
          <p:nvPr/>
        </p:nvSpPr>
        <p:spPr>
          <a:xfrm>
            <a:off x="3008459" y="1304229"/>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在线学习</a:t>
            </a:r>
          </a:p>
        </p:txBody>
      </p:sp>
      <p:sp>
        <p:nvSpPr>
          <p:cNvPr id="584" name="矩形 583">
            <a:extLst>
              <a:ext uri="{FF2B5EF4-FFF2-40B4-BE49-F238E27FC236}">
                <a16:creationId xmlns:a16="http://schemas.microsoft.com/office/drawing/2014/main" id="{FA79709B-41B8-4C6A-9B2A-9E6050BBB3DA}"/>
              </a:ext>
            </a:extLst>
          </p:cNvPr>
          <p:cNvSpPr/>
          <p:nvPr/>
        </p:nvSpPr>
        <p:spPr>
          <a:xfrm>
            <a:off x="4274820" y="1304229"/>
            <a:ext cx="1223010"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在线考试</a:t>
            </a:r>
          </a:p>
        </p:txBody>
      </p:sp>
      <p:sp>
        <p:nvSpPr>
          <p:cNvPr id="585" name="矩形 584">
            <a:extLst>
              <a:ext uri="{FF2B5EF4-FFF2-40B4-BE49-F238E27FC236}">
                <a16:creationId xmlns:a16="http://schemas.microsoft.com/office/drawing/2014/main" id="{B42B6069-D01F-4F65-8345-875E45ACDAF3}"/>
              </a:ext>
            </a:extLst>
          </p:cNvPr>
          <p:cNvSpPr/>
          <p:nvPr/>
        </p:nvSpPr>
        <p:spPr>
          <a:xfrm>
            <a:off x="5545857" y="1295315"/>
            <a:ext cx="1397521"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a:solidFill>
                  <a:prstClr val="black"/>
                </a:solidFill>
                <a:latin typeface="微软雅黑" panose="020B0503020204020204" pitchFamily="34" charset="-122"/>
                <a:ea typeface="微软雅黑" panose="020B0503020204020204" pitchFamily="34" charset="-122"/>
              </a:rPr>
              <a:t>错</a:t>
            </a:r>
            <a:r>
              <a:rPr lang="zh-CN" altLang="en-US" sz="1200" kern="0" dirty="0" smtClean="0">
                <a:solidFill>
                  <a:prstClr val="black"/>
                </a:solidFill>
                <a:latin typeface="微软雅黑" panose="020B0503020204020204" pitchFamily="34" charset="-122"/>
                <a:ea typeface="微软雅黑" panose="020B0503020204020204" pitchFamily="34" charset="-122"/>
              </a:rPr>
              <a:t>题再练</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6" name="矩形 585">
            <a:extLst>
              <a:ext uri="{FF2B5EF4-FFF2-40B4-BE49-F238E27FC236}">
                <a16:creationId xmlns:a16="http://schemas.microsoft.com/office/drawing/2014/main" id="{5C13563B-FB27-4186-A659-99112280D403}"/>
              </a:ext>
            </a:extLst>
          </p:cNvPr>
          <p:cNvSpPr/>
          <p:nvPr/>
        </p:nvSpPr>
        <p:spPr>
          <a:xfrm>
            <a:off x="6982003" y="1286403"/>
            <a:ext cx="1397521" cy="299046"/>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成绩排行</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7" name="矩形 586">
            <a:extLst>
              <a:ext uri="{FF2B5EF4-FFF2-40B4-BE49-F238E27FC236}">
                <a16:creationId xmlns:a16="http://schemas.microsoft.com/office/drawing/2014/main" id="{F5D82F40-5326-454C-99B8-5F256DD1B1E2}"/>
              </a:ext>
            </a:extLst>
          </p:cNvPr>
          <p:cNvSpPr/>
          <p:nvPr/>
        </p:nvSpPr>
        <p:spPr>
          <a:xfrm>
            <a:off x="8418150" y="1286402"/>
            <a:ext cx="1397521" cy="299048"/>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党建智库</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9" name="矩形 588">
            <a:extLst>
              <a:ext uri="{FF2B5EF4-FFF2-40B4-BE49-F238E27FC236}">
                <a16:creationId xmlns:a16="http://schemas.microsoft.com/office/drawing/2014/main" id="{5E03E171-AB42-435F-B514-7660326913AE}"/>
              </a:ext>
            </a:extLst>
          </p:cNvPr>
          <p:cNvSpPr/>
          <p:nvPr/>
        </p:nvSpPr>
        <p:spPr>
          <a:xfrm>
            <a:off x="3008459" y="1636842"/>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新闻编辑</a:t>
            </a:r>
          </a:p>
        </p:txBody>
      </p:sp>
      <p:sp>
        <p:nvSpPr>
          <p:cNvPr id="590" name="矩形 589">
            <a:extLst>
              <a:ext uri="{FF2B5EF4-FFF2-40B4-BE49-F238E27FC236}">
                <a16:creationId xmlns:a16="http://schemas.microsoft.com/office/drawing/2014/main" id="{E8CDF172-1CB6-47F7-ABA8-9BB1DF91C7F4}"/>
              </a:ext>
            </a:extLst>
          </p:cNvPr>
          <p:cNvSpPr/>
          <p:nvPr/>
        </p:nvSpPr>
        <p:spPr>
          <a:xfrm>
            <a:off x="4283356" y="1652810"/>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新闻审核</a:t>
            </a:r>
          </a:p>
        </p:txBody>
      </p:sp>
      <p:sp>
        <p:nvSpPr>
          <p:cNvPr id="591" name="矩形 590">
            <a:extLst>
              <a:ext uri="{FF2B5EF4-FFF2-40B4-BE49-F238E27FC236}">
                <a16:creationId xmlns:a16="http://schemas.microsoft.com/office/drawing/2014/main" id="{846CBF67-B377-4B6E-82D2-16CDEAA73E87}"/>
              </a:ext>
            </a:extLst>
          </p:cNvPr>
          <p:cNvSpPr/>
          <p:nvPr/>
        </p:nvSpPr>
        <p:spPr>
          <a:xfrm>
            <a:off x="5556735" y="1645807"/>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新闻发布</a:t>
            </a:r>
          </a:p>
        </p:txBody>
      </p:sp>
      <p:sp>
        <p:nvSpPr>
          <p:cNvPr id="592" name="矩形 591">
            <a:extLst>
              <a:ext uri="{FF2B5EF4-FFF2-40B4-BE49-F238E27FC236}">
                <a16:creationId xmlns:a16="http://schemas.microsoft.com/office/drawing/2014/main" id="{9AD25D05-8B6D-42FB-A5AC-41110ADF2927}"/>
              </a:ext>
            </a:extLst>
          </p:cNvPr>
          <p:cNvSpPr/>
          <p:nvPr/>
        </p:nvSpPr>
        <p:spPr>
          <a:xfrm>
            <a:off x="6827302" y="1652810"/>
            <a:ext cx="1273379" cy="283130"/>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新闻搜索</a:t>
            </a:r>
          </a:p>
        </p:txBody>
      </p:sp>
      <p:sp>
        <p:nvSpPr>
          <p:cNvPr id="593" name="矩形 592">
            <a:extLst>
              <a:ext uri="{FF2B5EF4-FFF2-40B4-BE49-F238E27FC236}">
                <a16:creationId xmlns:a16="http://schemas.microsoft.com/office/drawing/2014/main" id="{7B22A63D-328E-4FC5-8060-65F4F7A7FBE5}"/>
              </a:ext>
            </a:extLst>
          </p:cNvPr>
          <p:cNvSpPr/>
          <p:nvPr/>
        </p:nvSpPr>
        <p:spPr>
          <a:xfrm>
            <a:off x="8162893" y="1636842"/>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新闻点赞</a:t>
            </a:r>
          </a:p>
        </p:txBody>
      </p:sp>
      <p:sp>
        <p:nvSpPr>
          <p:cNvPr id="594" name="矩形 593">
            <a:extLst>
              <a:ext uri="{FF2B5EF4-FFF2-40B4-BE49-F238E27FC236}">
                <a16:creationId xmlns:a16="http://schemas.microsoft.com/office/drawing/2014/main" id="{BA98FF42-087A-4DAA-9AEC-B06EC4A32BF0}"/>
              </a:ext>
            </a:extLst>
          </p:cNvPr>
          <p:cNvSpPr/>
          <p:nvPr/>
        </p:nvSpPr>
        <p:spPr>
          <a:xfrm>
            <a:off x="9419241" y="1643897"/>
            <a:ext cx="1588896" cy="280327"/>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新闻评论</a:t>
            </a:r>
          </a:p>
        </p:txBody>
      </p:sp>
      <p:sp>
        <p:nvSpPr>
          <p:cNvPr id="595" name="矩形 594">
            <a:extLst>
              <a:ext uri="{FF2B5EF4-FFF2-40B4-BE49-F238E27FC236}">
                <a16:creationId xmlns:a16="http://schemas.microsoft.com/office/drawing/2014/main" id="{193CC3C0-C97D-4DCA-B371-F3B297E88E58}"/>
              </a:ext>
            </a:extLst>
          </p:cNvPr>
          <p:cNvSpPr/>
          <p:nvPr/>
        </p:nvSpPr>
        <p:spPr>
          <a:xfrm>
            <a:off x="3004129" y="2009166"/>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党费缴纳</a:t>
            </a:r>
          </a:p>
        </p:txBody>
      </p:sp>
      <p:sp>
        <p:nvSpPr>
          <p:cNvPr id="596" name="矩形 595">
            <a:extLst>
              <a:ext uri="{FF2B5EF4-FFF2-40B4-BE49-F238E27FC236}">
                <a16:creationId xmlns:a16="http://schemas.microsoft.com/office/drawing/2014/main" id="{F16D0316-ACE0-448D-8F92-5CABEE0872E8}"/>
              </a:ext>
            </a:extLst>
          </p:cNvPr>
          <p:cNvSpPr/>
          <p:nvPr/>
        </p:nvSpPr>
        <p:spPr>
          <a:xfrm>
            <a:off x="4276484" y="2009166"/>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凭证查看</a:t>
            </a:r>
          </a:p>
        </p:txBody>
      </p:sp>
      <p:sp>
        <p:nvSpPr>
          <p:cNvPr id="597" name="矩形 596">
            <a:extLst>
              <a:ext uri="{FF2B5EF4-FFF2-40B4-BE49-F238E27FC236}">
                <a16:creationId xmlns:a16="http://schemas.microsoft.com/office/drawing/2014/main" id="{B1184FEA-B2A9-4598-9DFB-3FC288055123}"/>
              </a:ext>
            </a:extLst>
          </p:cNvPr>
          <p:cNvSpPr/>
          <p:nvPr/>
        </p:nvSpPr>
        <p:spPr>
          <a:xfrm>
            <a:off x="5552405" y="1993012"/>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缴费统计</a:t>
            </a:r>
          </a:p>
        </p:txBody>
      </p:sp>
      <p:sp>
        <p:nvSpPr>
          <p:cNvPr id="598" name="矩形 597">
            <a:extLst>
              <a:ext uri="{FF2B5EF4-FFF2-40B4-BE49-F238E27FC236}">
                <a16:creationId xmlns:a16="http://schemas.microsoft.com/office/drawing/2014/main" id="{8F5DF6A8-BC7C-4A2D-BA7D-14AFE1EA8254}"/>
              </a:ext>
            </a:extLst>
          </p:cNvPr>
          <p:cNvSpPr/>
          <p:nvPr/>
        </p:nvSpPr>
        <p:spPr>
          <a:xfrm>
            <a:off x="6827302" y="1993012"/>
            <a:ext cx="1273379" cy="308890"/>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群组管理</a:t>
            </a:r>
          </a:p>
        </p:txBody>
      </p:sp>
      <p:sp>
        <p:nvSpPr>
          <p:cNvPr id="599" name="矩形 598">
            <a:extLst>
              <a:ext uri="{FF2B5EF4-FFF2-40B4-BE49-F238E27FC236}">
                <a16:creationId xmlns:a16="http://schemas.microsoft.com/office/drawing/2014/main" id="{D646039A-69B0-4FE4-A551-F8FCADBB270C}"/>
              </a:ext>
            </a:extLst>
          </p:cNvPr>
          <p:cNvSpPr/>
          <p:nvPr/>
        </p:nvSpPr>
        <p:spPr>
          <a:xfrm>
            <a:off x="8158562" y="1987524"/>
            <a:ext cx="1217016" cy="290133"/>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互动信息</a:t>
            </a:r>
          </a:p>
        </p:txBody>
      </p:sp>
      <p:sp>
        <p:nvSpPr>
          <p:cNvPr id="600" name="矩形 599">
            <a:extLst>
              <a:ext uri="{FF2B5EF4-FFF2-40B4-BE49-F238E27FC236}">
                <a16:creationId xmlns:a16="http://schemas.microsoft.com/office/drawing/2014/main" id="{0FAF1748-CD75-4F3D-923D-E6F31B7059A4}"/>
              </a:ext>
            </a:extLst>
          </p:cNvPr>
          <p:cNvSpPr/>
          <p:nvPr/>
        </p:nvSpPr>
        <p:spPr>
          <a:xfrm>
            <a:off x="9433460" y="1987524"/>
            <a:ext cx="1588896" cy="280327"/>
          </a:xfrm>
          <a:prstGeom prst="rect">
            <a:avLst/>
          </a:prstGeom>
          <a:solidFill>
            <a:srgbClr val="C0504D">
              <a:lumMod val="20000"/>
              <a:lumOff val="8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评论收藏</a:t>
            </a:r>
          </a:p>
        </p:txBody>
      </p:sp>
      <p:pic>
        <p:nvPicPr>
          <p:cNvPr id="601" name="图片 600">
            <a:extLst>
              <a:ext uri="{FF2B5EF4-FFF2-40B4-BE49-F238E27FC236}">
                <a16:creationId xmlns:a16="http://schemas.microsoft.com/office/drawing/2014/main" id="{CF26CFCE-CF0F-462B-A288-8A31DFB1385A}"/>
              </a:ext>
            </a:extLst>
          </p:cNvPr>
          <p:cNvPicPr>
            <a:picLocks noChangeAspect="1"/>
          </p:cNvPicPr>
          <p:nvPr/>
        </p:nvPicPr>
        <p:blipFill>
          <a:blip r:embed="rId2"/>
          <a:stretch>
            <a:fillRect/>
          </a:stretch>
        </p:blipFill>
        <p:spPr>
          <a:xfrm>
            <a:off x="325732" y="1586260"/>
            <a:ext cx="505180" cy="829401"/>
          </a:xfrm>
          <a:prstGeom prst="rect">
            <a:avLst/>
          </a:prstGeom>
        </p:spPr>
      </p:pic>
      <p:pic>
        <p:nvPicPr>
          <p:cNvPr id="602" name="图片 601">
            <a:extLst>
              <a:ext uri="{FF2B5EF4-FFF2-40B4-BE49-F238E27FC236}">
                <a16:creationId xmlns:a16="http://schemas.microsoft.com/office/drawing/2014/main" id="{E56332FA-6BF4-4186-939B-70957B4EF406}"/>
              </a:ext>
            </a:extLst>
          </p:cNvPr>
          <p:cNvPicPr>
            <a:picLocks noChangeAspect="1"/>
          </p:cNvPicPr>
          <p:nvPr/>
        </p:nvPicPr>
        <p:blipFill>
          <a:blip r:embed="rId3"/>
          <a:stretch>
            <a:fillRect/>
          </a:stretch>
        </p:blipFill>
        <p:spPr>
          <a:xfrm>
            <a:off x="860380" y="1731123"/>
            <a:ext cx="582572" cy="557243"/>
          </a:xfrm>
          <a:prstGeom prst="rect">
            <a:avLst/>
          </a:prstGeom>
        </p:spPr>
      </p:pic>
      <p:pic>
        <p:nvPicPr>
          <p:cNvPr id="603" name="图片 602">
            <a:extLst>
              <a:ext uri="{FF2B5EF4-FFF2-40B4-BE49-F238E27FC236}">
                <a16:creationId xmlns:a16="http://schemas.microsoft.com/office/drawing/2014/main" id="{FAB5D5A6-1866-41C5-917F-461931318F00}"/>
              </a:ext>
            </a:extLst>
          </p:cNvPr>
          <p:cNvPicPr>
            <a:picLocks noChangeAspect="1"/>
          </p:cNvPicPr>
          <p:nvPr/>
        </p:nvPicPr>
        <p:blipFill>
          <a:blip r:embed="rId4"/>
          <a:stretch>
            <a:fillRect/>
          </a:stretch>
        </p:blipFill>
        <p:spPr>
          <a:xfrm>
            <a:off x="341480" y="4228071"/>
            <a:ext cx="1037801" cy="750750"/>
          </a:xfrm>
          <a:prstGeom prst="rect">
            <a:avLst/>
          </a:prstGeom>
        </p:spPr>
      </p:pic>
      <p:sp>
        <p:nvSpPr>
          <p:cNvPr id="604" name="矩形 603">
            <a:extLst>
              <a:ext uri="{FF2B5EF4-FFF2-40B4-BE49-F238E27FC236}">
                <a16:creationId xmlns:a16="http://schemas.microsoft.com/office/drawing/2014/main" id="{41DFD3D8-B148-4B2E-A35D-98EDB7F25380}"/>
              </a:ext>
            </a:extLst>
          </p:cNvPr>
          <p:cNvSpPr/>
          <p:nvPr/>
        </p:nvSpPr>
        <p:spPr>
          <a:xfrm>
            <a:off x="9085356" y="5459052"/>
            <a:ext cx="1206035" cy="290135"/>
          </a:xfrm>
          <a:prstGeom prst="rect">
            <a:avLst/>
          </a:prstGeom>
          <a:solidFill>
            <a:srgbClr val="C00000"/>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b="1" kern="0" dirty="0" smtClean="0">
                <a:solidFill>
                  <a:prstClr val="white"/>
                </a:solidFill>
                <a:latin typeface="微软雅黑" panose="020B0503020204020204" pitchFamily="34" charset="-122"/>
                <a:ea typeface="微软雅黑" panose="020B0503020204020204" pitchFamily="34" charset="-122"/>
              </a:rPr>
              <a:t>党建</a:t>
            </a:r>
            <a:r>
              <a:rPr lang="en-US" altLang="zh-CN" sz="1200" b="1" kern="0" dirty="0" smtClean="0">
                <a:solidFill>
                  <a:prstClr val="white"/>
                </a:solidFill>
                <a:latin typeface="微软雅黑" panose="020B0503020204020204" pitchFamily="34" charset="-122"/>
                <a:ea typeface="微软雅黑" panose="020B0503020204020204" pitchFamily="34" charset="-122"/>
              </a:rPr>
              <a:t>E</a:t>
            </a:r>
            <a:r>
              <a:rPr lang="zh-CN" altLang="en-US" sz="1200" b="1" kern="0" dirty="0" smtClean="0">
                <a:solidFill>
                  <a:prstClr val="white"/>
                </a:solidFill>
                <a:latin typeface="微软雅黑" panose="020B0503020204020204" pitchFamily="34" charset="-122"/>
                <a:ea typeface="微软雅黑" panose="020B0503020204020204" pitchFamily="34" charset="-122"/>
              </a:rPr>
              <a:t>家</a:t>
            </a:r>
            <a:endPar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605" name="矩形 604">
            <a:extLst>
              <a:ext uri="{FF2B5EF4-FFF2-40B4-BE49-F238E27FC236}">
                <a16:creationId xmlns:a16="http://schemas.microsoft.com/office/drawing/2014/main" id="{66B9194A-C712-4E1E-AF6C-E67E0AA6B57D}"/>
              </a:ext>
            </a:extLst>
          </p:cNvPr>
          <p:cNvSpPr/>
          <p:nvPr/>
        </p:nvSpPr>
        <p:spPr>
          <a:xfrm>
            <a:off x="9093941" y="4330512"/>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党务公开</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6" name="矩形 605">
            <a:extLst>
              <a:ext uri="{FF2B5EF4-FFF2-40B4-BE49-F238E27FC236}">
                <a16:creationId xmlns:a16="http://schemas.microsoft.com/office/drawing/2014/main" id="{7523DED0-BF3A-48B6-8BB6-A7E9B6947C4C}"/>
              </a:ext>
            </a:extLst>
          </p:cNvPr>
          <p:cNvSpPr/>
          <p:nvPr/>
        </p:nvSpPr>
        <p:spPr>
          <a:xfrm>
            <a:off x="9093941" y="471058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本地要闻</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7" name="矩形 606">
            <a:extLst>
              <a:ext uri="{FF2B5EF4-FFF2-40B4-BE49-F238E27FC236}">
                <a16:creationId xmlns:a16="http://schemas.microsoft.com/office/drawing/2014/main" id="{E52A93C3-A135-4770-9CB6-1C9FB518B441}"/>
              </a:ext>
            </a:extLst>
          </p:cNvPr>
          <p:cNvSpPr/>
          <p:nvPr/>
        </p:nvSpPr>
        <p:spPr>
          <a:xfrm>
            <a:off x="9093941" y="5093552"/>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基层风采</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8" name="矩形 607">
            <a:extLst>
              <a:ext uri="{FF2B5EF4-FFF2-40B4-BE49-F238E27FC236}">
                <a16:creationId xmlns:a16="http://schemas.microsoft.com/office/drawing/2014/main" id="{04F377CF-EE56-4D19-BF1D-32062DCC3F08}"/>
              </a:ext>
            </a:extLst>
          </p:cNvPr>
          <p:cNvSpPr/>
          <p:nvPr/>
        </p:nvSpPr>
        <p:spPr>
          <a:xfrm>
            <a:off x="9093941" y="3558970"/>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时政</a:t>
            </a:r>
            <a:r>
              <a:rPr lang="zh-CN" altLang="en-US" sz="1200" kern="0" dirty="0">
                <a:solidFill>
                  <a:prstClr val="black"/>
                </a:solidFill>
                <a:latin typeface="微软雅黑" panose="020B0503020204020204" pitchFamily="34" charset="-122"/>
                <a:ea typeface="微软雅黑" panose="020B0503020204020204" pitchFamily="34" charset="-122"/>
              </a:rPr>
              <a:t>资讯</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9" name="矩形 608">
            <a:extLst>
              <a:ext uri="{FF2B5EF4-FFF2-40B4-BE49-F238E27FC236}">
                <a16:creationId xmlns:a16="http://schemas.microsoft.com/office/drawing/2014/main" id="{E84CBE6B-F675-4811-A88C-4590CCE59DC8}"/>
              </a:ext>
            </a:extLst>
          </p:cNvPr>
          <p:cNvSpPr/>
          <p:nvPr/>
        </p:nvSpPr>
        <p:spPr>
          <a:xfrm>
            <a:off x="9093941" y="3935358"/>
            <a:ext cx="1206035" cy="290135"/>
          </a:xfrm>
          <a:prstGeom prst="rect">
            <a:avLst/>
          </a:prstGeom>
          <a:solidFill>
            <a:srgbClr val="DCE6F2"/>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通知公告</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3" name="矩形 612">
            <a:extLst>
              <a:ext uri="{FF2B5EF4-FFF2-40B4-BE49-F238E27FC236}">
                <a16:creationId xmlns:a16="http://schemas.microsoft.com/office/drawing/2014/main" id="{0DC5FE94-B4AC-492A-B4ED-B9CC833EE9C7}"/>
              </a:ext>
            </a:extLst>
          </p:cNvPr>
          <p:cNvSpPr/>
          <p:nvPr/>
        </p:nvSpPr>
        <p:spPr>
          <a:xfrm>
            <a:off x="2990878" y="2947255"/>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noProof="0" dirty="0" smtClean="0">
                <a:solidFill>
                  <a:prstClr val="black"/>
                </a:solidFill>
                <a:latin typeface="微软雅黑" panose="020B0503020204020204" pitchFamily="34" charset="-122"/>
                <a:ea typeface="微软雅黑" panose="020B0503020204020204" pitchFamily="34" charset="-122"/>
              </a:rPr>
              <a:t>党费管理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4" name="矩形 613">
            <a:extLst>
              <a:ext uri="{FF2B5EF4-FFF2-40B4-BE49-F238E27FC236}">
                <a16:creationId xmlns:a16="http://schemas.microsoft.com/office/drawing/2014/main" id="{7679987B-7DE0-4358-905B-6DD43A78398C}"/>
              </a:ext>
            </a:extLst>
          </p:cNvPr>
          <p:cNvSpPr/>
          <p:nvPr/>
        </p:nvSpPr>
        <p:spPr>
          <a:xfrm>
            <a:off x="4224695" y="2947255"/>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组织生活管理</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5" name="矩形 614">
            <a:extLst>
              <a:ext uri="{FF2B5EF4-FFF2-40B4-BE49-F238E27FC236}">
                <a16:creationId xmlns:a16="http://schemas.microsoft.com/office/drawing/2014/main" id="{F5E2181C-A231-49BE-A583-88419FC299CC}"/>
              </a:ext>
            </a:extLst>
          </p:cNvPr>
          <p:cNvSpPr/>
          <p:nvPr/>
        </p:nvSpPr>
        <p:spPr>
          <a:xfrm>
            <a:off x="5458513" y="2947255"/>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教育在线</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6" name="矩形 615">
            <a:extLst>
              <a:ext uri="{FF2B5EF4-FFF2-40B4-BE49-F238E27FC236}">
                <a16:creationId xmlns:a16="http://schemas.microsoft.com/office/drawing/2014/main" id="{B2C6772B-C2D3-4B0D-88D2-7686909F0028}"/>
              </a:ext>
            </a:extLst>
          </p:cNvPr>
          <p:cNvSpPr/>
          <p:nvPr/>
        </p:nvSpPr>
        <p:spPr>
          <a:xfrm>
            <a:off x="6692330" y="2947255"/>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smtClean="0">
                <a:solidFill>
                  <a:prstClr val="black"/>
                </a:solidFill>
                <a:latin typeface="微软雅黑" panose="020B0503020204020204" pitchFamily="34" charset="-122"/>
                <a:ea typeface="微软雅黑" panose="020B0503020204020204" pitchFamily="34" charset="-122"/>
              </a:rPr>
              <a:t>争先创优</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7" name="矩形 616">
            <a:extLst>
              <a:ext uri="{FF2B5EF4-FFF2-40B4-BE49-F238E27FC236}">
                <a16:creationId xmlns:a16="http://schemas.microsoft.com/office/drawing/2014/main" id="{1394B593-8DA4-4A9F-9D71-CE4234EDD55E}"/>
              </a:ext>
            </a:extLst>
          </p:cNvPr>
          <p:cNvSpPr/>
          <p:nvPr/>
        </p:nvSpPr>
        <p:spPr>
          <a:xfrm>
            <a:off x="7926148" y="2947255"/>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党建</a:t>
            </a:r>
            <a:r>
              <a:rPr kumimoji="0" lang="en-US" altLang="zh-CN"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E</a:t>
            </a:r>
            <a:r>
              <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家</a:t>
            </a:r>
          </a:p>
        </p:txBody>
      </p:sp>
      <p:sp>
        <p:nvSpPr>
          <p:cNvPr id="618" name="矩形 617">
            <a:extLst>
              <a:ext uri="{FF2B5EF4-FFF2-40B4-BE49-F238E27FC236}">
                <a16:creationId xmlns:a16="http://schemas.microsoft.com/office/drawing/2014/main" id="{F4269586-5019-482E-98EB-F37F35EA9F5A}"/>
              </a:ext>
            </a:extLst>
          </p:cNvPr>
          <p:cNvSpPr/>
          <p:nvPr/>
        </p:nvSpPr>
        <p:spPr>
          <a:xfrm>
            <a:off x="9159965" y="2947255"/>
            <a:ext cx="1098367" cy="299849"/>
          </a:xfrm>
          <a:prstGeom prst="rect">
            <a:avLst/>
          </a:prstGeom>
          <a:solidFill>
            <a:srgbClr val="1F497D">
              <a:lumMod val="40000"/>
              <a:lumOff val="60000"/>
            </a:srgbClr>
          </a:solidFill>
          <a:ln w="3175" cap="flat" cmpd="sng" algn="ctr">
            <a:solidFill>
              <a:srgbClr val="4F81BD">
                <a:shade val="50000"/>
              </a:srgbClr>
            </a:solidFill>
            <a:prstDash val="solid"/>
          </a:ln>
          <a:effectLst/>
        </p:spPr>
        <p:txBody>
          <a:bodyPr rtlCol="0" anchor="ctr"/>
          <a:lstStyle/>
          <a:p>
            <a:pPr marL="0" marR="0" lvl="0" indent="0" algn="ctr" defTabSz="748894" eaLnBrk="1" fontAlgn="auto" latinLnBrk="0" hangingPunct="1">
              <a:lnSpc>
                <a:spcPct val="100000"/>
              </a:lnSpc>
              <a:spcBef>
                <a:spcPts val="0"/>
              </a:spcBef>
              <a:spcAft>
                <a:spcPts val="0"/>
              </a:spcAft>
              <a:buClrTx/>
              <a:buSzTx/>
              <a:buFontTx/>
              <a:buNone/>
              <a:tabLst/>
              <a:defRPr/>
            </a:pPr>
            <a:r>
              <a:rPr lang="zh-CN" altLang="en-US" sz="1200" kern="0" dirty="0">
                <a:solidFill>
                  <a:prstClr val="black"/>
                </a:solidFill>
                <a:latin typeface="微软雅黑" panose="020B0503020204020204" pitchFamily="34" charset="-122"/>
                <a:ea typeface="微软雅黑" panose="020B0503020204020204" pitchFamily="34" charset="-122"/>
              </a:rPr>
              <a:t>大</a:t>
            </a:r>
            <a:r>
              <a:rPr lang="zh-CN" altLang="en-US" sz="1200" kern="0" dirty="0" smtClean="0">
                <a:solidFill>
                  <a:prstClr val="black"/>
                </a:solidFill>
                <a:latin typeface="微软雅黑" panose="020B0503020204020204" pitchFamily="34" charset="-122"/>
                <a:ea typeface="微软雅黑" panose="020B0503020204020204" pitchFamily="34" charset="-122"/>
              </a:rPr>
              <a:t>数据中心</a:t>
            </a:r>
            <a:endParaRPr kumimoji="0" lang="zh-CN" altLang="en-US" sz="12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0" y="0"/>
            <a:ext cx="12192000" cy="810883"/>
            <a:chOff x="0" y="0"/>
            <a:chExt cx="12192000" cy="810883"/>
          </a:xfrm>
        </p:grpSpPr>
        <p:grpSp>
          <p:nvGrpSpPr>
            <p:cNvPr id="101" name="组合 100"/>
            <p:cNvGrpSpPr/>
            <p:nvPr/>
          </p:nvGrpSpPr>
          <p:grpSpPr>
            <a:xfrm>
              <a:off x="0" y="0"/>
              <a:ext cx="12192000" cy="810883"/>
              <a:chOff x="0" y="0"/>
              <a:chExt cx="12192000" cy="810883"/>
            </a:xfrm>
          </p:grpSpPr>
          <p:sp>
            <p:nvSpPr>
              <p:cNvPr id="103" name="矩形 102"/>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0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02" name="文本框 101"/>
            <p:cNvSpPr txBox="1"/>
            <p:nvPr/>
          </p:nvSpPr>
          <p:spPr>
            <a:xfrm>
              <a:off x="778947" y="142562"/>
              <a:ext cx="2339102"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应用架构</a:t>
              </a:r>
              <a:r>
                <a:rPr lang="zh-CN" altLang="en-US" sz="2800" b="1" dirty="0">
                  <a:solidFill>
                    <a:schemeClr val="bg1"/>
                  </a:solidFill>
                  <a:latin typeface="微软雅黑" panose="020B0503020204020204" pitchFamily="34" charset="-122"/>
                  <a:ea typeface="微软雅黑" panose="020B0503020204020204" pitchFamily="34" charset="-122"/>
                </a:rPr>
                <a:t>设计</a:t>
              </a:r>
            </a:p>
          </p:txBody>
        </p:sp>
      </p:grpSp>
    </p:spTree>
    <p:extLst>
      <p:ext uri="{BB962C8B-B14F-4D97-AF65-F5344CB8AC3E}">
        <p14:creationId xmlns:p14="http://schemas.microsoft.com/office/powerpoint/2010/main" val="750414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p:nvPr/>
        </p:nvSpPr>
        <p:spPr bwMode="auto">
          <a:xfrm>
            <a:off x="3858947" y="2156731"/>
            <a:ext cx="8333053"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rgbClr val="C00000"/>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7" name="文本框 6"/>
          <p:cNvSpPr txBox="1">
            <a:spLocks noChangeArrowheads="1"/>
          </p:cNvSpPr>
          <p:nvPr/>
        </p:nvSpPr>
        <p:spPr bwMode="auto">
          <a:xfrm>
            <a:off x="5106837" y="3019731"/>
            <a:ext cx="64488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chemeClr val="bg1"/>
                </a:solidFill>
                <a:latin typeface="+mn-lt"/>
                <a:ea typeface="+mn-ea"/>
                <a:cs typeface="+mn-ea"/>
                <a:sym typeface="+mn-lt"/>
              </a:rPr>
              <a:t>智慧管理平台</a:t>
            </a:r>
            <a:endParaRPr lang="zh-CN" altLang="en-US" sz="4000" b="1" dirty="0">
              <a:solidFill>
                <a:schemeClr val="bg1"/>
              </a:solidFill>
              <a:latin typeface="+mn-lt"/>
              <a:ea typeface="+mn-ea"/>
              <a:cs typeface="+mn-ea"/>
              <a:sym typeface="+mn-lt"/>
            </a:endParaRPr>
          </a:p>
        </p:txBody>
      </p:sp>
      <p:sp>
        <p:nvSpPr>
          <p:cNvPr id="21" name="Freeform 7"/>
          <p:cNvSpPr/>
          <p:nvPr/>
        </p:nvSpPr>
        <p:spPr bwMode="auto">
          <a:xfrm>
            <a:off x="-1" y="2174050"/>
            <a:ext cx="2516065"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4261D"/>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8601" y="2533197"/>
            <a:ext cx="1895570" cy="1431501"/>
          </a:xfrm>
          <a:prstGeom prst="rect">
            <a:avLst/>
          </a:prstGeom>
          <a:ln>
            <a:noFill/>
          </a:ln>
        </p:spPr>
      </p:pic>
    </p:spTree>
    <p:extLst>
      <p:ext uri="{BB962C8B-B14F-4D97-AF65-F5344CB8AC3E}">
        <p14:creationId xmlns:p14="http://schemas.microsoft.com/office/powerpoint/2010/main" val="979290000"/>
      </p:ext>
    </p:extLst>
  </p:cSld>
  <p:clrMapOvr>
    <a:masterClrMapping/>
  </p:clrMapOvr>
  <mc:AlternateContent xmlns:mc="http://schemas.openxmlformats.org/markup-compatibility/2006" xmlns:p14="http://schemas.microsoft.com/office/powerpoint/2010/main">
    <mc:Choice Requires="p14">
      <p:transition spd="slow" p14:dur="1400" advTm="4717">
        <p14:doors dir="vert"/>
      </p:transition>
    </mc:Choice>
    <mc:Fallback xmlns="">
      <p:transition spd="slow" advTm="4717">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graphicFrame>
        <p:nvGraphicFramePr>
          <p:cNvPr id="33" name="图示 32"/>
          <p:cNvGraphicFramePr/>
          <p:nvPr>
            <p:extLst/>
          </p:nvPr>
        </p:nvGraphicFramePr>
        <p:xfrm>
          <a:off x="1168855" y="2801749"/>
          <a:ext cx="4796846" cy="39073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文本框 33">
            <a:extLst>
              <a:ext uri="{FF2B5EF4-FFF2-40B4-BE49-F238E27FC236}">
                <a16:creationId xmlns:a16="http://schemas.microsoft.com/office/drawing/2014/main" id="{1EBB8085-4111-D14A-B57B-1622001C3B7B}"/>
              </a:ext>
            </a:extLst>
          </p:cNvPr>
          <p:cNvSpPr txBox="1"/>
          <p:nvPr/>
        </p:nvSpPr>
        <p:spPr>
          <a:xfrm>
            <a:off x="1311007" y="248951"/>
            <a:ext cx="3057247"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党建业务全覆盖</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4" name="文本框 3"/>
          <p:cNvSpPr txBox="1"/>
          <p:nvPr/>
        </p:nvSpPr>
        <p:spPr>
          <a:xfrm>
            <a:off x="1606598" y="1098514"/>
            <a:ext cx="3872621" cy="1446550"/>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包含</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党员工作、党员学习、党员训练、评分考核、发展党员、党费汇总、党建工作看板、党建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E</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家等，</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全面覆盖党建</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业务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p>
          <a:p>
            <a:endParaRPr lang="zh-CN" altLang="en-US" sz="1600" dirty="0"/>
          </a:p>
        </p:txBody>
      </p:sp>
      <p:grpSp>
        <p:nvGrpSpPr>
          <p:cNvPr id="2" name="组合 1"/>
          <p:cNvGrpSpPr/>
          <p:nvPr/>
        </p:nvGrpSpPr>
        <p:grpSpPr>
          <a:xfrm>
            <a:off x="5691595" y="833726"/>
            <a:ext cx="6265550" cy="5441864"/>
            <a:chOff x="5691595" y="833726"/>
            <a:chExt cx="6265550" cy="5441864"/>
          </a:xfrm>
        </p:grpSpPr>
        <p:sp>
          <p:nvSpPr>
            <p:cNvPr id="9" name="矩形 8">
              <a:extLst>
                <a:ext uri="{FF2B5EF4-FFF2-40B4-BE49-F238E27FC236}">
                  <a16:creationId xmlns:a16="http://schemas.microsoft.com/office/drawing/2014/main" id="{7E4C3AA3-A32D-4D34-B64D-2BAD1537A366}"/>
                </a:ext>
              </a:extLst>
            </p:cNvPr>
            <p:cNvSpPr/>
            <p:nvPr/>
          </p:nvSpPr>
          <p:spPr>
            <a:xfrm>
              <a:off x="5691595" y="833726"/>
              <a:ext cx="576695" cy="596724"/>
            </a:xfrm>
            <a:prstGeom prst="rect">
              <a:avLst/>
            </a:prstGeom>
            <a:solidFill>
              <a:srgbClr val="C69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0" name="矩形 9">
              <a:extLst>
                <a:ext uri="{FF2B5EF4-FFF2-40B4-BE49-F238E27FC236}">
                  <a16:creationId xmlns:a16="http://schemas.microsoft.com/office/drawing/2014/main" id="{C801427D-1E62-491F-AB73-A91BDE5DFB86}"/>
                </a:ext>
              </a:extLst>
            </p:cNvPr>
            <p:cNvSpPr/>
            <p:nvPr/>
          </p:nvSpPr>
          <p:spPr>
            <a:xfrm>
              <a:off x="6367928" y="833726"/>
              <a:ext cx="5556108" cy="596724"/>
            </a:xfrm>
            <a:prstGeom prst="rect">
              <a:avLst/>
            </a:prstGeom>
            <a:solidFill>
              <a:srgbClr val="C69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1" name="椭圆 10">
              <a:extLst>
                <a:ext uri="{FF2B5EF4-FFF2-40B4-BE49-F238E27FC236}">
                  <a16:creationId xmlns:a16="http://schemas.microsoft.com/office/drawing/2014/main" id="{F739FCB8-2864-4791-BD59-794BEC20F15E}"/>
                </a:ext>
              </a:extLst>
            </p:cNvPr>
            <p:cNvSpPr/>
            <p:nvPr/>
          </p:nvSpPr>
          <p:spPr>
            <a:xfrm>
              <a:off x="5835984" y="856236"/>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2" name="椭圆 11">
              <a:extLst>
                <a:ext uri="{FF2B5EF4-FFF2-40B4-BE49-F238E27FC236}">
                  <a16:creationId xmlns:a16="http://schemas.microsoft.com/office/drawing/2014/main" id="{6FC2DA68-D473-4B01-932F-58F723D89B19}"/>
                </a:ext>
              </a:extLst>
            </p:cNvPr>
            <p:cNvSpPr/>
            <p:nvPr/>
          </p:nvSpPr>
          <p:spPr>
            <a:xfrm>
              <a:off x="6645064" y="853126"/>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3" name="椭圆 12">
              <a:extLst>
                <a:ext uri="{FF2B5EF4-FFF2-40B4-BE49-F238E27FC236}">
                  <a16:creationId xmlns:a16="http://schemas.microsoft.com/office/drawing/2014/main" id="{404001D5-22A7-4780-8DA3-C56FF6BE8E1F}"/>
                </a:ext>
              </a:extLst>
            </p:cNvPr>
            <p:cNvSpPr/>
            <p:nvPr/>
          </p:nvSpPr>
          <p:spPr>
            <a:xfrm>
              <a:off x="7410977" y="853126"/>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4" name="椭圆 13">
              <a:extLst>
                <a:ext uri="{FF2B5EF4-FFF2-40B4-BE49-F238E27FC236}">
                  <a16:creationId xmlns:a16="http://schemas.microsoft.com/office/drawing/2014/main" id="{52CA66EC-B5B5-4076-819A-438C137DB1F8}"/>
                </a:ext>
              </a:extLst>
            </p:cNvPr>
            <p:cNvSpPr/>
            <p:nvPr/>
          </p:nvSpPr>
          <p:spPr>
            <a:xfrm>
              <a:off x="8176891" y="853126"/>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5" name="椭圆 14">
              <a:extLst>
                <a:ext uri="{FF2B5EF4-FFF2-40B4-BE49-F238E27FC236}">
                  <a16:creationId xmlns:a16="http://schemas.microsoft.com/office/drawing/2014/main" id="{9CA983E5-A4EF-45FB-A378-DEF142454F3B}"/>
                </a:ext>
              </a:extLst>
            </p:cNvPr>
            <p:cNvSpPr/>
            <p:nvPr/>
          </p:nvSpPr>
          <p:spPr>
            <a:xfrm>
              <a:off x="8942805" y="853126"/>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6" name="椭圆 15">
              <a:extLst>
                <a:ext uri="{FF2B5EF4-FFF2-40B4-BE49-F238E27FC236}">
                  <a16:creationId xmlns:a16="http://schemas.microsoft.com/office/drawing/2014/main" id="{6FCBB9ED-4347-4F17-B3E5-3A93205B47DE}"/>
                </a:ext>
              </a:extLst>
            </p:cNvPr>
            <p:cNvSpPr/>
            <p:nvPr/>
          </p:nvSpPr>
          <p:spPr>
            <a:xfrm>
              <a:off x="9708719" y="845623"/>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8" name="椭圆 17">
              <a:extLst>
                <a:ext uri="{FF2B5EF4-FFF2-40B4-BE49-F238E27FC236}">
                  <a16:creationId xmlns:a16="http://schemas.microsoft.com/office/drawing/2014/main" id="{DE06FFC4-6931-44C5-85F6-05F61ADA6D79}"/>
                </a:ext>
              </a:extLst>
            </p:cNvPr>
            <p:cNvSpPr/>
            <p:nvPr/>
          </p:nvSpPr>
          <p:spPr>
            <a:xfrm>
              <a:off x="10488891" y="845622"/>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9" name="椭圆 18">
              <a:extLst>
                <a:ext uri="{FF2B5EF4-FFF2-40B4-BE49-F238E27FC236}">
                  <a16:creationId xmlns:a16="http://schemas.microsoft.com/office/drawing/2014/main" id="{002ACAF1-6BFA-48F5-84FB-1D2D9726851B}"/>
                </a:ext>
              </a:extLst>
            </p:cNvPr>
            <p:cNvSpPr/>
            <p:nvPr/>
          </p:nvSpPr>
          <p:spPr>
            <a:xfrm>
              <a:off x="11272628" y="853126"/>
              <a:ext cx="294068" cy="420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pic>
          <p:nvPicPr>
            <p:cNvPr id="20" name="图片 19">
              <a:extLst>
                <a:ext uri="{FF2B5EF4-FFF2-40B4-BE49-F238E27FC236}">
                  <a16:creationId xmlns:a16="http://schemas.microsoft.com/office/drawing/2014/main" id="{5725F215-562E-4A99-AFB8-AAC454CC1CBE}"/>
                </a:ext>
              </a:extLst>
            </p:cNvPr>
            <p:cNvPicPr>
              <a:picLocks noChangeAspect="1"/>
            </p:cNvPicPr>
            <p:nvPr/>
          </p:nvPicPr>
          <p:blipFill>
            <a:blip r:embed="rId8"/>
            <a:stretch>
              <a:fillRect/>
            </a:stretch>
          </p:blipFill>
          <p:spPr>
            <a:xfrm>
              <a:off x="5912619" y="959012"/>
              <a:ext cx="172876" cy="219856"/>
            </a:xfrm>
            <a:prstGeom prst="rect">
              <a:avLst/>
            </a:prstGeom>
            <a:ln>
              <a:noFill/>
            </a:ln>
          </p:spPr>
        </p:pic>
        <p:pic>
          <p:nvPicPr>
            <p:cNvPr id="21" name="图片 20">
              <a:extLst>
                <a:ext uri="{FF2B5EF4-FFF2-40B4-BE49-F238E27FC236}">
                  <a16:creationId xmlns:a16="http://schemas.microsoft.com/office/drawing/2014/main" id="{F4D2A035-2252-438C-9A02-A5D71B400930}"/>
                </a:ext>
              </a:extLst>
            </p:cNvPr>
            <p:cNvPicPr>
              <a:picLocks noChangeAspect="1"/>
            </p:cNvPicPr>
            <p:nvPr/>
          </p:nvPicPr>
          <p:blipFill>
            <a:blip r:embed="rId9"/>
            <a:stretch>
              <a:fillRect/>
            </a:stretch>
          </p:blipFill>
          <p:spPr>
            <a:xfrm>
              <a:off x="6711062" y="900292"/>
              <a:ext cx="162072" cy="310830"/>
            </a:xfrm>
            <a:prstGeom prst="rect">
              <a:avLst/>
            </a:prstGeom>
            <a:ln>
              <a:noFill/>
            </a:ln>
          </p:spPr>
        </p:pic>
        <p:pic>
          <p:nvPicPr>
            <p:cNvPr id="22" name="图片 21">
              <a:extLst>
                <a:ext uri="{FF2B5EF4-FFF2-40B4-BE49-F238E27FC236}">
                  <a16:creationId xmlns:a16="http://schemas.microsoft.com/office/drawing/2014/main" id="{51933746-9DC4-4860-A7DC-C81F926B652F}"/>
                </a:ext>
              </a:extLst>
            </p:cNvPr>
            <p:cNvPicPr>
              <a:picLocks noChangeAspect="1"/>
            </p:cNvPicPr>
            <p:nvPr/>
          </p:nvPicPr>
          <p:blipFill>
            <a:blip r:embed="rId10"/>
            <a:stretch>
              <a:fillRect/>
            </a:stretch>
          </p:blipFill>
          <p:spPr>
            <a:xfrm>
              <a:off x="7463470" y="930302"/>
              <a:ext cx="189084" cy="265343"/>
            </a:xfrm>
            <a:prstGeom prst="rect">
              <a:avLst/>
            </a:prstGeom>
            <a:ln>
              <a:noFill/>
            </a:ln>
          </p:spPr>
        </p:pic>
        <p:pic>
          <p:nvPicPr>
            <p:cNvPr id="23" name="图片 22">
              <a:extLst>
                <a:ext uri="{FF2B5EF4-FFF2-40B4-BE49-F238E27FC236}">
                  <a16:creationId xmlns:a16="http://schemas.microsoft.com/office/drawing/2014/main" id="{6970AAA9-7158-4579-8A27-FF230B5F6654}"/>
                </a:ext>
              </a:extLst>
            </p:cNvPr>
            <p:cNvPicPr>
              <a:picLocks noChangeAspect="1"/>
            </p:cNvPicPr>
            <p:nvPr/>
          </p:nvPicPr>
          <p:blipFill>
            <a:blip r:embed="rId11"/>
            <a:stretch>
              <a:fillRect/>
            </a:stretch>
          </p:blipFill>
          <p:spPr>
            <a:xfrm>
              <a:off x="8216157" y="934092"/>
              <a:ext cx="221498" cy="257762"/>
            </a:xfrm>
            <a:prstGeom prst="rect">
              <a:avLst/>
            </a:prstGeom>
            <a:ln>
              <a:noFill/>
            </a:ln>
          </p:spPr>
        </p:pic>
        <p:pic>
          <p:nvPicPr>
            <p:cNvPr id="24" name="图片 23">
              <a:extLst>
                <a:ext uri="{FF2B5EF4-FFF2-40B4-BE49-F238E27FC236}">
                  <a16:creationId xmlns:a16="http://schemas.microsoft.com/office/drawing/2014/main" id="{A3BC6E43-9C1F-43F7-B6AC-02F6DA02DF2C}"/>
                </a:ext>
              </a:extLst>
            </p:cNvPr>
            <p:cNvPicPr>
              <a:picLocks noChangeAspect="1"/>
            </p:cNvPicPr>
            <p:nvPr/>
          </p:nvPicPr>
          <p:blipFill>
            <a:blip r:embed="rId12"/>
            <a:stretch>
              <a:fillRect/>
            </a:stretch>
          </p:blipFill>
          <p:spPr>
            <a:xfrm>
              <a:off x="9011505" y="892789"/>
              <a:ext cx="156669" cy="348736"/>
            </a:xfrm>
            <a:prstGeom prst="rect">
              <a:avLst/>
            </a:prstGeom>
            <a:ln>
              <a:noFill/>
            </a:ln>
          </p:spPr>
        </p:pic>
        <p:pic>
          <p:nvPicPr>
            <p:cNvPr id="25" name="图片 24">
              <a:extLst>
                <a:ext uri="{FF2B5EF4-FFF2-40B4-BE49-F238E27FC236}">
                  <a16:creationId xmlns:a16="http://schemas.microsoft.com/office/drawing/2014/main" id="{58397B5A-9AD1-42FE-BDD0-881DA7A6654B}"/>
                </a:ext>
              </a:extLst>
            </p:cNvPr>
            <p:cNvPicPr>
              <a:picLocks noChangeAspect="1"/>
            </p:cNvPicPr>
            <p:nvPr/>
          </p:nvPicPr>
          <p:blipFill>
            <a:blip r:embed="rId13"/>
            <a:stretch>
              <a:fillRect/>
            </a:stretch>
          </p:blipFill>
          <p:spPr>
            <a:xfrm>
              <a:off x="9762938" y="917210"/>
              <a:ext cx="199888" cy="257762"/>
            </a:xfrm>
            <a:prstGeom prst="rect">
              <a:avLst/>
            </a:prstGeom>
            <a:ln>
              <a:noFill/>
            </a:ln>
          </p:spPr>
        </p:pic>
        <p:pic>
          <p:nvPicPr>
            <p:cNvPr id="26" name="图片 25">
              <a:extLst>
                <a:ext uri="{FF2B5EF4-FFF2-40B4-BE49-F238E27FC236}">
                  <a16:creationId xmlns:a16="http://schemas.microsoft.com/office/drawing/2014/main" id="{7ADD8543-901E-4E52-9BFB-33657BDB6934}"/>
                </a:ext>
              </a:extLst>
            </p:cNvPr>
            <p:cNvPicPr>
              <a:picLocks noChangeAspect="1"/>
            </p:cNvPicPr>
            <p:nvPr/>
          </p:nvPicPr>
          <p:blipFill>
            <a:blip r:embed="rId14"/>
            <a:stretch>
              <a:fillRect/>
            </a:stretch>
          </p:blipFill>
          <p:spPr>
            <a:xfrm>
              <a:off x="10571056" y="884992"/>
              <a:ext cx="143996" cy="341429"/>
            </a:xfrm>
            <a:prstGeom prst="rect">
              <a:avLst/>
            </a:prstGeom>
            <a:ln>
              <a:noFill/>
            </a:ln>
          </p:spPr>
        </p:pic>
        <p:pic>
          <p:nvPicPr>
            <p:cNvPr id="27" name="图片 26">
              <a:extLst>
                <a:ext uri="{FF2B5EF4-FFF2-40B4-BE49-F238E27FC236}">
                  <a16:creationId xmlns:a16="http://schemas.microsoft.com/office/drawing/2014/main" id="{1B3B375E-DD2A-4C0C-A110-8219DF84287E}"/>
                </a:ext>
              </a:extLst>
            </p:cNvPr>
            <p:cNvPicPr>
              <a:picLocks noChangeAspect="1"/>
            </p:cNvPicPr>
            <p:nvPr/>
          </p:nvPicPr>
          <p:blipFill>
            <a:blip r:embed="rId15"/>
            <a:stretch>
              <a:fillRect/>
            </a:stretch>
          </p:blipFill>
          <p:spPr>
            <a:xfrm>
              <a:off x="11327891" y="949042"/>
              <a:ext cx="183542" cy="277379"/>
            </a:xfrm>
            <a:prstGeom prst="rect">
              <a:avLst/>
            </a:prstGeom>
            <a:ln>
              <a:noFill/>
            </a:ln>
          </p:spPr>
        </p:pic>
        <p:sp>
          <p:nvSpPr>
            <p:cNvPr id="28" name="文本框 27">
              <a:extLst>
                <a:ext uri="{FF2B5EF4-FFF2-40B4-BE49-F238E27FC236}">
                  <a16:creationId xmlns:a16="http://schemas.microsoft.com/office/drawing/2014/main" id="{04B980EA-CAE0-478B-8F24-955A6EDEA831}"/>
                </a:ext>
              </a:extLst>
            </p:cNvPr>
            <p:cNvSpPr txBox="1"/>
            <p:nvPr/>
          </p:nvSpPr>
          <p:spPr>
            <a:xfrm>
              <a:off x="5707834" y="1248780"/>
              <a:ext cx="604176" cy="215444"/>
            </a:xfrm>
            <a:prstGeom prst="rect">
              <a:avLst/>
            </a:prstGeom>
            <a:noFill/>
            <a:ln>
              <a:noFill/>
            </a:ln>
          </p:spPr>
          <p:txBody>
            <a:bodyPr wrap="square" rtlCol="0">
              <a:spAutoFit/>
            </a:bodyPr>
            <a:lstStyle/>
            <a:p>
              <a:r>
                <a:rPr lang="zh-CN" altLang="en-US" sz="800" b="1" dirty="0">
                  <a:solidFill>
                    <a:schemeClr val="bg1"/>
                  </a:solidFill>
                </a:rPr>
                <a:t>适用对象</a:t>
              </a:r>
            </a:p>
          </p:txBody>
        </p:sp>
        <p:sp>
          <p:nvSpPr>
            <p:cNvPr id="30" name="矩形 29">
              <a:extLst>
                <a:ext uri="{FF2B5EF4-FFF2-40B4-BE49-F238E27FC236}">
                  <a16:creationId xmlns:a16="http://schemas.microsoft.com/office/drawing/2014/main" id="{5BEC6C21-1E03-4A65-94F3-70DA9CAF9D69}"/>
                </a:ext>
              </a:extLst>
            </p:cNvPr>
            <p:cNvSpPr/>
            <p:nvPr/>
          </p:nvSpPr>
          <p:spPr>
            <a:xfrm>
              <a:off x="5707834" y="1483488"/>
              <a:ext cx="3048953" cy="458192"/>
            </a:xfrm>
            <a:prstGeom prst="rect">
              <a:avLst/>
            </a:prstGeom>
            <a:solidFill>
              <a:srgbClr val="37B4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sp>
          <p:nvSpPr>
            <p:cNvPr id="31" name="矩形 30">
              <a:extLst>
                <a:ext uri="{FF2B5EF4-FFF2-40B4-BE49-F238E27FC236}">
                  <a16:creationId xmlns:a16="http://schemas.microsoft.com/office/drawing/2014/main" id="{91D8C61D-971B-4A87-9902-74E8DE6B885D}"/>
                </a:ext>
              </a:extLst>
            </p:cNvPr>
            <p:cNvSpPr/>
            <p:nvPr/>
          </p:nvSpPr>
          <p:spPr>
            <a:xfrm>
              <a:off x="8819165" y="1486127"/>
              <a:ext cx="3104872" cy="45158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2" name="矩形 31">
              <a:extLst>
                <a:ext uri="{FF2B5EF4-FFF2-40B4-BE49-F238E27FC236}">
                  <a16:creationId xmlns:a16="http://schemas.microsoft.com/office/drawing/2014/main" id="{90E95844-BAC5-42DF-AC52-A9A36A232A1D}"/>
                </a:ext>
              </a:extLst>
            </p:cNvPr>
            <p:cNvSpPr/>
            <p:nvPr/>
          </p:nvSpPr>
          <p:spPr>
            <a:xfrm>
              <a:off x="5707834" y="1986808"/>
              <a:ext cx="3040601" cy="458192"/>
            </a:xfrm>
            <a:prstGeom prst="rect">
              <a:avLst/>
            </a:prstGeom>
            <a:solidFill>
              <a:srgbClr val="AE6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5" name="矩形 34">
              <a:extLst>
                <a:ext uri="{FF2B5EF4-FFF2-40B4-BE49-F238E27FC236}">
                  <a16:creationId xmlns:a16="http://schemas.microsoft.com/office/drawing/2014/main" id="{74B5FE66-009A-4B10-9FAC-203E83B37509}"/>
                </a:ext>
              </a:extLst>
            </p:cNvPr>
            <p:cNvSpPr/>
            <p:nvPr/>
          </p:nvSpPr>
          <p:spPr>
            <a:xfrm>
              <a:off x="8819165" y="1977040"/>
              <a:ext cx="3104872" cy="467960"/>
            </a:xfrm>
            <a:prstGeom prst="rect">
              <a:avLst/>
            </a:prstGeom>
            <a:solidFill>
              <a:srgbClr val="9395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sp>
          <p:nvSpPr>
            <p:cNvPr id="36" name="矩形 35">
              <a:extLst>
                <a:ext uri="{FF2B5EF4-FFF2-40B4-BE49-F238E27FC236}">
                  <a16:creationId xmlns:a16="http://schemas.microsoft.com/office/drawing/2014/main" id="{C3FF65E3-BD27-4C77-8654-1465B8CB2910}"/>
                </a:ext>
              </a:extLst>
            </p:cNvPr>
            <p:cNvSpPr/>
            <p:nvPr/>
          </p:nvSpPr>
          <p:spPr>
            <a:xfrm>
              <a:off x="5712010" y="2505947"/>
              <a:ext cx="3032248" cy="458192"/>
            </a:xfrm>
            <a:prstGeom prst="rect">
              <a:avLst/>
            </a:prstGeom>
            <a:solidFill>
              <a:srgbClr val="438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7" name="矩形 36">
              <a:extLst>
                <a:ext uri="{FF2B5EF4-FFF2-40B4-BE49-F238E27FC236}">
                  <a16:creationId xmlns:a16="http://schemas.microsoft.com/office/drawing/2014/main" id="{6081E7ED-7872-4199-B3C3-48970A485344}"/>
                </a:ext>
              </a:extLst>
            </p:cNvPr>
            <p:cNvSpPr/>
            <p:nvPr/>
          </p:nvSpPr>
          <p:spPr>
            <a:xfrm>
              <a:off x="8819165" y="2505947"/>
              <a:ext cx="3104872" cy="458192"/>
            </a:xfrm>
            <a:prstGeom prst="rect">
              <a:avLst/>
            </a:prstGeom>
            <a:solidFill>
              <a:srgbClr val="1991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8" name="矩形 37">
              <a:extLst>
                <a:ext uri="{FF2B5EF4-FFF2-40B4-BE49-F238E27FC236}">
                  <a16:creationId xmlns:a16="http://schemas.microsoft.com/office/drawing/2014/main" id="{98B082C0-A7B9-44B4-B23F-D94D3711EBA7}"/>
                </a:ext>
              </a:extLst>
            </p:cNvPr>
            <p:cNvSpPr/>
            <p:nvPr/>
          </p:nvSpPr>
          <p:spPr>
            <a:xfrm>
              <a:off x="5715881" y="2981122"/>
              <a:ext cx="3032248" cy="1060507"/>
            </a:xfrm>
            <a:prstGeom prst="rect">
              <a:avLst/>
            </a:prstGeom>
            <a:solidFill>
              <a:srgbClr val="C03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9" name="矩形 38">
              <a:extLst>
                <a:ext uri="{FF2B5EF4-FFF2-40B4-BE49-F238E27FC236}">
                  <a16:creationId xmlns:a16="http://schemas.microsoft.com/office/drawing/2014/main" id="{E7E1AFC3-9A04-4BCD-BCBB-AFB39D60D7B6}"/>
                </a:ext>
              </a:extLst>
            </p:cNvPr>
            <p:cNvSpPr/>
            <p:nvPr/>
          </p:nvSpPr>
          <p:spPr>
            <a:xfrm>
              <a:off x="5707835" y="4124031"/>
              <a:ext cx="3043608" cy="458192"/>
            </a:xfrm>
            <a:prstGeom prst="rect">
              <a:avLst/>
            </a:prstGeom>
            <a:solidFill>
              <a:srgbClr val="2C4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0" name="矩形 39">
              <a:extLst>
                <a:ext uri="{FF2B5EF4-FFF2-40B4-BE49-F238E27FC236}">
                  <a16:creationId xmlns:a16="http://schemas.microsoft.com/office/drawing/2014/main" id="{68FBEB2E-28D0-4FB4-A9AC-78205CBA8DD6}"/>
                </a:ext>
              </a:extLst>
            </p:cNvPr>
            <p:cNvSpPr/>
            <p:nvPr/>
          </p:nvSpPr>
          <p:spPr>
            <a:xfrm>
              <a:off x="5707834" y="4627757"/>
              <a:ext cx="3043608" cy="458192"/>
            </a:xfrm>
            <a:prstGeom prst="rect">
              <a:avLst/>
            </a:prstGeom>
            <a:solidFill>
              <a:srgbClr val="8D60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1" name="矩形 40">
              <a:extLst>
                <a:ext uri="{FF2B5EF4-FFF2-40B4-BE49-F238E27FC236}">
                  <a16:creationId xmlns:a16="http://schemas.microsoft.com/office/drawing/2014/main" id="{715B07A8-CE01-48E1-9604-673D5D822F87}"/>
                </a:ext>
              </a:extLst>
            </p:cNvPr>
            <p:cNvSpPr/>
            <p:nvPr/>
          </p:nvSpPr>
          <p:spPr>
            <a:xfrm>
              <a:off x="8819165" y="3013212"/>
              <a:ext cx="3104872" cy="458192"/>
            </a:xfrm>
            <a:prstGeom prst="rect">
              <a:avLst/>
            </a:prstGeom>
            <a:solidFill>
              <a:srgbClr val="3F71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2" name="矩形 41">
              <a:extLst>
                <a:ext uri="{FF2B5EF4-FFF2-40B4-BE49-F238E27FC236}">
                  <a16:creationId xmlns:a16="http://schemas.microsoft.com/office/drawing/2014/main" id="{4FD7250A-C6C3-455F-9B74-2CE04E30AA16}"/>
                </a:ext>
              </a:extLst>
            </p:cNvPr>
            <p:cNvSpPr/>
            <p:nvPr/>
          </p:nvSpPr>
          <p:spPr>
            <a:xfrm>
              <a:off x="8819165" y="3520478"/>
              <a:ext cx="3104872" cy="458192"/>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3" name="矩形 42">
              <a:extLst>
                <a:ext uri="{FF2B5EF4-FFF2-40B4-BE49-F238E27FC236}">
                  <a16:creationId xmlns:a16="http://schemas.microsoft.com/office/drawing/2014/main" id="{A20928F0-5C9C-4894-B351-FDC6E38C658D}"/>
                </a:ext>
              </a:extLst>
            </p:cNvPr>
            <p:cNvSpPr/>
            <p:nvPr/>
          </p:nvSpPr>
          <p:spPr>
            <a:xfrm>
              <a:off x="8819165" y="4027744"/>
              <a:ext cx="3104872" cy="1060507"/>
            </a:xfrm>
            <a:prstGeom prst="rect">
              <a:avLst/>
            </a:prstGeom>
            <a:solidFill>
              <a:srgbClr val="C54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4" name="矩形 43">
              <a:extLst>
                <a:ext uri="{FF2B5EF4-FFF2-40B4-BE49-F238E27FC236}">
                  <a16:creationId xmlns:a16="http://schemas.microsoft.com/office/drawing/2014/main" id="{9E589436-B871-4E6B-AEDF-277152EB835A}"/>
                </a:ext>
              </a:extLst>
            </p:cNvPr>
            <p:cNvSpPr/>
            <p:nvPr/>
          </p:nvSpPr>
          <p:spPr>
            <a:xfrm>
              <a:off x="5707834" y="5124122"/>
              <a:ext cx="6216202" cy="1124023"/>
            </a:xfrm>
            <a:prstGeom prst="rect">
              <a:avLst/>
            </a:prstGeom>
            <a:solidFill>
              <a:srgbClr val="F19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5" name="矩形 44">
              <a:extLst>
                <a:ext uri="{FF2B5EF4-FFF2-40B4-BE49-F238E27FC236}">
                  <a16:creationId xmlns:a16="http://schemas.microsoft.com/office/drawing/2014/main" id="{1F57995D-C8B9-4093-9969-233A8AE43468}"/>
                </a:ext>
              </a:extLst>
            </p:cNvPr>
            <p:cNvSpPr/>
            <p:nvPr/>
          </p:nvSpPr>
          <p:spPr>
            <a:xfrm>
              <a:off x="5912619" y="5146490"/>
              <a:ext cx="1293409" cy="834342"/>
            </a:xfrm>
            <a:prstGeom prst="rect">
              <a:avLst/>
            </a:prstGeom>
            <a:solidFill>
              <a:srgbClr val="EA6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6" name="矩形 45">
              <a:extLst>
                <a:ext uri="{FF2B5EF4-FFF2-40B4-BE49-F238E27FC236}">
                  <a16:creationId xmlns:a16="http://schemas.microsoft.com/office/drawing/2014/main" id="{276AC3F0-CE05-42E7-93A8-1C534779476D}"/>
                </a:ext>
              </a:extLst>
            </p:cNvPr>
            <p:cNvSpPr/>
            <p:nvPr/>
          </p:nvSpPr>
          <p:spPr>
            <a:xfrm>
              <a:off x="7468817" y="5146490"/>
              <a:ext cx="1207411" cy="834343"/>
            </a:xfrm>
            <a:prstGeom prst="rect">
              <a:avLst/>
            </a:prstGeom>
            <a:solidFill>
              <a:srgbClr val="EA6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7" name="矩形 46">
              <a:extLst>
                <a:ext uri="{FF2B5EF4-FFF2-40B4-BE49-F238E27FC236}">
                  <a16:creationId xmlns:a16="http://schemas.microsoft.com/office/drawing/2014/main" id="{EC781947-B056-4075-A863-A5977222699B}"/>
                </a:ext>
              </a:extLst>
            </p:cNvPr>
            <p:cNvSpPr/>
            <p:nvPr/>
          </p:nvSpPr>
          <p:spPr>
            <a:xfrm>
              <a:off x="9035620" y="5146489"/>
              <a:ext cx="1207411" cy="814132"/>
            </a:xfrm>
            <a:prstGeom prst="rect">
              <a:avLst/>
            </a:prstGeom>
            <a:solidFill>
              <a:srgbClr val="EA6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8" name="矩形 47">
              <a:extLst>
                <a:ext uri="{FF2B5EF4-FFF2-40B4-BE49-F238E27FC236}">
                  <a16:creationId xmlns:a16="http://schemas.microsoft.com/office/drawing/2014/main" id="{89C3104E-123B-4004-AF70-CD45834B1FDA}"/>
                </a:ext>
              </a:extLst>
            </p:cNvPr>
            <p:cNvSpPr/>
            <p:nvPr/>
          </p:nvSpPr>
          <p:spPr>
            <a:xfrm>
              <a:off x="10505819" y="5146489"/>
              <a:ext cx="1207411" cy="821742"/>
            </a:xfrm>
            <a:prstGeom prst="rect">
              <a:avLst/>
            </a:prstGeom>
            <a:solidFill>
              <a:srgbClr val="EA63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9" name="文本框 48">
              <a:extLst>
                <a:ext uri="{FF2B5EF4-FFF2-40B4-BE49-F238E27FC236}">
                  <a16:creationId xmlns:a16="http://schemas.microsoft.com/office/drawing/2014/main" id="{A6C9E9C8-3F30-49A5-8255-2001CDCF4C81}"/>
                </a:ext>
              </a:extLst>
            </p:cNvPr>
            <p:cNvSpPr txBox="1"/>
            <p:nvPr/>
          </p:nvSpPr>
          <p:spPr>
            <a:xfrm>
              <a:off x="5912619" y="5992587"/>
              <a:ext cx="5800612" cy="283003"/>
            </a:xfrm>
            <a:prstGeom prst="rect">
              <a:avLst/>
            </a:prstGeom>
            <a:noFill/>
          </p:spPr>
          <p:txBody>
            <a:bodyPr wrap="square" rtlCol="0">
              <a:spAutoFit/>
            </a:bodyPr>
            <a:lstStyle/>
            <a:p>
              <a:r>
                <a:rPr lang="zh-CN" altLang="en-US" sz="800" dirty="0">
                  <a:solidFill>
                    <a:schemeClr val="bg1"/>
                  </a:solidFill>
                </a:rPr>
                <a:t>           </a:t>
              </a:r>
              <a:r>
                <a:rPr lang="zh-CN" altLang="en-US" sz="800" b="1" dirty="0">
                  <a:solidFill>
                    <a:schemeClr val="bg1"/>
                  </a:solidFill>
                </a:rPr>
                <a:t>党员信息库                                     党组织信息库                                      组织生活库                                学习资料库</a:t>
              </a:r>
            </a:p>
          </p:txBody>
        </p:sp>
        <p:sp>
          <p:nvSpPr>
            <p:cNvPr id="50" name="文本框 49">
              <a:extLst>
                <a:ext uri="{FF2B5EF4-FFF2-40B4-BE49-F238E27FC236}">
                  <a16:creationId xmlns:a16="http://schemas.microsoft.com/office/drawing/2014/main" id="{A32A6802-6228-47D5-BE18-F72768346C33}"/>
                </a:ext>
              </a:extLst>
            </p:cNvPr>
            <p:cNvSpPr txBox="1"/>
            <p:nvPr/>
          </p:nvSpPr>
          <p:spPr>
            <a:xfrm>
              <a:off x="5746331" y="1489637"/>
              <a:ext cx="909825" cy="230832"/>
            </a:xfrm>
            <a:prstGeom prst="rect">
              <a:avLst/>
            </a:prstGeom>
            <a:noFill/>
            <a:ln>
              <a:noFill/>
            </a:ln>
          </p:spPr>
          <p:txBody>
            <a:bodyPr wrap="square" rtlCol="0">
              <a:spAutoFit/>
            </a:bodyPr>
            <a:lstStyle/>
            <a:p>
              <a:r>
                <a:rPr lang="zh-CN" altLang="en-US" sz="900" b="1" dirty="0">
                  <a:solidFill>
                    <a:schemeClr val="bg1"/>
                  </a:solidFill>
                </a:rPr>
                <a:t>党员管理</a:t>
              </a:r>
            </a:p>
          </p:txBody>
        </p:sp>
        <p:sp>
          <p:nvSpPr>
            <p:cNvPr id="51" name="矩形 50">
              <a:extLst>
                <a:ext uri="{FF2B5EF4-FFF2-40B4-BE49-F238E27FC236}">
                  <a16:creationId xmlns:a16="http://schemas.microsoft.com/office/drawing/2014/main" id="{51E4A366-8F69-40BE-89BB-46FB631686EF}"/>
                </a:ext>
              </a:extLst>
            </p:cNvPr>
            <p:cNvSpPr/>
            <p:nvPr/>
          </p:nvSpPr>
          <p:spPr>
            <a:xfrm>
              <a:off x="5787811" y="1710554"/>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党籍管理</a:t>
              </a:r>
            </a:p>
          </p:txBody>
        </p:sp>
        <p:sp>
          <p:nvSpPr>
            <p:cNvPr id="52" name="矩形 51">
              <a:extLst>
                <a:ext uri="{FF2B5EF4-FFF2-40B4-BE49-F238E27FC236}">
                  <a16:creationId xmlns:a16="http://schemas.microsoft.com/office/drawing/2014/main" id="{31C3598D-7A06-4256-B1FB-7060AA20223D}"/>
                </a:ext>
              </a:extLst>
            </p:cNvPr>
            <p:cNvSpPr/>
            <p:nvPr/>
          </p:nvSpPr>
          <p:spPr>
            <a:xfrm>
              <a:off x="6710320" y="1701571"/>
              <a:ext cx="952162"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党员基础信息</a:t>
              </a:r>
            </a:p>
          </p:txBody>
        </p:sp>
        <p:sp>
          <p:nvSpPr>
            <p:cNvPr id="53" name="矩形 52">
              <a:extLst>
                <a:ext uri="{FF2B5EF4-FFF2-40B4-BE49-F238E27FC236}">
                  <a16:creationId xmlns:a16="http://schemas.microsoft.com/office/drawing/2014/main" id="{D1504AE5-C99B-431E-B37E-3026381B9377}"/>
                </a:ext>
              </a:extLst>
            </p:cNvPr>
            <p:cNvSpPr/>
            <p:nvPr/>
          </p:nvSpPr>
          <p:spPr>
            <a:xfrm>
              <a:off x="7792192" y="1701702"/>
              <a:ext cx="89070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党员关系转接</a:t>
              </a:r>
            </a:p>
          </p:txBody>
        </p:sp>
        <p:sp>
          <p:nvSpPr>
            <p:cNvPr id="54" name="文本框 53">
              <a:extLst>
                <a:ext uri="{FF2B5EF4-FFF2-40B4-BE49-F238E27FC236}">
                  <a16:creationId xmlns:a16="http://schemas.microsoft.com/office/drawing/2014/main" id="{D21E4C84-37E4-4670-BFCE-622739F024FE}"/>
                </a:ext>
              </a:extLst>
            </p:cNvPr>
            <p:cNvSpPr txBox="1"/>
            <p:nvPr/>
          </p:nvSpPr>
          <p:spPr>
            <a:xfrm>
              <a:off x="8852274" y="1482001"/>
              <a:ext cx="909825" cy="230832"/>
            </a:xfrm>
            <a:prstGeom prst="rect">
              <a:avLst/>
            </a:prstGeom>
            <a:noFill/>
            <a:ln>
              <a:noFill/>
            </a:ln>
          </p:spPr>
          <p:txBody>
            <a:bodyPr wrap="square" rtlCol="0">
              <a:spAutoFit/>
            </a:bodyPr>
            <a:lstStyle/>
            <a:p>
              <a:r>
                <a:rPr lang="zh-CN" altLang="en-US" sz="900" b="1" dirty="0">
                  <a:solidFill>
                    <a:schemeClr val="bg1"/>
                  </a:solidFill>
                </a:rPr>
                <a:t>党员管理</a:t>
              </a:r>
            </a:p>
          </p:txBody>
        </p:sp>
        <p:sp>
          <p:nvSpPr>
            <p:cNvPr id="55" name="矩形 54">
              <a:extLst>
                <a:ext uri="{FF2B5EF4-FFF2-40B4-BE49-F238E27FC236}">
                  <a16:creationId xmlns:a16="http://schemas.microsoft.com/office/drawing/2014/main" id="{F4DB1421-B596-40B4-BB84-245DA495FAEB}"/>
                </a:ext>
              </a:extLst>
            </p:cNvPr>
            <p:cNvSpPr/>
            <p:nvPr/>
          </p:nvSpPr>
          <p:spPr>
            <a:xfrm>
              <a:off x="8893753" y="1702918"/>
              <a:ext cx="930725" cy="196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党员缴费信息</a:t>
              </a:r>
            </a:p>
          </p:txBody>
        </p:sp>
        <p:sp>
          <p:nvSpPr>
            <p:cNvPr id="56" name="矩形 55">
              <a:extLst>
                <a:ext uri="{FF2B5EF4-FFF2-40B4-BE49-F238E27FC236}">
                  <a16:creationId xmlns:a16="http://schemas.microsoft.com/office/drawing/2014/main" id="{BE7A9E34-3252-4F19-8A5C-A089054DB7D4}"/>
                </a:ext>
              </a:extLst>
            </p:cNvPr>
            <p:cNvSpPr/>
            <p:nvPr/>
          </p:nvSpPr>
          <p:spPr>
            <a:xfrm>
              <a:off x="10028937" y="1701649"/>
              <a:ext cx="828687" cy="196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党费汇总</a:t>
              </a:r>
            </a:p>
          </p:txBody>
        </p:sp>
        <p:sp>
          <p:nvSpPr>
            <p:cNvPr id="57" name="矩形 56">
              <a:extLst>
                <a:ext uri="{FF2B5EF4-FFF2-40B4-BE49-F238E27FC236}">
                  <a16:creationId xmlns:a16="http://schemas.microsoft.com/office/drawing/2014/main" id="{3E081EF8-F519-4539-ABFD-42B6BE95ED45}"/>
                </a:ext>
              </a:extLst>
            </p:cNvPr>
            <p:cNvSpPr/>
            <p:nvPr/>
          </p:nvSpPr>
          <p:spPr>
            <a:xfrm>
              <a:off x="11001528" y="1683518"/>
              <a:ext cx="711703" cy="214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提醒提示</a:t>
              </a:r>
            </a:p>
          </p:txBody>
        </p:sp>
        <p:sp>
          <p:nvSpPr>
            <p:cNvPr id="58" name="文本框 57">
              <a:extLst>
                <a:ext uri="{FF2B5EF4-FFF2-40B4-BE49-F238E27FC236}">
                  <a16:creationId xmlns:a16="http://schemas.microsoft.com/office/drawing/2014/main" id="{0F894E22-7EF0-46E3-B49F-53E9D9B88D23}"/>
                </a:ext>
              </a:extLst>
            </p:cNvPr>
            <p:cNvSpPr txBox="1"/>
            <p:nvPr/>
          </p:nvSpPr>
          <p:spPr>
            <a:xfrm>
              <a:off x="5746331" y="2001012"/>
              <a:ext cx="909825" cy="230832"/>
            </a:xfrm>
            <a:prstGeom prst="rect">
              <a:avLst/>
            </a:prstGeom>
            <a:noFill/>
            <a:ln>
              <a:noFill/>
            </a:ln>
          </p:spPr>
          <p:txBody>
            <a:bodyPr wrap="square" rtlCol="0">
              <a:spAutoFit/>
            </a:bodyPr>
            <a:lstStyle/>
            <a:p>
              <a:r>
                <a:rPr lang="zh-CN" altLang="en-US" sz="900" b="1" dirty="0">
                  <a:solidFill>
                    <a:schemeClr val="bg1"/>
                  </a:solidFill>
                </a:rPr>
                <a:t>党组织管理</a:t>
              </a:r>
            </a:p>
          </p:txBody>
        </p:sp>
        <p:sp>
          <p:nvSpPr>
            <p:cNvPr id="59" name="矩形 58">
              <a:extLst>
                <a:ext uri="{FF2B5EF4-FFF2-40B4-BE49-F238E27FC236}">
                  <a16:creationId xmlns:a16="http://schemas.microsoft.com/office/drawing/2014/main" id="{EBE4232E-7948-4AF7-AE1C-EF705BEB2125}"/>
                </a:ext>
              </a:extLst>
            </p:cNvPr>
            <p:cNvSpPr/>
            <p:nvPr/>
          </p:nvSpPr>
          <p:spPr>
            <a:xfrm>
              <a:off x="5800694" y="2221929"/>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党组织信息</a:t>
              </a:r>
            </a:p>
          </p:txBody>
        </p:sp>
        <p:sp>
          <p:nvSpPr>
            <p:cNvPr id="60" name="矩形 59">
              <a:extLst>
                <a:ext uri="{FF2B5EF4-FFF2-40B4-BE49-F238E27FC236}">
                  <a16:creationId xmlns:a16="http://schemas.microsoft.com/office/drawing/2014/main" id="{CE215976-143C-40E1-AE94-9A785449A98D}"/>
                </a:ext>
              </a:extLst>
            </p:cNvPr>
            <p:cNvSpPr/>
            <p:nvPr/>
          </p:nvSpPr>
          <p:spPr>
            <a:xfrm>
              <a:off x="6723203" y="2212946"/>
              <a:ext cx="952162"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党组织积分</a:t>
              </a:r>
            </a:p>
          </p:txBody>
        </p:sp>
        <p:sp>
          <p:nvSpPr>
            <p:cNvPr id="61" name="矩形 60">
              <a:extLst>
                <a:ext uri="{FF2B5EF4-FFF2-40B4-BE49-F238E27FC236}">
                  <a16:creationId xmlns:a16="http://schemas.microsoft.com/office/drawing/2014/main" id="{BF52B6D1-1B13-4B26-8EA9-EF436DEC721D}"/>
                </a:ext>
              </a:extLst>
            </p:cNvPr>
            <p:cNvSpPr/>
            <p:nvPr/>
          </p:nvSpPr>
          <p:spPr>
            <a:xfrm>
              <a:off x="7783688" y="2213077"/>
              <a:ext cx="89070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党组织成员</a:t>
              </a:r>
            </a:p>
          </p:txBody>
        </p:sp>
        <p:sp>
          <p:nvSpPr>
            <p:cNvPr id="62" name="文本框 61">
              <a:extLst>
                <a:ext uri="{FF2B5EF4-FFF2-40B4-BE49-F238E27FC236}">
                  <a16:creationId xmlns:a16="http://schemas.microsoft.com/office/drawing/2014/main" id="{E3D9CDF6-1244-4786-A066-1A75D167A7D0}"/>
                </a:ext>
              </a:extLst>
            </p:cNvPr>
            <p:cNvSpPr txBox="1"/>
            <p:nvPr/>
          </p:nvSpPr>
          <p:spPr>
            <a:xfrm>
              <a:off x="8852274" y="2001012"/>
              <a:ext cx="909825" cy="230832"/>
            </a:xfrm>
            <a:prstGeom prst="rect">
              <a:avLst/>
            </a:prstGeom>
            <a:noFill/>
            <a:ln>
              <a:noFill/>
            </a:ln>
          </p:spPr>
          <p:txBody>
            <a:bodyPr wrap="square" rtlCol="0">
              <a:spAutoFit/>
            </a:bodyPr>
            <a:lstStyle/>
            <a:p>
              <a:r>
                <a:rPr lang="zh-CN" altLang="en-US" sz="900" b="1" dirty="0">
                  <a:solidFill>
                    <a:schemeClr val="bg1"/>
                  </a:solidFill>
                </a:rPr>
                <a:t>组织生活</a:t>
              </a:r>
            </a:p>
          </p:txBody>
        </p:sp>
        <p:sp>
          <p:nvSpPr>
            <p:cNvPr id="63" name="矩形 62">
              <a:extLst>
                <a:ext uri="{FF2B5EF4-FFF2-40B4-BE49-F238E27FC236}">
                  <a16:creationId xmlns:a16="http://schemas.microsoft.com/office/drawing/2014/main" id="{E6AC2DB5-0763-4D2A-9139-FCA4C7E6D786}"/>
                </a:ext>
              </a:extLst>
            </p:cNvPr>
            <p:cNvSpPr/>
            <p:nvPr/>
          </p:nvSpPr>
          <p:spPr>
            <a:xfrm>
              <a:off x="8893753" y="2221929"/>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远程会议</a:t>
              </a:r>
            </a:p>
          </p:txBody>
        </p:sp>
        <p:sp>
          <p:nvSpPr>
            <p:cNvPr id="64" name="矩形 63">
              <a:extLst>
                <a:ext uri="{FF2B5EF4-FFF2-40B4-BE49-F238E27FC236}">
                  <a16:creationId xmlns:a16="http://schemas.microsoft.com/office/drawing/2014/main" id="{1B026EBA-1DBC-4BA0-9F81-FB3468BD16D8}"/>
                </a:ext>
              </a:extLst>
            </p:cNvPr>
            <p:cNvSpPr/>
            <p:nvPr/>
          </p:nvSpPr>
          <p:spPr>
            <a:xfrm>
              <a:off x="9816262" y="2212946"/>
              <a:ext cx="952162"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三会一课</a:t>
              </a:r>
            </a:p>
          </p:txBody>
        </p:sp>
        <p:sp>
          <p:nvSpPr>
            <p:cNvPr id="65" name="矩形 64">
              <a:extLst>
                <a:ext uri="{FF2B5EF4-FFF2-40B4-BE49-F238E27FC236}">
                  <a16:creationId xmlns:a16="http://schemas.microsoft.com/office/drawing/2014/main" id="{AA42DC85-8D80-449D-BE08-01945FD5DAD4}"/>
                </a:ext>
              </a:extLst>
            </p:cNvPr>
            <p:cNvSpPr/>
            <p:nvPr/>
          </p:nvSpPr>
          <p:spPr>
            <a:xfrm>
              <a:off x="10876747" y="2213077"/>
              <a:ext cx="1000931" cy="1884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主题党日</a:t>
              </a:r>
            </a:p>
          </p:txBody>
        </p:sp>
        <p:sp>
          <p:nvSpPr>
            <p:cNvPr id="66" name="文本框 65">
              <a:extLst>
                <a:ext uri="{FF2B5EF4-FFF2-40B4-BE49-F238E27FC236}">
                  <a16:creationId xmlns:a16="http://schemas.microsoft.com/office/drawing/2014/main" id="{A6C55285-5520-4E77-A84B-3F4403E2D1A0}"/>
                </a:ext>
              </a:extLst>
            </p:cNvPr>
            <p:cNvSpPr txBox="1"/>
            <p:nvPr/>
          </p:nvSpPr>
          <p:spPr>
            <a:xfrm>
              <a:off x="5746331" y="2527891"/>
              <a:ext cx="909825" cy="230832"/>
            </a:xfrm>
            <a:prstGeom prst="rect">
              <a:avLst/>
            </a:prstGeom>
            <a:noFill/>
            <a:ln>
              <a:noFill/>
            </a:ln>
          </p:spPr>
          <p:txBody>
            <a:bodyPr wrap="square" rtlCol="0">
              <a:spAutoFit/>
            </a:bodyPr>
            <a:lstStyle/>
            <a:p>
              <a:r>
                <a:rPr lang="zh-CN" altLang="en-US" sz="900" b="1" dirty="0">
                  <a:solidFill>
                    <a:schemeClr val="bg1"/>
                  </a:solidFill>
                </a:rPr>
                <a:t>工作落实</a:t>
              </a:r>
            </a:p>
          </p:txBody>
        </p:sp>
        <p:sp>
          <p:nvSpPr>
            <p:cNvPr id="67" name="矩形 66">
              <a:extLst>
                <a:ext uri="{FF2B5EF4-FFF2-40B4-BE49-F238E27FC236}">
                  <a16:creationId xmlns:a16="http://schemas.microsoft.com/office/drawing/2014/main" id="{9FEA62DF-C1C3-41D5-AA28-0B81FE454E8F}"/>
                </a:ext>
              </a:extLst>
            </p:cNvPr>
            <p:cNvSpPr/>
            <p:nvPr/>
          </p:nvSpPr>
          <p:spPr>
            <a:xfrm>
              <a:off x="5800494" y="2735042"/>
              <a:ext cx="909826" cy="203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工作计划管理</a:t>
              </a:r>
            </a:p>
          </p:txBody>
        </p:sp>
        <p:sp>
          <p:nvSpPr>
            <p:cNvPr id="68" name="矩形 67">
              <a:extLst>
                <a:ext uri="{FF2B5EF4-FFF2-40B4-BE49-F238E27FC236}">
                  <a16:creationId xmlns:a16="http://schemas.microsoft.com/office/drawing/2014/main" id="{4A7C17A6-5077-4CD7-832B-79D8341638ED}"/>
                </a:ext>
              </a:extLst>
            </p:cNvPr>
            <p:cNvSpPr/>
            <p:nvPr/>
          </p:nvSpPr>
          <p:spPr>
            <a:xfrm>
              <a:off x="6751798" y="2739825"/>
              <a:ext cx="659179" cy="186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执行监管</a:t>
              </a:r>
            </a:p>
          </p:txBody>
        </p:sp>
        <p:sp>
          <p:nvSpPr>
            <p:cNvPr id="69" name="矩形 68">
              <a:extLst>
                <a:ext uri="{FF2B5EF4-FFF2-40B4-BE49-F238E27FC236}">
                  <a16:creationId xmlns:a16="http://schemas.microsoft.com/office/drawing/2014/main" id="{5CAC2D0F-845C-42CF-A8A8-93B1B3237616}"/>
                </a:ext>
              </a:extLst>
            </p:cNvPr>
            <p:cNvSpPr/>
            <p:nvPr/>
          </p:nvSpPr>
          <p:spPr>
            <a:xfrm>
              <a:off x="7459205" y="2733024"/>
              <a:ext cx="625371" cy="186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工作评价</a:t>
              </a:r>
            </a:p>
          </p:txBody>
        </p:sp>
        <p:sp>
          <p:nvSpPr>
            <p:cNvPr id="70" name="矩形 69">
              <a:extLst>
                <a:ext uri="{FF2B5EF4-FFF2-40B4-BE49-F238E27FC236}">
                  <a16:creationId xmlns:a16="http://schemas.microsoft.com/office/drawing/2014/main" id="{5120F15C-4221-4B53-B5A0-DD0B2AF422DA}"/>
                </a:ext>
              </a:extLst>
            </p:cNvPr>
            <p:cNvSpPr/>
            <p:nvPr/>
          </p:nvSpPr>
          <p:spPr>
            <a:xfrm>
              <a:off x="8101732" y="2735042"/>
              <a:ext cx="589384" cy="186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我的工作</a:t>
              </a:r>
            </a:p>
          </p:txBody>
        </p:sp>
        <p:sp>
          <p:nvSpPr>
            <p:cNvPr id="71" name="文本框 70">
              <a:extLst>
                <a:ext uri="{FF2B5EF4-FFF2-40B4-BE49-F238E27FC236}">
                  <a16:creationId xmlns:a16="http://schemas.microsoft.com/office/drawing/2014/main" id="{3FA0F13D-FC00-478E-A1F2-11EB601FBF1B}"/>
                </a:ext>
              </a:extLst>
            </p:cNvPr>
            <p:cNvSpPr txBox="1"/>
            <p:nvPr/>
          </p:nvSpPr>
          <p:spPr>
            <a:xfrm>
              <a:off x="8852274" y="2535731"/>
              <a:ext cx="909825" cy="230832"/>
            </a:xfrm>
            <a:prstGeom prst="rect">
              <a:avLst/>
            </a:prstGeom>
            <a:noFill/>
            <a:ln>
              <a:noFill/>
            </a:ln>
          </p:spPr>
          <p:txBody>
            <a:bodyPr wrap="square" rtlCol="0">
              <a:spAutoFit/>
            </a:bodyPr>
            <a:lstStyle/>
            <a:p>
              <a:r>
                <a:rPr lang="zh-CN" altLang="en-US" sz="900" b="1" dirty="0">
                  <a:solidFill>
                    <a:schemeClr val="bg1"/>
                  </a:solidFill>
                </a:rPr>
                <a:t>教育在线</a:t>
              </a:r>
            </a:p>
          </p:txBody>
        </p:sp>
        <p:sp>
          <p:nvSpPr>
            <p:cNvPr id="72" name="矩形 71">
              <a:extLst>
                <a:ext uri="{FF2B5EF4-FFF2-40B4-BE49-F238E27FC236}">
                  <a16:creationId xmlns:a16="http://schemas.microsoft.com/office/drawing/2014/main" id="{FA23DBBD-BE71-4A59-B786-64B4BC2F8CB1}"/>
                </a:ext>
              </a:extLst>
            </p:cNvPr>
            <p:cNvSpPr/>
            <p:nvPr/>
          </p:nvSpPr>
          <p:spPr>
            <a:xfrm>
              <a:off x="8897403" y="2756647"/>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在线学习</a:t>
              </a:r>
            </a:p>
          </p:txBody>
        </p:sp>
        <p:sp>
          <p:nvSpPr>
            <p:cNvPr id="73" name="矩形 72">
              <a:extLst>
                <a:ext uri="{FF2B5EF4-FFF2-40B4-BE49-F238E27FC236}">
                  <a16:creationId xmlns:a16="http://schemas.microsoft.com/office/drawing/2014/main" id="{1E352C1B-7765-4CF5-A09E-4F53E1E73FF6}"/>
                </a:ext>
              </a:extLst>
            </p:cNvPr>
            <p:cNvSpPr/>
            <p:nvPr/>
          </p:nvSpPr>
          <p:spPr>
            <a:xfrm>
              <a:off x="9816261" y="2747664"/>
              <a:ext cx="952163" cy="197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在线考试</a:t>
              </a:r>
            </a:p>
          </p:txBody>
        </p:sp>
        <p:sp>
          <p:nvSpPr>
            <p:cNvPr id="74" name="矩形 73">
              <a:extLst>
                <a:ext uri="{FF2B5EF4-FFF2-40B4-BE49-F238E27FC236}">
                  <a16:creationId xmlns:a16="http://schemas.microsoft.com/office/drawing/2014/main" id="{67AF3CDD-FAD1-4606-91DD-540BBF9DACA4}"/>
                </a:ext>
              </a:extLst>
            </p:cNvPr>
            <p:cNvSpPr/>
            <p:nvPr/>
          </p:nvSpPr>
          <p:spPr>
            <a:xfrm>
              <a:off x="10880397" y="2747796"/>
              <a:ext cx="997281" cy="19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在线认证</a:t>
              </a:r>
            </a:p>
          </p:txBody>
        </p:sp>
        <p:sp>
          <p:nvSpPr>
            <p:cNvPr id="75" name="文本框 74">
              <a:extLst>
                <a:ext uri="{FF2B5EF4-FFF2-40B4-BE49-F238E27FC236}">
                  <a16:creationId xmlns:a16="http://schemas.microsoft.com/office/drawing/2014/main" id="{AF398EF5-4E44-462D-901B-A552184BAA23}"/>
                </a:ext>
              </a:extLst>
            </p:cNvPr>
            <p:cNvSpPr txBox="1"/>
            <p:nvPr/>
          </p:nvSpPr>
          <p:spPr>
            <a:xfrm>
              <a:off x="8852274" y="3014563"/>
              <a:ext cx="909825" cy="230832"/>
            </a:xfrm>
            <a:prstGeom prst="rect">
              <a:avLst/>
            </a:prstGeom>
            <a:noFill/>
            <a:ln>
              <a:noFill/>
            </a:ln>
          </p:spPr>
          <p:txBody>
            <a:bodyPr wrap="square" rtlCol="0">
              <a:spAutoFit/>
            </a:bodyPr>
            <a:lstStyle/>
            <a:p>
              <a:r>
                <a:rPr lang="zh-CN" altLang="en-US" sz="900" b="1" dirty="0">
                  <a:solidFill>
                    <a:schemeClr val="bg1"/>
                  </a:solidFill>
                </a:rPr>
                <a:t>党建地图</a:t>
              </a:r>
            </a:p>
          </p:txBody>
        </p:sp>
        <p:sp>
          <p:nvSpPr>
            <p:cNvPr id="76" name="矩形 75">
              <a:extLst>
                <a:ext uri="{FF2B5EF4-FFF2-40B4-BE49-F238E27FC236}">
                  <a16:creationId xmlns:a16="http://schemas.microsoft.com/office/drawing/2014/main" id="{367DC74D-DB6C-4E1D-BE2E-EA78D6BC7BAA}"/>
                </a:ext>
              </a:extLst>
            </p:cNvPr>
            <p:cNvSpPr/>
            <p:nvPr/>
          </p:nvSpPr>
          <p:spPr>
            <a:xfrm>
              <a:off x="8897403" y="3235480"/>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党组织位置</a:t>
              </a:r>
            </a:p>
          </p:txBody>
        </p:sp>
        <p:sp>
          <p:nvSpPr>
            <p:cNvPr id="77" name="矩形 76">
              <a:extLst>
                <a:ext uri="{FF2B5EF4-FFF2-40B4-BE49-F238E27FC236}">
                  <a16:creationId xmlns:a16="http://schemas.microsoft.com/office/drawing/2014/main" id="{413FB770-CE39-4B7E-859F-539A440E1947}"/>
                </a:ext>
              </a:extLst>
            </p:cNvPr>
            <p:cNvSpPr/>
            <p:nvPr/>
          </p:nvSpPr>
          <p:spPr>
            <a:xfrm>
              <a:off x="9816260" y="3234133"/>
              <a:ext cx="95216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党组织基本情况</a:t>
              </a:r>
            </a:p>
          </p:txBody>
        </p:sp>
        <p:sp>
          <p:nvSpPr>
            <p:cNvPr id="78" name="矩形 77">
              <a:extLst>
                <a:ext uri="{FF2B5EF4-FFF2-40B4-BE49-F238E27FC236}">
                  <a16:creationId xmlns:a16="http://schemas.microsoft.com/office/drawing/2014/main" id="{B01B5518-C9F4-43D3-A963-5AE690FCB97C}"/>
                </a:ext>
              </a:extLst>
            </p:cNvPr>
            <p:cNvSpPr/>
            <p:nvPr/>
          </p:nvSpPr>
          <p:spPr>
            <a:xfrm>
              <a:off x="10880397" y="3226628"/>
              <a:ext cx="997281" cy="206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党组织实时活动</a:t>
              </a:r>
            </a:p>
          </p:txBody>
        </p:sp>
        <p:sp>
          <p:nvSpPr>
            <p:cNvPr id="79" name="文本框 78">
              <a:extLst>
                <a:ext uri="{FF2B5EF4-FFF2-40B4-BE49-F238E27FC236}">
                  <a16:creationId xmlns:a16="http://schemas.microsoft.com/office/drawing/2014/main" id="{38C1F658-8AA0-432E-A111-971EE3ECAF90}"/>
                </a:ext>
              </a:extLst>
            </p:cNvPr>
            <p:cNvSpPr txBox="1"/>
            <p:nvPr/>
          </p:nvSpPr>
          <p:spPr>
            <a:xfrm>
              <a:off x="8852274" y="3508221"/>
              <a:ext cx="909825" cy="283003"/>
            </a:xfrm>
            <a:prstGeom prst="rect">
              <a:avLst/>
            </a:prstGeom>
            <a:noFill/>
            <a:ln>
              <a:noFill/>
            </a:ln>
          </p:spPr>
          <p:txBody>
            <a:bodyPr wrap="square" rtlCol="0">
              <a:spAutoFit/>
            </a:bodyPr>
            <a:lstStyle/>
            <a:p>
              <a:r>
                <a:rPr lang="zh-CN" altLang="en-US" sz="800" b="1" dirty="0">
                  <a:solidFill>
                    <a:schemeClr val="bg1"/>
                  </a:solidFill>
                </a:rPr>
                <a:t>争先创优</a:t>
              </a:r>
            </a:p>
          </p:txBody>
        </p:sp>
        <p:sp>
          <p:nvSpPr>
            <p:cNvPr id="80" name="矩形 79">
              <a:extLst>
                <a:ext uri="{FF2B5EF4-FFF2-40B4-BE49-F238E27FC236}">
                  <a16:creationId xmlns:a16="http://schemas.microsoft.com/office/drawing/2014/main" id="{A1688633-5B3C-4195-8549-F14EFAFF5056}"/>
                </a:ext>
              </a:extLst>
            </p:cNvPr>
            <p:cNvSpPr/>
            <p:nvPr/>
          </p:nvSpPr>
          <p:spPr>
            <a:xfrm>
              <a:off x="8898291" y="3754539"/>
              <a:ext cx="889933" cy="179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党员积分管理</a:t>
              </a:r>
            </a:p>
          </p:txBody>
        </p:sp>
        <p:sp>
          <p:nvSpPr>
            <p:cNvPr id="81" name="矩形 80">
              <a:extLst>
                <a:ext uri="{FF2B5EF4-FFF2-40B4-BE49-F238E27FC236}">
                  <a16:creationId xmlns:a16="http://schemas.microsoft.com/office/drawing/2014/main" id="{B0BA88AA-BFEC-41CA-BFF2-6E7A59463241}"/>
                </a:ext>
              </a:extLst>
            </p:cNvPr>
            <p:cNvSpPr/>
            <p:nvPr/>
          </p:nvSpPr>
          <p:spPr>
            <a:xfrm>
              <a:off x="9820801" y="3745556"/>
              <a:ext cx="952162"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党支部评价</a:t>
              </a:r>
            </a:p>
          </p:txBody>
        </p:sp>
        <p:sp>
          <p:nvSpPr>
            <p:cNvPr id="82" name="矩形 81">
              <a:extLst>
                <a:ext uri="{FF2B5EF4-FFF2-40B4-BE49-F238E27FC236}">
                  <a16:creationId xmlns:a16="http://schemas.microsoft.com/office/drawing/2014/main" id="{E5E5839A-493B-42E7-BA23-7158906107CA}"/>
                </a:ext>
              </a:extLst>
            </p:cNvPr>
            <p:cNvSpPr/>
            <p:nvPr/>
          </p:nvSpPr>
          <p:spPr>
            <a:xfrm>
              <a:off x="10881286" y="3745687"/>
              <a:ext cx="996391" cy="188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“一流党建”对标</a:t>
              </a:r>
            </a:p>
          </p:txBody>
        </p:sp>
        <p:sp>
          <p:nvSpPr>
            <p:cNvPr id="83" name="文本框 82">
              <a:extLst>
                <a:ext uri="{FF2B5EF4-FFF2-40B4-BE49-F238E27FC236}">
                  <a16:creationId xmlns:a16="http://schemas.microsoft.com/office/drawing/2014/main" id="{5AE703BE-3307-4A25-A4DE-0E88B21C3B07}"/>
                </a:ext>
              </a:extLst>
            </p:cNvPr>
            <p:cNvSpPr txBox="1"/>
            <p:nvPr/>
          </p:nvSpPr>
          <p:spPr>
            <a:xfrm>
              <a:off x="5746331" y="4115992"/>
              <a:ext cx="909825" cy="230832"/>
            </a:xfrm>
            <a:prstGeom prst="rect">
              <a:avLst/>
            </a:prstGeom>
            <a:noFill/>
            <a:ln>
              <a:noFill/>
            </a:ln>
          </p:spPr>
          <p:txBody>
            <a:bodyPr wrap="square" rtlCol="0">
              <a:spAutoFit/>
            </a:bodyPr>
            <a:lstStyle/>
            <a:p>
              <a:r>
                <a:rPr lang="zh-CN" altLang="en-US" sz="900" b="1" dirty="0">
                  <a:solidFill>
                    <a:schemeClr val="bg1"/>
                  </a:solidFill>
                </a:rPr>
                <a:t>工作台账</a:t>
              </a:r>
            </a:p>
          </p:txBody>
        </p:sp>
        <p:sp>
          <p:nvSpPr>
            <p:cNvPr id="84" name="矩形 83">
              <a:extLst>
                <a:ext uri="{FF2B5EF4-FFF2-40B4-BE49-F238E27FC236}">
                  <a16:creationId xmlns:a16="http://schemas.microsoft.com/office/drawing/2014/main" id="{1732C80E-8395-4040-AD71-77A5D7B6E4CE}"/>
                </a:ext>
              </a:extLst>
            </p:cNvPr>
            <p:cNvSpPr/>
            <p:nvPr/>
          </p:nvSpPr>
          <p:spPr>
            <a:xfrm>
              <a:off x="5822108" y="4336908"/>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痕迹化管理</a:t>
              </a:r>
            </a:p>
          </p:txBody>
        </p:sp>
        <p:sp>
          <p:nvSpPr>
            <p:cNvPr id="85" name="矩形 84">
              <a:extLst>
                <a:ext uri="{FF2B5EF4-FFF2-40B4-BE49-F238E27FC236}">
                  <a16:creationId xmlns:a16="http://schemas.microsoft.com/office/drawing/2014/main" id="{9D6A7604-C99B-41BF-8401-768228FAB4A1}"/>
                </a:ext>
              </a:extLst>
            </p:cNvPr>
            <p:cNvSpPr/>
            <p:nvPr/>
          </p:nvSpPr>
          <p:spPr>
            <a:xfrm>
              <a:off x="6744617" y="4327925"/>
              <a:ext cx="952162"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归档功能</a:t>
              </a:r>
            </a:p>
          </p:txBody>
        </p:sp>
        <p:sp>
          <p:nvSpPr>
            <p:cNvPr id="86" name="矩形 85">
              <a:extLst>
                <a:ext uri="{FF2B5EF4-FFF2-40B4-BE49-F238E27FC236}">
                  <a16:creationId xmlns:a16="http://schemas.microsoft.com/office/drawing/2014/main" id="{AD095294-6769-492E-BA8A-DAD1FCDFB49A}"/>
                </a:ext>
              </a:extLst>
            </p:cNvPr>
            <p:cNvSpPr/>
            <p:nvPr/>
          </p:nvSpPr>
          <p:spPr>
            <a:xfrm>
              <a:off x="7805102" y="4328057"/>
              <a:ext cx="89070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评分考核管理</a:t>
              </a:r>
            </a:p>
          </p:txBody>
        </p:sp>
        <p:sp>
          <p:nvSpPr>
            <p:cNvPr id="87" name="文本框 86">
              <a:extLst>
                <a:ext uri="{FF2B5EF4-FFF2-40B4-BE49-F238E27FC236}">
                  <a16:creationId xmlns:a16="http://schemas.microsoft.com/office/drawing/2014/main" id="{3EF6021E-FB35-4475-88B9-C585D61BAF78}"/>
                </a:ext>
              </a:extLst>
            </p:cNvPr>
            <p:cNvSpPr txBox="1"/>
            <p:nvPr/>
          </p:nvSpPr>
          <p:spPr>
            <a:xfrm>
              <a:off x="5746331" y="4643493"/>
              <a:ext cx="909825" cy="230832"/>
            </a:xfrm>
            <a:prstGeom prst="rect">
              <a:avLst/>
            </a:prstGeom>
            <a:noFill/>
            <a:ln>
              <a:noFill/>
            </a:ln>
          </p:spPr>
          <p:txBody>
            <a:bodyPr wrap="square" rtlCol="0">
              <a:spAutoFit/>
            </a:bodyPr>
            <a:lstStyle/>
            <a:p>
              <a:r>
                <a:rPr lang="zh-CN" altLang="en-US" sz="900" b="1" dirty="0">
                  <a:solidFill>
                    <a:schemeClr val="bg1"/>
                  </a:solidFill>
                </a:rPr>
                <a:t>组织生活</a:t>
              </a:r>
            </a:p>
          </p:txBody>
        </p:sp>
        <p:sp>
          <p:nvSpPr>
            <p:cNvPr id="88" name="矩形 87">
              <a:extLst>
                <a:ext uri="{FF2B5EF4-FFF2-40B4-BE49-F238E27FC236}">
                  <a16:creationId xmlns:a16="http://schemas.microsoft.com/office/drawing/2014/main" id="{298EE54D-6AF7-4ACB-929D-471997A1F083}"/>
                </a:ext>
              </a:extLst>
            </p:cNvPr>
            <p:cNvSpPr/>
            <p:nvPr/>
          </p:nvSpPr>
          <p:spPr>
            <a:xfrm>
              <a:off x="5801377" y="4864410"/>
              <a:ext cx="75472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远程会议</a:t>
              </a:r>
            </a:p>
          </p:txBody>
        </p:sp>
        <p:sp>
          <p:nvSpPr>
            <p:cNvPr id="89" name="矩形 88">
              <a:extLst>
                <a:ext uri="{FF2B5EF4-FFF2-40B4-BE49-F238E27FC236}">
                  <a16:creationId xmlns:a16="http://schemas.microsoft.com/office/drawing/2014/main" id="{EFB28E48-98DF-40A6-9430-C33DED31FB24}"/>
                </a:ext>
              </a:extLst>
            </p:cNvPr>
            <p:cNvSpPr/>
            <p:nvPr/>
          </p:nvSpPr>
          <p:spPr>
            <a:xfrm>
              <a:off x="6723886" y="4855428"/>
              <a:ext cx="952162"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三会一课</a:t>
              </a:r>
            </a:p>
          </p:txBody>
        </p:sp>
        <p:sp>
          <p:nvSpPr>
            <p:cNvPr id="90" name="矩形 89">
              <a:extLst>
                <a:ext uri="{FF2B5EF4-FFF2-40B4-BE49-F238E27FC236}">
                  <a16:creationId xmlns:a16="http://schemas.microsoft.com/office/drawing/2014/main" id="{B64916BC-7086-48EA-9538-F959BC9E09E3}"/>
                </a:ext>
              </a:extLst>
            </p:cNvPr>
            <p:cNvSpPr/>
            <p:nvPr/>
          </p:nvSpPr>
          <p:spPr>
            <a:xfrm>
              <a:off x="7800412" y="4855559"/>
              <a:ext cx="890704" cy="1886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主题党日</a:t>
              </a:r>
            </a:p>
          </p:txBody>
        </p:sp>
        <p:sp>
          <p:nvSpPr>
            <p:cNvPr id="91" name="文本框 90">
              <a:extLst>
                <a:ext uri="{FF2B5EF4-FFF2-40B4-BE49-F238E27FC236}">
                  <a16:creationId xmlns:a16="http://schemas.microsoft.com/office/drawing/2014/main" id="{6DAA1AA0-14DB-4A5E-88F0-CAE942D1DA1F}"/>
                </a:ext>
              </a:extLst>
            </p:cNvPr>
            <p:cNvSpPr txBox="1"/>
            <p:nvPr/>
          </p:nvSpPr>
          <p:spPr>
            <a:xfrm>
              <a:off x="5746331" y="3010232"/>
              <a:ext cx="909825" cy="230832"/>
            </a:xfrm>
            <a:prstGeom prst="rect">
              <a:avLst/>
            </a:prstGeom>
            <a:noFill/>
            <a:ln>
              <a:noFill/>
            </a:ln>
          </p:spPr>
          <p:txBody>
            <a:bodyPr wrap="square" rtlCol="0">
              <a:spAutoFit/>
            </a:bodyPr>
            <a:lstStyle/>
            <a:p>
              <a:r>
                <a:rPr lang="zh-CN" altLang="en-US" sz="900" b="1" dirty="0">
                  <a:solidFill>
                    <a:schemeClr val="bg1"/>
                  </a:solidFill>
                </a:rPr>
                <a:t>发展党员</a:t>
              </a:r>
            </a:p>
          </p:txBody>
        </p:sp>
        <p:sp>
          <p:nvSpPr>
            <p:cNvPr id="92" name="矩形 91">
              <a:extLst>
                <a:ext uri="{FF2B5EF4-FFF2-40B4-BE49-F238E27FC236}">
                  <a16:creationId xmlns:a16="http://schemas.microsoft.com/office/drawing/2014/main" id="{86710BA4-4216-4701-9B34-05068381DC92}"/>
                </a:ext>
              </a:extLst>
            </p:cNvPr>
            <p:cNvSpPr/>
            <p:nvPr/>
          </p:nvSpPr>
          <p:spPr>
            <a:xfrm>
              <a:off x="5787810" y="3266941"/>
              <a:ext cx="1450729" cy="220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时间节点设置</a:t>
              </a:r>
            </a:p>
          </p:txBody>
        </p:sp>
        <p:sp>
          <p:nvSpPr>
            <p:cNvPr id="93" name="文本框 92">
              <a:extLst>
                <a:ext uri="{FF2B5EF4-FFF2-40B4-BE49-F238E27FC236}">
                  <a16:creationId xmlns:a16="http://schemas.microsoft.com/office/drawing/2014/main" id="{DE426973-51AA-48D8-9227-E4CB9B156B98}"/>
                </a:ext>
              </a:extLst>
            </p:cNvPr>
            <p:cNvSpPr txBox="1"/>
            <p:nvPr/>
          </p:nvSpPr>
          <p:spPr>
            <a:xfrm>
              <a:off x="8852274" y="4050553"/>
              <a:ext cx="909825" cy="230832"/>
            </a:xfrm>
            <a:prstGeom prst="rect">
              <a:avLst/>
            </a:prstGeom>
            <a:noFill/>
            <a:ln>
              <a:noFill/>
            </a:ln>
          </p:spPr>
          <p:txBody>
            <a:bodyPr wrap="square" rtlCol="0">
              <a:spAutoFit/>
            </a:bodyPr>
            <a:lstStyle/>
            <a:p>
              <a:r>
                <a:rPr lang="zh-CN" altLang="en-US" sz="900" b="1" dirty="0">
                  <a:solidFill>
                    <a:schemeClr val="bg1"/>
                  </a:solidFill>
                </a:rPr>
                <a:t>大数据中心</a:t>
              </a:r>
            </a:p>
          </p:txBody>
        </p:sp>
        <p:sp>
          <p:nvSpPr>
            <p:cNvPr id="94" name="矩形 93">
              <a:extLst>
                <a:ext uri="{FF2B5EF4-FFF2-40B4-BE49-F238E27FC236}">
                  <a16:creationId xmlns:a16="http://schemas.microsoft.com/office/drawing/2014/main" id="{C4270B92-D6F9-4252-A2F0-12565A2973F5}"/>
                </a:ext>
              </a:extLst>
            </p:cNvPr>
            <p:cNvSpPr/>
            <p:nvPr/>
          </p:nvSpPr>
          <p:spPr>
            <a:xfrm>
              <a:off x="8919877" y="4309570"/>
              <a:ext cx="896384" cy="214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人员数据分析</a:t>
              </a:r>
            </a:p>
          </p:txBody>
        </p:sp>
        <p:sp>
          <p:nvSpPr>
            <p:cNvPr id="95" name="矩形 94">
              <a:extLst>
                <a:ext uri="{FF2B5EF4-FFF2-40B4-BE49-F238E27FC236}">
                  <a16:creationId xmlns:a16="http://schemas.microsoft.com/office/drawing/2014/main" id="{D9FA02A0-6E9A-401C-AC62-2A32AC62F47B}"/>
                </a:ext>
              </a:extLst>
            </p:cNvPr>
            <p:cNvSpPr/>
            <p:nvPr/>
          </p:nvSpPr>
          <p:spPr>
            <a:xfrm>
              <a:off x="9842387" y="4300588"/>
              <a:ext cx="1015237" cy="214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党组织数据分析</a:t>
              </a:r>
            </a:p>
          </p:txBody>
        </p:sp>
        <p:sp>
          <p:nvSpPr>
            <p:cNvPr id="96" name="矩形 95">
              <a:extLst>
                <a:ext uri="{FF2B5EF4-FFF2-40B4-BE49-F238E27FC236}">
                  <a16:creationId xmlns:a16="http://schemas.microsoft.com/office/drawing/2014/main" id="{914BD5F4-C6DA-4BDB-989B-655ABC1AE9CE}"/>
                </a:ext>
              </a:extLst>
            </p:cNvPr>
            <p:cNvSpPr/>
            <p:nvPr/>
          </p:nvSpPr>
          <p:spPr>
            <a:xfrm>
              <a:off x="10902871" y="4300719"/>
              <a:ext cx="974806" cy="2143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党费统计分析</a:t>
              </a:r>
            </a:p>
          </p:txBody>
        </p:sp>
        <p:sp>
          <p:nvSpPr>
            <p:cNvPr id="97" name="矩形 96">
              <a:extLst>
                <a:ext uri="{FF2B5EF4-FFF2-40B4-BE49-F238E27FC236}">
                  <a16:creationId xmlns:a16="http://schemas.microsoft.com/office/drawing/2014/main" id="{105CAC45-D4ED-49D3-A52E-A20CAD0796E5}"/>
                </a:ext>
              </a:extLst>
            </p:cNvPr>
            <p:cNvSpPr/>
            <p:nvPr/>
          </p:nvSpPr>
          <p:spPr>
            <a:xfrm>
              <a:off x="5787811" y="3685941"/>
              <a:ext cx="909826" cy="248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内容判断识别</a:t>
              </a:r>
            </a:p>
          </p:txBody>
        </p:sp>
        <p:sp>
          <p:nvSpPr>
            <p:cNvPr id="98" name="矩形 97">
              <a:extLst>
                <a:ext uri="{FF2B5EF4-FFF2-40B4-BE49-F238E27FC236}">
                  <a16:creationId xmlns:a16="http://schemas.microsoft.com/office/drawing/2014/main" id="{428669A0-89F6-489B-AED2-8DB9F946393C}"/>
                </a:ext>
              </a:extLst>
            </p:cNvPr>
            <p:cNvSpPr/>
            <p:nvPr/>
          </p:nvSpPr>
          <p:spPr>
            <a:xfrm>
              <a:off x="6780757" y="3686024"/>
              <a:ext cx="810137" cy="248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材料上传</a:t>
              </a:r>
            </a:p>
          </p:txBody>
        </p:sp>
        <p:sp>
          <p:nvSpPr>
            <p:cNvPr id="99" name="矩形 98">
              <a:extLst>
                <a:ext uri="{FF2B5EF4-FFF2-40B4-BE49-F238E27FC236}">
                  <a16:creationId xmlns:a16="http://schemas.microsoft.com/office/drawing/2014/main" id="{D9ADC408-D66E-4938-BF25-35EB56D351D7}"/>
                </a:ext>
              </a:extLst>
            </p:cNvPr>
            <p:cNvSpPr/>
            <p:nvPr/>
          </p:nvSpPr>
          <p:spPr>
            <a:xfrm>
              <a:off x="7720502" y="3685941"/>
              <a:ext cx="810136" cy="248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流程管理</a:t>
              </a:r>
            </a:p>
          </p:txBody>
        </p:sp>
        <p:sp>
          <p:nvSpPr>
            <p:cNvPr id="100" name="矩形 99">
              <a:extLst>
                <a:ext uri="{FF2B5EF4-FFF2-40B4-BE49-F238E27FC236}">
                  <a16:creationId xmlns:a16="http://schemas.microsoft.com/office/drawing/2014/main" id="{5FFD0332-C4FA-4998-BC44-94F32AE1C71A}"/>
                </a:ext>
              </a:extLst>
            </p:cNvPr>
            <p:cNvSpPr/>
            <p:nvPr/>
          </p:nvSpPr>
          <p:spPr>
            <a:xfrm>
              <a:off x="8921513" y="4661967"/>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积分统计分析</a:t>
              </a:r>
            </a:p>
          </p:txBody>
        </p:sp>
        <p:sp>
          <p:nvSpPr>
            <p:cNvPr id="101" name="矩形 100">
              <a:extLst>
                <a:ext uri="{FF2B5EF4-FFF2-40B4-BE49-F238E27FC236}">
                  <a16:creationId xmlns:a16="http://schemas.microsoft.com/office/drawing/2014/main" id="{8E70DCE9-A036-4CCF-AE1A-6C8EA05F5B68}"/>
                </a:ext>
              </a:extLst>
            </p:cNvPr>
            <p:cNvSpPr/>
            <p:nvPr/>
          </p:nvSpPr>
          <p:spPr>
            <a:xfrm>
              <a:off x="9851381" y="4669775"/>
              <a:ext cx="1015237" cy="228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生活统计分析</a:t>
              </a:r>
            </a:p>
          </p:txBody>
        </p:sp>
        <p:sp>
          <p:nvSpPr>
            <p:cNvPr id="102" name="矩形 101">
              <a:extLst>
                <a:ext uri="{FF2B5EF4-FFF2-40B4-BE49-F238E27FC236}">
                  <a16:creationId xmlns:a16="http://schemas.microsoft.com/office/drawing/2014/main" id="{166BFA68-5DBD-4D5E-B0E3-5C1F3464A05D}"/>
                </a:ext>
              </a:extLst>
            </p:cNvPr>
            <p:cNvSpPr/>
            <p:nvPr/>
          </p:nvSpPr>
          <p:spPr>
            <a:xfrm>
              <a:off x="10902872" y="4649959"/>
              <a:ext cx="974806" cy="245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学习考试统计</a:t>
              </a:r>
            </a:p>
          </p:txBody>
        </p:sp>
        <p:sp>
          <p:nvSpPr>
            <p:cNvPr id="103" name="矩形 102">
              <a:extLst>
                <a:ext uri="{FF2B5EF4-FFF2-40B4-BE49-F238E27FC236}">
                  <a16:creationId xmlns:a16="http://schemas.microsoft.com/office/drawing/2014/main" id="{7A994B88-AFA9-40B2-AD72-9CD980360BF7}"/>
                </a:ext>
              </a:extLst>
            </p:cNvPr>
            <p:cNvSpPr/>
            <p:nvPr/>
          </p:nvSpPr>
          <p:spPr>
            <a:xfrm>
              <a:off x="7315142" y="3259883"/>
              <a:ext cx="1215497" cy="227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监控规则设置</a:t>
              </a:r>
            </a:p>
          </p:txBody>
        </p:sp>
        <p:sp>
          <p:nvSpPr>
            <p:cNvPr id="104" name="矩形 103">
              <a:extLst>
                <a:ext uri="{FF2B5EF4-FFF2-40B4-BE49-F238E27FC236}">
                  <a16:creationId xmlns:a16="http://schemas.microsoft.com/office/drawing/2014/main" id="{20984B50-742E-479C-BAA1-20EB9CC3DB4A}"/>
                </a:ext>
              </a:extLst>
            </p:cNvPr>
            <p:cNvSpPr/>
            <p:nvPr/>
          </p:nvSpPr>
          <p:spPr>
            <a:xfrm>
              <a:off x="6043604" y="5189060"/>
              <a:ext cx="896384" cy="214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党员基本信息</a:t>
              </a:r>
            </a:p>
          </p:txBody>
        </p:sp>
        <p:sp>
          <p:nvSpPr>
            <p:cNvPr id="105" name="矩形 104">
              <a:extLst>
                <a:ext uri="{FF2B5EF4-FFF2-40B4-BE49-F238E27FC236}">
                  <a16:creationId xmlns:a16="http://schemas.microsoft.com/office/drawing/2014/main" id="{E23173ED-2EE4-4935-B669-5CAD4285F551}"/>
                </a:ext>
              </a:extLst>
            </p:cNvPr>
            <p:cNvSpPr/>
            <p:nvPr/>
          </p:nvSpPr>
          <p:spPr>
            <a:xfrm>
              <a:off x="6043604" y="5443147"/>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党员发展历程</a:t>
              </a:r>
            </a:p>
          </p:txBody>
        </p:sp>
        <p:sp>
          <p:nvSpPr>
            <p:cNvPr id="106" name="矩形 105">
              <a:extLst>
                <a:ext uri="{FF2B5EF4-FFF2-40B4-BE49-F238E27FC236}">
                  <a16:creationId xmlns:a16="http://schemas.microsoft.com/office/drawing/2014/main" id="{CD789241-F182-4D25-A468-E91CA6BBAB7D}"/>
                </a:ext>
              </a:extLst>
            </p:cNvPr>
            <p:cNvSpPr/>
            <p:nvPr/>
          </p:nvSpPr>
          <p:spPr>
            <a:xfrm>
              <a:off x="6045240" y="5721942"/>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党员积分</a:t>
              </a:r>
            </a:p>
          </p:txBody>
        </p:sp>
        <p:sp>
          <p:nvSpPr>
            <p:cNvPr id="107" name="矩形 106">
              <a:extLst>
                <a:ext uri="{FF2B5EF4-FFF2-40B4-BE49-F238E27FC236}">
                  <a16:creationId xmlns:a16="http://schemas.microsoft.com/office/drawing/2014/main" id="{0AE34E44-3941-4E3E-9BE9-FBC578CD45AF}"/>
                </a:ext>
              </a:extLst>
            </p:cNvPr>
            <p:cNvSpPr/>
            <p:nvPr/>
          </p:nvSpPr>
          <p:spPr>
            <a:xfrm>
              <a:off x="7590894" y="5175411"/>
              <a:ext cx="896384" cy="214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党组织地图</a:t>
              </a:r>
            </a:p>
          </p:txBody>
        </p:sp>
        <p:sp>
          <p:nvSpPr>
            <p:cNvPr id="108" name="矩形 107">
              <a:extLst>
                <a:ext uri="{FF2B5EF4-FFF2-40B4-BE49-F238E27FC236}">
                  <a16:creationId xmlns:a16="http://schemas.microsoft.com/office/drawing/2014/main" id="{6F70DA24-FFF6-40C8-9EC2-69107373A947}"/>
                </a:ext>
              </a:extLst>
            </p:cNvPr>
            <p:cNvSpPr/>
            <p:nvPr/>
          </p:nvSpPr>
          <p:spPr>
            <a:xfrm>
              <a:off x="7590894" y="5429499"/>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党组织信息</a:t>
              </a:r>
            </a:p>
          </p:txBody>
        </p:sp>
        <p:sp>
          <p:nvSpPr>
            <p:cNvPr id="109" name="矩形 108">
              <a:extLst>
                <a:ext uri="{FF2B5EF4-FFF2-40B4-BE49-F238E27FC236}">
                  <a16:creationId xmlns:a16="http://schemas.microsoft.com/office/drawing/2014/main" id="{9BFF8FC0-7B5F-4121-9944-68B199BF5109}"/>
                </a:ext>
              </a:extLst>
            </p:cNvPr>
            <p:cNvSpPr/>
            <p:nvPr/>
          </p:nvSpPr>
          <p:spPr>
            <a:xfrm>
              <a:off x="7592531" y="5708293"/>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工作台账</a:t>
              </a:r>
            </a:p>
          </p:txBody>
        </p:sp>
        <p:sp>
          <p:nvSpPr>
            <p:cNvPr id="110" name="矩形 109">
              <a:extLst>
                <a:ext uri="{FF2B5EF4-FFF2-40B4-BE49-F238E27FC236}">
                  <a16:creationId xmlns:a16="http://schemas.microsoft.com/office/drawing/2014/main" id="{CD5DD1B1-5EFD-4196-BE69-5946EB44E662}"/>
                </a:ext>
              </a:extLst>
            </p:cNvPr>
            <p:cNvSpPr/>
            <p:nvPr/>
          </p:nvSpPr>
          <p:spPr>
            <a:xfrm>
              <a:off x="9215040" y="5277917"/>
              <a:ext cx="896384" cy="214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活动资料</a:t>
              </a:r>
            </a:p>
          </p:txBody>
        </p:sp>
        <p:sp>
          <p:nvSpPr>
            <p:cNvPr id="111" name="矩形 110">
              <a:extLst>
                <a:ext uri="{FF2B5EF4-FFF2-40B4-BE49-F238E27FC236}">
                  <a16:creationId xmlns:a16="http://schemas.microsoft.com/office/drawing/2014/main" id="{843AB3F3-B794-4073-AB75-496ACBAA4A0E}"/>
                </a:ext>
              </a:extLst>
            </p:cNvPr>
            <p:cNvSpPr/>
            <p:nvPr/>
          </p:nvSpPr>
          <p:spPr>
            <a:xfrm>
              <a:off x="9215040" y="5532005"/>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会议资料</a:t>
              </a:r>
            </a:p>
          </p:txBody>
        </p:sp>
        <p:sp>
          <p:nvSpPr>
            <p:cNvPr id="112" name="矩形 111">
              <a:extLst>
                <a:ext uri="{FF2B5EF4-FFF2-40B4-BE49-F238E27FC236}">
                  <a16:creationId xmlns:a16="http://schemas.microsoft.com/office/drawing/2014/main" id="{4FE689F1-A22C-48D1-BEFF-268065EEBB8F}"/>
                </a:ext>
              </a:extLst>
            </p:cNvPr>
            <p:cNvSpPr/>
            <p:nvPr/>
          </p:nvSpPr>
          <p:spPr>
            <a:xfrm>
              <a:off x="10615048" y="5175411"/>
              <a:ext cx="896384" cy="214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课程资料</a:t>
              </a:r>
            </a:p>
          </p:txBody>
        </p:sp>
        <p:sp>
          <p:nvSpPr>
            <p:cNvPr id="113" name="矩形 112">
              <a:extLst>
                <a:ext uri="{FF2B5EF4-FFF2-40B4-BE49-F238E27FC236}">
                  <a16:creationId xmlns:a16="http://schemas.microsoft.com/office/drawing/2014/main" id="{7CCE9286-51DF-47EC-A831-46F1FAAEDECC}"/>
                </a:ext>
              </a:extLst>
            </p:cNvPr>
            <p:cNvSpPr/>
            <p:nvPr/>
          </p:nvSpPr>
          <p:spPr>
            <a:xfrm>
              <a:off x="10615048" y="5429499"/>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学习数据</a:t>
              </a:r>
            </a:p>
          </p:txBody>
        </p:sp>
        <p:sp>
          <p:nvSpPr>
            <p:cNvPr id="114" name="矩形 113">
              <a:extLst>
                <a:ext uri="{FF2B5EF4-FFF2-40B4-BE49-F238E27FC236}">
                  <a16:creationId xmlns:a16="http://schemas.microsoft.com/office/drawing/2014/main" id="{63E970A7-6E46-4A4D-8903-7EA0EDFA2361}"/>
                </a:ext>
              </a:extLst>
            </p:cNvPr>
            <p:cNvSpPr/>
            <p:nvPr/>
          </p:nvSpPr>
          <p:spPr>
            <a:xfrm>
              <a:off x="10616685" y="5708293"/>
              <a:ext cx="894747" cy="236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tx1"/>
                  </a:solidFill>
                </a:rPr>
                <a:t>考试数据</a:t>
              </a:r>
            </a:p>
          </p:txBody>
        </p:sp>
        <p:sp>
          <p:nvSpPr>
            <p:cNvPr id="115" name="文本框 114">
              <a:extLst>
                <a:ext uri="{FF2B5EF4-FFF2-40B4-BE49-F238E27FC236}">
                  <a16:creationId xmlns:a16="http://schemas.microsoft.com/office/drawing/2014/main" id="{04B980EA-CAE0-478B-8F24-955A6EDEA831}"/>
                </a:ext>
              </a:extLst>
            </p:cNvPr>
            <p:cNvSpPr txBox="1"/>
            <p:nvPr/>
          </p:nvSpPr>
          <p:spPr>
            <a:xfrm>
              <a:off x="6491986" y="1248780"/>
              <a:ext cx="714042" cy="215444"/>
            </a:xfrm>
            <a:prstGeom prst="rect">
              <a:avLst/>
            </a:prstGeom>
            <a:noFill/>
            <a:ln>
              <a:noFill/>
            </a:ln>
          </p:spPr>
          <p:txBody>
            <a:bodyPr wrap="square" rtlCol="0">
              <a:spAutoFit/>
            </a:bodyPr>
            <a:lstStyle/>
            <a:p>
              <a:r>
                <a:rPr lang="zh-CN" altLang="en-US" sz="800" b="1" dirty="0" smtClean="0">
                  <a:solidFill>
                    <a:schemeClr val="bg1"/>
                  </a:solidFill>
                </a:rPr>
                <a:t>各级党组织</a:t>
              </a:r>
              <a:endParaRPr lang="zh-CN" altLang="en-US" sz="800" b="1" dirty="0">
                <a:solidFill>
                  <a:schemeClr val="bg1"/>
                </a:solidFill>
              </a:endParaRPr>
            </a:p>
          </p:txBody>
        </p:sp>
        <p:sp>
          <p:nvSpPr>
            <p:cNvPr id="116" name="文本框 115">
              <a:extLst>
                <a:ext uri="{FF2B5EF4-FFF2-40B4-BE49-F238E27FC236}">
                  <a16:creationId xmlns:a16="http://schemas.microsoft.com/office/drawing/2014/main" id="{04B980EA-CAE0-478B-8F24-955A6EDEA831}"/>
                </a:ext>
              </a:extLst>
            </p:cNvPr>
            <p:cNvSpPr txBox="1"/>
            <p:nvPr/>
          </p:nvSpPr>
          <p:spPr>
            <a:xfrm>
              <a:off x="7375125" y="1248780"/>
              <a:ext cx="714042" cy="215444"/>
            </a:xfrm>
            <a:prstGeom prst="rect">
              <a:avLst/>
            </a:prstGeom>
            <a:noFill/>
            <a:ln>
              <a:noFill/>
            </a:ln>
          </p:spPr>
          <p:txBody>
            <a:bodyPr wrap="square" rtlCol="0">
              <a:spAutoFit/>
            </a:bodyPr>
            <a:lstStyle/>
            <a:p>
              <a:r>
                <a:rPr lang="zh-CN" altLang="en-US" sz="800" b="1" dirty="0">
                  <a:solidFill>
                    <a:schemeClr val="bg1"/>
                  </a:solidFill>
                </a:rPr>
                <a:t>党员</a:t>
              </a:r>
            </a:p>
          </p:txBody>
        </p:sp>
        <p:sp>
          <p:nvSpPr>
            <p:cNvPr id="117" name="文本框 116">
              <a:extLst>
                <a:ext uri="{FF2B5EF4-FFF2-40B4-BE49-F238E27FC236}">
                  <a16:creationId xmlns:a16="http://schemas.microsoft.com/office/drawing/2014/main" id="{04B980EA-CAE0-478B-8F24-955A6EDEA831}"/>
                </a:ext>
              </a:extLst>
            </p:cNvPr>
            <p:cNvSpPr txBox="1"/>
            <p:nvPr/>
          </p:nvSpPr>
          <p:spPr>
            <a:xfrm>
              <a:off x="8030216" y="1248780"/>
              <a:ext cx="714042" cy="215444"/>
            </a:xfrm>
            <a:prstGeom prst="rect">
              <a:avLst/>
            </a:prstGeom>
            <a:noFill/>
            <a:ln>
              <a:noFill/>
            </a:ln>
          </p:spPr>
          <p:txBody>
            <a:bodyPr wrap="square" rtlCol="0">
              <a:spAutoFit/>
            </a:bodyPr>
            <a:lstStyle/>
            <a:p>
              <a:r>
                <a:rPr lang="zh-CN" altLang="en-US" sz="800" b="1" dirty="0" smtClean="0">
                  <a:solidFill>
                    <a:schemeClr val="bg1"/>
                  </a:solidFill>
                </a:rPr>
                <a:t>预备党员</a:t>
              </a:r>
              <a:endParaRPr lang="zh-CN" altLang="en-US" sz="800" b="1" dirty="0">
                <a:solidFill>
                  <a:schemeClr val="bg1"/>
                </a:solidFill>
              </a:endParaRPr>
            </a:p>
          </p:txBody>
        </p:sp>
        <p:sp>
          <p:nvSpPr>
            <p:cNvPr id="118" name="文本框 117">
              <a:extLst>
                <a:ext uri="{FF2B5EF4-FFF2-40B4-BE49-F238E27FC236}">
                  <a16:creationId xmlns:a16="http://schemas.microsoft.com/office/drawing/2014/main" id="{04B980EA-CAE0-478B-8F24-955A6EDEA831}"/>
                </a:ext>
              </a:extLst>
            </p:cNvPr>
            <p:cNvSpPr txBox="1"/>
            <p:nvPr/>
          </p:nvSpPr>
          <p:spPr>
            <a:xfrm>
              <a:off x="8753039" y="1248780"/>
              <a:ext cx="714042" cy="215444"/>
            </a:xfrm>
            <a:prstGeom prst="rect">
              <a:avLst/>
            </a:prstGeom>
            <a:noFill/>
            <a:ln>
              <a:noFill/>
            </a:ln>
          </p:spPr>
          <p:txBody>
            <a:bodyPr wrap="square" rtlCol="0">
              <a:spAutoFit/>
            </a:bodyPr>
            <a:lstStyle/>
            <a:p>
              <a:r>
                <a:rPr lang="zh-CN" altLang="en-US" sz="800" b="1" dirty="0" smtClean="0">
                  <a:solidFill>
                    <a:schemeClr val="bg1"/>
                  </a:solidFill>
                </a:rPr>
                <a:t>发展对象</a:t>
              </a:r>
              <a:endParaRPr lang="zh-CN" altLang="en-US" sz="800" b="1" dirty="0">
                <a:solidFill>
                  <a:schemeClr val="bg1"/>
                </a:solidFill>
              </a:endParaRPr>
            </a:p>
          </p:txBody>
        </p:sp>
        <p:sp>
          <p:nvSpPr>
            <p:cNvPr id="119" name="文本框 118">
              <a:extLst>
                <a:ext uri="{FF2B5EF4-FFF2-40B4-BE49-F238E27FC236}">
                  <a16:creationId xmlns:a16="http://schemas.microsoft.com/office/drawing/2014/main" id="{04B980EA-CAE0-478B-8F24-955A6EDEA831}"/>
                </a:ext>
              </a:extLst>
            </p:cNvPr>
            <p:cNvSpPr txBox="1"/>
            <p:nvPr/>
          </p:nvSpPr>
          <p:spPr>
            <a:xfrm>
              <a:off x="9473368" y="1248780"/>
              <a:ext cx="873406" cy="215444"/>
            </a:xfrm>
            <a:prstGeom prst="rect">
              <a:avLst/>
            </a:prstGeom>
            <a:noFill/>
            <a:ln>
              <a:noFill/>
            </a:ln>
          </p:spPr>
          <p:txBody>
            <a:bodyPr wrap="square" rtlCol="0">
              <a:spAutoFit/>
            </a:bodyPr>
            <a:lstStyle/>
            <a:p>
              <a:r>
                <a:rPr lang="zh-CN" altLang="en-US" sz="800" b="1" dirty="0" smtClean="0">
                  <a:solidFill>
                    <a:schemeClr val="bg1"/>
                  </a:solidFill>
                </a:rPr>
                <a:t>入党积极分子</a:t>
              </a:r>
              <a:endParaRPr lang="zh-CN" altLang="en-US" sz="800" b="1" dirty="0">
                <a:solidFill>
                  <a:schemeClr val="bg1"/>
                </a:solidFill>
              </a:endParaRPr>
            </a:p>
          </p:txBody>
        </p:sp>
        <p:sp>
          <p:nvSpPr>
            <p:cNvPr id="120" name="文本框 119">
              <a:extLst>
                <a:ext uri="{FF2B5EF4-FFF2-40B4-BE49-F238E27FC236}">
                  <a16:creationId xmlns:a16="http://schemas.microsoft.com/office/drawing/2014/main" id="{04B980EA-CAE0-478B-8F24-955A6EDEA831}"/>
                </a:ext>
              </a:extLst>
            </p:cNvPr>
            <p:cNvSpPr txBox="1"/>
            <p:nvPr/>
          </p:nvSpPr>
          <p:spPr>
            <a:xfrm>
              <a:off x="10386251" y="1248780"/>
              <a:ext cx="714042" cy="215444"/>
            </a:xfrm>
            <a:prstGeom prst="rect">
              <a:avLst/>
            </a:prstGeom>
            <a:noFill/>
            <a:ln>
              <a:noFill/>
            </a:ln>
          </p:spPr>
          <p:txBody>
            <a:bodyPr wrap="square" rtlCol="0">
              <a:spAutoFit/>
            </a:bodyPr>
            <a:lstStyle/>
            <a:p>
              <a:r>
                <a:rPr lang="zh-CN" altLang="en-US" sz="800" b="1" dirty="0" smtClean="0">
                  <a:solidFill>
                    <a:schemeClr val="bg1"/>
                  </a:solidFill>
                </a:rPr>
                <a:t>申请人</a:t>
              </a:r>
              <a:endParaRPr lang="zh-CN" altLang="en-US" sz="800" b="1" dirty="0">
                <a:solidFill>
                  <a:schemeClr val="bg1"/>
                </a:solidFill>
              </a:endParaRPr>
            </a:p>
          </p:txBody>
        </p:sp>
        <p:sp>
          <p:nvSpPr>
            <p:cNvPr id="121" name="文本框 120">
              <a:extLst>
                <a:ext uri="{FF2B5EF4-FFF2-40B4-BE49-F238E27FC236}">
                  <a16:creationId xmlns:a16="http://schemas.microsoft.com/office/drawing/2014/main" id="{04B980EA-CAE0-478B-8F24-955A6EDEA831}"/>
                </a:ext>
              </a:extLst>
            </p:cNvPr>
            <p:cNvSpPr txBox="1"/>
            <p:nvPr/>
          </p:nvSpPr>
          <p:spPr>
            <a:xfrm>
              <a:off x="11243103" y="1248780"/>
              <a:ext cx="714042" cy="215444"/>
            </a:xfrm>
            <a:prstGeom prst="rect">
              <a:avLst/>
            </a:prstGeom>
            <a:noFill/>
            <a:ln>
              <a:noFill/>
            </a:ln>
          </p:spPr>
          <p:txBody>
            <a:bodyPr wrap="square" rtlCol="0">
              <a:spAutoFit/>
            </a:bodyPr>
            <a:lstStyle/>
            <a:p>
              <a:r>
                <a:rPr lang="zh-CN" altLang="en-US" sz="800" b="1" dirty="0" smtClean="0">
                  <a:solidFill>
                    <a:schemeClr val="bg1"/>
                  </a:solidFill>
                </a:rPr>
                <a:t>群众</a:t>
              </a:r>
              <a:endParaRPr lang="zh-CN" altLang="en-US" sz="800" b="1" dirty="0">
                <a:solidFill>
                  <a:schemeClr val="bg1"/>
                </a:solidFill>
              </a:endParaRPr>
            </a:p>
          </p:txBody>
        </p:sp>
      </p:grpSp>
    </p:spTree>
    <p:extLst>
      <p:ext uri="{BB962C8B-B14F-4D97-AF65-F5344CB8AC3E}">
        <p14:creationId xmlns:p14="http://schemas.microsoft.com/office/powerpoint/2010/main" val="2158095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党建地图</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9825"/>
          <a:stretch/>
        </p:blipFill>
        <p:spPr>
          <a:xfrm>
            <a:off x="1085410" y="2073426"/>
            <a:ext cx="11106590" cy="4804454"/>
          </a:xfrm>
          <a:prstGeom prst="rect">
            <a:avLst/>
          </a:prstGeom>
        </p:spPr>
      </p:pic>
      <p:sp>
        <p:nvSpPr>
          <p:cNvPr id="33" name="文本框 32"/>
          <p:cNvSpPr txBox="1"/>
          <p:nvPr/>
        </p:nvSpPr>
        <p:spPr>
          <a:xfrm>
            <a:off x="2048312" y="1148982"/>
            <a:ext cx="5669317" cy="1200329"/>
          </a:xfrm>
          <a:prstGeom prst="rect">
            <a:avLst/>
          </a:prstGeom>
          <a:noFill/>
        </p:spPr>
        <p:txBody>
          <a:bodyPr wrap="square" rtlCol="0">
            <a:spAutoFit/>
          </a:bodyPr>
          <a:lstStyle/>
          <a:p>
            <a:pPr marL="0" lvl="1">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将</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党组织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基本信息、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党建活动实时信息以</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直观</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的形式进行展现</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快速的向用户传递信息，让用户一目了然。 </a:t>
            </a:r>
          </a:p>
          <a:p>
            <a:pPr>
              <a:lnSpc>
                <a:spcPct val="150000"/>
              </a:lnSpc>
            </a:pPr>
            <a:endParaRPr lang="zh-CN" altLang="en-US" sz="1600" dirty="0"/>
          </a:p>
        </p:txBody>
      </p:sp>
      <p:pic>
        <p:nvPicPr>
          <p:cNvPr id="34" name="图片 33"/>
          <p:cNvPicPr>
            <a:picLocks noChangeAspect="1"/>
          </p:cNvPicPr>
          <p:nvPr/>
        </p:nvPicPr>
        <p:blipFill>
          <a:blip r:embed="rId4" cstate="print"/>
          <a:stretch>
            <a:fillRect/>
          </a:stretch>
        </p:blipFill>
        <p:spPr>
          <a:xfrm>
            <a:off x="2048312" y="2265418"/>
            <a:ext cx="9180786" cy="3820239"/>
          </a:xfrm>
          <a:prstGeom prst="rect">
            <a:avLst/>
          </a:prstGeom>
        </p:spPr>
      </p:pic>
    </p:spTree>
    <p:extLst>
      <p:ext uri="{BB962C8B-B14F-4D97-AF65-F5344CB8AC3E}">
        <p14:creationId xmlns:p14="http://schemas.microsoft.com/office/powerpoint/2010/main" val="3622954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发展党员</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33" name="文本框 32"/>
          <p:cNvSpPr txBox="1"/>
          <p:nvPr/>
        </p:nvSpPr>
        <p:spPr>
          <a:xfrm>
            <a:off x="8257558" y="1246019"/>
            <a:ext cx="3084688" cy="1200329"/>
          </a:xfrm>
          <a:prstGeom prst="rect">
            <a:avLst/>
          </a:prstGeom>
          <a:noFill/>
        </p:spPr>
        <p:txBody>
          <a:bodyPr wrap="square" rtlCol="0">
            <a:spAutoFit/>
          </a:bodyPr>
          <a:lstStyle/>
          <a:p>
            <a:pPr marL="0" lvl="1">
              <a:lnSpc>
                <a:spcPct val="150000"/>
              </a:lnSpc>
            </a:pP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五</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大步骤、</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环节</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个工作点的监控预警</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，使</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发展党员程序严格按规定按制度</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进行</a:t>
            </a:r>
            <a:endParaRPr lang="zh-CN" altLang="en-US" sz="1600"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3796" y="2681670"/>
            <a:ext cx="5618450" cy="3963827"/>
          </a:xfrm>
          <a:prstGeom prst="rect">
            <a:avLst/>
          </a:prstGeom>
        </p:spPr>
      </p:pic>
      <p:pic>
        <p:nvPicPr>
          <p:cNvPr id="12" name="图片 11">
            <a:extLst>
              <a:ext uri="{FF2B5EF4-FFF2-40B4-BE49-F238E27FC236}">
                <a16:creationId xmlns:a16="http://schemas.microsoft.com/office/drawing/2014/main" id="{F469DD46-2F8D-417F-87DE-571BB0FB5B07}"/>
              </a:ext>
            </a:extLst>
          </p:cNvPr>
          <p:cNvPicPr>
            <a:picLocks noChangeAspect="1"/>
          </p:cNvPicPr>
          <p:nvPr/>
        </p:nvPicPr>
        <p:blipFill rotWithShape="1">
          <a:blip r:embed="rId4"/>
          <a:srcRect l="8169" t="32338" r="1550" b="7193"/>
          <a:stretch/>
        </p:blipFill>
        <p:spPr>
          <a:xfrm>
            <a:off x="1311007" y="921194"/>
            <a:ext cx="6619741" cy="1673008"/>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35480" y="3240587"/>
            <a:ext cx="2944307" cy="2845991"/>
          </a:xfrm>
          <a:prstGeom prst="rect">
            <a:avLst/>
          </a:prstGeom>
        </p:spPr>
      </p:pic>
    </p:spTree>
    <p:extLst>
      <p:ext uri="{BB962C8B-B14F-4D97-AF65-F5344CB8AC3E}">
        <p14:creationId xmlns:p14="http://schemas.microsoft.com/office/powerpoint/2010/main" val="265591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工作落实</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33" name="文本框 32"/>
          <p:cNvSpPr txBox="1"/>
          <p:nvPr/>
        </p:nvSpPr>
        <p:spPr>
          <a:xfrm>
            <a:off x="1164715" y="2871638"/>
            <a:ext cx="2941679" cy="3785652"/>
          </a:xfrm>
          <a:prstGeom prst="rect">
            <a:avLst/>
          </a:prstGeom>
          <a:noFill/>
        </p:spPr>
        <p:txBody>
          <a:bodyPr wrap="square" rtlCol="0">
            <a:spAutoFit/>
          </a:bodyPr>
          <a:lstStyle/>
          <a:p>
            <a:pPr marL="0" lvl="1">
              <a:lnSpc>
                <a:spcPct val="150000"/>
              </a:lnSpc>
              <a:buClr>
                <a:srgbClr val="000000"/>
              </a:buClr>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实现</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工作</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计划发布、进度监管、结果评分</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考核的功能。</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通过计划任务布置来落实工作，工作进度条来查看工作执行情况，通过评分来实现任务考核。任务的相关人员或部门的相关工作材料自动归档，形成工作的支撑档案</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解决对工作评价难以量化问题</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实现</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党建工作的全程跟踪以及</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工作评价在经常</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3260" y="981817"/>
            <a:ext cx="2029586" cy="1779111"/>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98613" y="997573"/>
            <a:ext cx="7886836" cy="5545868"/>
          </a:xfrm>
          <a:prstGeom prst="rect">
            <a:avLst/>
          </a:prstGeom>
        </p:spPr>
      </p:pic>
    </p:spTree>
    <p:extLst>
      <p:ext uri="{BB962C8B-B14F-4D97-AF65-F5344CB8AC3E}">
        <p14:creationId xmlns:p14="http://schemas.microsoft.com/office/powerpoint/2010/main" val="37429943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台</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账管理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9" name="TextBox 16"/>
          <p:cNvSpPr txBox="1"/>
          <p:nvPr/>
        </p:nvSpPr>
        <p:spPr>
          <a:xfrm>
            <a:off x="2017486" y="2124002"/>
            <a:ext cx="5494084" cy="2683022"/>
          </a:xfrm>
          <a:prstGeom prst="rect">
            <a:avLst/>
          </a:prstGeom>
          <a:noFill/>
        </p:spPr>
        <p:txBody>
          <a:bodyPr wrap="square" lIns="96756" tIns="48377" rIns="96756" bIns="48377" rtlCol="0">
            <a:spAutoFit/>
          </a:bodyPr>
          <a:lstStyle/>
          <a:p>
            <a:pPr>
              <a:lnSpc>
                <a:spcPct val="150000"/>
              </a:lnSpc>
            </a:pP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将</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党组织</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日常</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开展的各类党务工作及时记录、数字化存档</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，实现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党务工作的痕迹化管理</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对于各基层党务业务员只需要按照模板要求填写保存信息即可，系统将自动归档，业务流程清晰明了</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做到有章可循、照章办事、有据可查</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党务公开</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有利于</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交流学习、相互借鉴、取长补短，又提高了公开性和透明度，呈现出学有榜样、比有目标的良性竞争状态，让后进基层党组织自觉上进，扭转被动进步的局面。</a:t>
            </a:r>
          </a:p>
        </p:txBody>
      </p:sp>
      <p:pic>
        <p:nvPicPr>
          <p:cNvPr id="10" name="图片 9" descr="台账管理1.png"/>
          <p:cNvPicPr/>
          <p:nvPr/>
        </p:nvPicPr>
        <p:blipFill>
          <a:blip r:embed="rId3" cstate="print"/>
          <a:stretch>
            <a:fillRect/>
          </a:stretch>
        </p:blipFill>
        <p:spPr>
          <a:xfrm>
            <a:off x="7982856" y="1638969"/>
            <a:ext cx="3552508" cy="4282475"/>
          </a:xfrm>
          <a:prstGeom prst="rect">
            <a:avLst/>
          </a:prstGeom>
        </p:spPr>
      </p:pic>
    </p:spTree>
    <p:extLst>
      <p:ext uri="{BB962C8B-B14F-4D97-AF65-F5344CB8AC3E}">
        <p14:creationId xmlns:p14="http://schemas.microsoft.com/office/powerpoint/2010/main" val="25239750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1426" y="997573"/>
            <a:ext cx="2298974" cy="2207334"/>
          </a:xfrm>
          <a:prstGeom prst="rect">
            <a:avLst/>
          </a:prstGeom>
        </p:spPr>
      </p:pic>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思</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政工作</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33" name="文本框 32"/>
          <p:cNvSpPr txBox="1"/>
          <p:nvPr/>
        </p:nvSpPr>
        <p:spPr>
          <a:xfrm>
            <a:off x="8751936" y="3230534"/>
            <a:ext cx="3130574" cy="3416320"/>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思政工作是通过平台及移动训练的方式 ，对党员进行日常培训、学习的管理，通过</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答题模式</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训练测评</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、调查问卷、行为评价等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网络对战平台</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与移动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APP</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相结合，可以</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实时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PK</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竞技，挑战自我。应用内还包括获取成就模式，排行榜，好友挑战等</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。管理者可进行相关信息统计，推进党务工作。</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5826" y="997573"/>
            <a:ext cx="7125694" cy="5611008"/>
          </a:xfrm>
          <a:prstGeom prst="rect">
            <a:avLst/>
          </a:prstGeom>
        </p:spPr>
      </p:pic>
    </p:spTree>
    <p:extLst>
      <p:ext uri="{BB962C8B-B14F-4D97-AF65-F5344CB8AC3E}">
        <p14:creationId xmlns:p14="http://schemas.microsoft.com/office/powerpoint/2010/main" val="3690191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EEADFA0-ECA7-481B-9D7A-A3585AFA1BD9}"/>
              </a:ext>
            </a:extLst>
          </p:cNvPr>
          <p:cNvSpPr/>
          <p:nvPr/>
        </p:nvSpPr>
        <p:spPr>
          <a:xfrm>
            <a:off x="-1" y="0"/>
            <a:ext cx="12192001" cy="2827283"/>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870808" y="511137"/>
            <a:ext cx="1850136" cy="1721654"/>
          </a:xfrm>
          <a:prstGeom prst="rect">
            <a:avLst/>
          </a:prstGeom>
        </p:spPr>
      </p:pic>
      <p:sp>
        <p:nvSpPr>
          <p:cNvPr id="2" name="文本框 1">
            <a:extLst>
              <a:ext uri="{FF2B5EF4-FFF2-40B4-BE49-F238E27FC236}">
                <a16:creationId xmlns:a16="http://schemas.microsoft.com/office/drawing/2014/main" id="{0B4372BA-56AA-1544-9C11-27B3916E9368}"/>
              </a:ext>
            </a:extLst>
          </p:cNvPr>
          <p:cNvSpPr txBox="1"/>
          <p:nvPr/>
        </p:nvSpPr>
        <p:spPr>
          <a:xfrm>
            <a:off x="2813987" y="910299"/>
            <a:ext cx="2954655" cy="923330"/>
          </a:xfrm>
          <a:prstGeom prst="rect">
            <a:avLst/>
          </a:prstGeom>
          <a:noFill/>
        </p:spPr>
        <p:txBody>
          <a:bodyPr wrap="none" rtlCol="0">
            <a:spAutoFit/>
          </a:bodyPr>
          <a:lstStyle/>
          <a:p>
            <a:r>
              <a:rPr kumimoji="1" lang="zh-Hans" altLang="en-US" sz="5400" b="1" dirty="0">
                <a:solidFill>
                  <a:schemeClr val="bg1">
                    <a:lumMod val="95000"/>
                  </a:schemeClr>
                </a:solidFill>
                <a:latin typeface="Microsoft YaHei" panose="020B0503020204020204" pitchFamily="34" charset="-122"/>
                <a:ea typeface="Microsoft YaHei" panose="020B0503020204020204" pitchFamily="34" charset="-122"/>
              </a:rPr>
              <a:t>第一部分</a:t>
            </a:r>
            <a:endParaRPr kumimoji="1" lang="zh-CN" altLang="en-US" sz="5400" b="1" dirty="0">
              <a:solidFill>
                <a:schemeClr val="bg1">
                  <a:lumMod val="95000"/>
                </a:schemeClr>
              </a:solidFill>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a16="http://schemas.microsoft.com/office/drawing/2014/main" id="{DD739608-5743-A047-B2F1-4DAE83A7E847}"/>
              </a:ext>
            </a:extLst>
          </p:cNvPr>
          <p:cNvSpPr/>
          <p:nvPr/>
        </p:nvSpPr>
        <p:spPr>
          <a:xfrm>
            <a:off x="6763874" y="4221797"/>
            <a:ext cx="5262979" cy="769441"/>
          </a:xfrm>
          <a:prstGeom prst="rect">
            <a:avLst/>
          </a:prstGeom>
        </p:spPr>
        <p:txBody>
          <a:bodyPr wrap="none">
            <a:spAutoFit/>
          </a:bodyPr>
          <a:lstStyle/>
          <a:p>
            <a:r>
              <a:rPr kumimoji="1" lang="zh-CN" altLang="en-US" sz="4400" b="1" dirty="0">
                <a:solidFill>
                  <a:schemeClr val="tx1">
                    <a:lumMod val="65000"/>
                    <a:lumOff val="35000"/>
                  </a:schemeClr>
                </a:solidFill>
                <a:latin typeface="Microsoft YaHei" panose="020B0503020204020204" pitchFamily="34" charset="-122"/>
                <a:ea typeface="Microsoft YaHei" panose="020B0503020204020204" pitchFamily="34" charset="-122"/>
              </a:rPr>
              <a:t>智慧</a:t>
            </a:r>
            <a:r>
              <a:rPr kumimoji="1" lang="zh-CN" altLang="en-US" sz="4400" b="1" dirty="0" smtClean="0">
                <a:solidFill>
                  <a:schemeClr val="tx1">
                    <a:lumMod val="65000"/>
                    <a:lumOff val="35000"/>
                  </a:schemeClr>
                </a:solidFill>
                <a:latin typeface="Microsoft YaHei" panose="020B0503020204020204" pitchFamily="34" charset="-122"/>
                <a:ea typeface="Microsoft YaHei" panose="020B0503020204020204" pitchFamily="34" charset="-122"/>
              </a:rPr>
              <a:t>党建之项目要求</a:t>
            </a:r>
            <a:endParaRPr kumimoji="1" lang="zh-CN" altLang="en-US" sz="4400" b="1" dirty="0">
              <a:solidFill>
                <a:schemeClr val="tx1">
                  <a:lumMod val="65000"/>
                  <a:lumOff val="35000"/>
                </a:schemeClr>
              </a:solidFill>
              <a:latin typeface="Microsoft YaHei" panose="020B0503020204020204" pitchFamily="34" charset="-122"/>
              <a:ea typeface="Microsoft YaHei" panose="020B0503020204020204" pitchFamily="34" charset="-122"/>
            </a:endParaRPr>
          </a:p>
        </p:txBody>
      </p:sp>
      <p:pic>
        <p:nvPicPr>
          <p:cNvPr id="9" name="图片 8">
            <a:extLst>
              <a:ext uri="{FF2B5EF4-FFF2-40B4-BE49-F238E27FC236}">
                <a16:creationId xmlns:a16="http://schemas.microsoft.com/office/drawing/2014/main" id="{CB280025-2A35-BC4E-BCEB-B26ADF038CD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172" b="100000" l="0" r="98828"/>
                    </a14:imgEffect>
                  </a14:imgLayer>
                </a14:imgProps>
              </a:ext>
            </a:extLst>
          </a:blip>
          <a:stretch>
            <a:fillRect/>
          </a:stretch>
        </p:blipFill>
        <p:spPr>
          <a:xfrm>
            <a:off x="5994432" y="4221796"/>
            <a:ext cx="769441" cy="769441"/>
          </a:xfrm>
          <a:prstGeom prst="rect">
            <a:avLst/>
          </a:prstGeom>
        </p:spPr>
      </p:pic>
    </p:spTree>
    <p:extLst>
      <p:ext uri="{BB962C8B-B14F-4D97-AF65-F5344CB8AC3E}">
        <p14:creationId xmlns:p14="http://schemas.microsoft.com/office/powerpoint/2010/main" val="3911391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595482">
            <a:off x="9064944" y="319079"/>
            <a:ext cx="2753759" cy="2181373"/>
          </a:xfrm>
          <a:prstGeom prst="rect">
            <a:avLst/>
          </a:prstGeom>
        </p:spPr>
      </p:pic>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党员管理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33" name="文本框 32"/>
          <p:cNvSpPr txBox="1"/>
          <p:nvPr/>
        </p:nvSpPr>
        <p:spPr>
          <a:xfrm>
            <a:off x="9164201" y="2782804"/>
            <a:ext cx="2843660" cy="3416320"/>
          </a:xfrm>
          <a:prstGeom prst="rect">
            <a:avLst/>
          </a:prstGeom>
          <a:noFill/>
        </p:spPr>
        <p:txBody>
          <a:bodyPr wrap="square" rtlCol="0">
            <a:spAutoFit/>
          </a:bodyPr>
          <a:lstStyle/>
          <a:p>
            <a:pPr>
              <a:lnSpc>
                <a:spcPct val="15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党员管理主要是用来防止“口袋党员”、“失联党员”现象的出现，实现管理者对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内党员相关信息进行统一管理</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以</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及党员的转入</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转出</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、转接</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进行全程跟踪，</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实时更新</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党员</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信息</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，保证组织内的党员信息为最新状态。</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解决了党员分散，信息管理困难的问题。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9478" y="1055321"/>
            <a:ext cx="7670584" cy="5143803"/>
          </a:xfrm>
          <a:prstGeom prst="rect">
            <a:avLst/>
          </a:prstGeom>
        </p:spPr>
      </p:pic>
    </p:spTree>
    <p:extLst>
      <p:ext uri="{BB962C8B-B14F-4D97-AF65-F5344CB8AC3E}">
        <p14:creationId xmlns:p14="http://schemas.microsoft.com/office/powerpoint/2010/main" val="10608022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党员管理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9" name="TextBox 16"/>
          <p:cNvSpPr txBox="1"/>
          <p:nvPr/>
        </p:nvSpPr>
        <p:spPr>
          <a:xfrm>
            <a:off x="1886856" y="2308667"/>
            <a:ext cx="4476267" cy="2313690"/>
          </a:xfrm>
          <a:prstGeom prst="rect">
            <a:avLst/>
          </a:prstGeom>
          <a:noFill/>
        </p:spPr>
        <p:txBody>
          <a:bodyPr wrap="square" lIns="96756" tIns="48377" rIns="96756" bIns="48377" rtlCol="0">
            <a:spAutoFit/>
          </a:bodyPr>
          <a:lstStyle/>
          <a:p>
            <a:pPr>
              <a:lnSpc>
                <a:spcPct val="150000"/>
              </a:lnSpc>
            </a:pP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党</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的组织是一个系统，包含党委、党总支、党支部和党小组的组织。党组织管理是</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指管理</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者对组织架构内的相关信息</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进行统一</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管理的功能，以此来实现对党组织进行全过程</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跟踪</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以及党组织内的成员管理和党员职务管理。</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同时</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以党组织积分为依据，可进行优秀先进党支部的评比工作。</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descr="党组织管理1.png"/>
          <p:cNvPicPr/>
          <p:nvPr/>
        </p:nvPicPr>
        <p:blipFill>
          <a:blip r:embed="rId3" cstate="print"/>
          <a:stretch>
            <a:fillRect/>
          </a:stretch>
        </p:blipFill>
        <p:spPr>
          <a:xfrm>
            <a:off x="6515202" y="2325573"/>
            <a:ext cx="4577071" cy="2296784"/>
          </a:xfrm>
          <a:prstGeom prst="rect">
            <a:avLst/>
          </a:prstGeom>
        </p:spPr>
      </p:pic>
    </p:spTree>
    <p:extLst>
      <p:ext uri="{BB962C8B-B14F-4D97-AF65-F5344CB8AC3E}">
        <p14:creationId xmlns:p14="http://schemas.microsoft.com/office/powerpoint/2010/main" val="383698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171382">
            <a:off x="1247356" y="739692"/>
            <a:ext cx="2840728" cy="2632408"/>
          </a:xfrm>
          <a:prstGeom prst="rect">
            <a:avLst/>
          </a:prstGeom>
        </p:spPr>
      </p:pic>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党费管理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33" name="文本框 32"/>
          <p:cNvSpPr txBox="1"/>
          <p:nvPr/>
        </p:nvSpPr>
        <p:spPr>
          <a:xfrm>
            <a:off x="3910592" y="1082993"/>
            <a:ext cx="7199412" cy="1156855"/>
          </a:xfrm>
          <a:prstGeom prst="rect">
            <a:avLst/>
          </a:prstGeom>
          <a:noFill/>
        </p:spPr>
        <p:txBody>
          <a:bodyPr wrap="square" rtlCol="0">
            <a:spAutoFit/>
          </a:bodyPr>
          <a:lstStyle/>
          <a:p>
            <a:pPr>
              <a:lnSpc>
                <a:spcPct val="15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管理者根据权限对党费缴纳</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、支出、回拨</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进行统一管理的功能，实现党费数据的实时录入及更新，方便对党员缴费情况</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、党费支出情况以及党费回拨情况</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进行监督</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及</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管控</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，形成的收支结算表，以便管理者实时掌握党费的动态。</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730" y="2239848"/>
            <a:ext cx="7109137" cy="4392070"/>
          </a:xfrm>
          <a:prstGeom prst="rect">
            <a:avLst/>
          </a:prstGeom>
        </p:spPr>
      </p:pic>
    </p:spTree>
    <p:extLst>
      <p:ext uri="{BB962C8B-B14F-4D97-AF65-F5344CB8AC3E}">
        <p14:creationId xmlns:p14="http://schemas.microsoft.com/office/powerpoint/2010/main" val="2832141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063884">
            <a:off x="8914363" y="354720"/>
            <a:ext cx="2490189" cy="2551173"/>
          </a:xfrm>
          <a:prstGeom prst="rect">
            <a:avLst/>
          </a:prstGeom>
        </p:spPr>
      </p:pic>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2646878"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组织生活管理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33" name="文本框 32"/>
          <p:cNvSpPr txBox="1"/>
          <p:nvPr/>
        </p:nvSpPr>
        <p:spPr>
          <a:xfrm>
            <a:off x="1311007" y="997573"/>
            <a:ext cx="6655778" cy="787523"/>
          </a:xfrm>
          <a:prstGeom prst="rect">
            <a:avLst/>
          </a:prstGeom>
          <a:noFill/>
        </p:spPr>
        <p:txBody>
          <a:bodyPr wrap="square" rtlCol="0">
            <a:spAutoFit/>
          </a:bodyPr>
          <a:lstStyle/>
          <a:p>
            <a:pPr>
              <a:lnSpc>
                <a:spcPct val="15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组织生活管理是对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党组织</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日常生活事务的管理。包含远程会议、电子签到；““三会一课””计划、管理；“主题党日”计划、管理。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1007" y="1936176"/>
            <a:ext cx="7807235" cy="4599536"/>
          </a:xfrm>
          <a:prstGeom prst="rect">
            <a:avLst/>
          </a:prstGeom>
        </p:spPr>
      </p:pic>
    </p:spTree>
    <p:extLst>
      <p:ext uri="{BB962C8B-B14F-4D97-AF65-F5344CB8AC3E}">
        <p14:creationId xmlns:p14="http://schemas.microsoft.com/office/powerpoint/2010/main" val="3324605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创新争优</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25148">
            <a:off x="8718087" y="111545"/>
            <a:ext cx="2876208" cy="2828885"/>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1007" y="1942576"/>
            <a:ext cx="7702597" cy="4831715"/>
          </a:xfrm>
          <a:prstGeom prst="rect">
            <a:avLst/>
          </a:prstGeom>
        </p:spPr>
      </p:pic>
      <p:sp>
        <p:nvSpPr>
          <p:cNvPr id="10" name="文本框 9"/>
          <p:cNvSpPr txBox="1"/>
          <p:nvPr/>
        </p:nvSpPr>
        <p:spPr>
          <a:xfrm>
            <a:off x="1290766" y="833726"/>
            <a:ext cx="7034503" cy="1815882"/>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每年定期进行党员互评，以互评平均分作为一个阶段的</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党员积分，并生成</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《党员积分登记表》</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每年</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党员民主评议</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党委组织部组织评定小组在《民主评议结果汇总表》基础上，确定校级优秀党员、优秀党务工作者、先进党支部名单</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600" dirty="0">
              <a:latin typeface="+mj-ea"/>
              <a:ea typeface="+mj-ea"/>
            </a:endParaRPr>
          </a:p>
        </p:txBody>
      </p:sp>
    </p:spTree>
    <p:extLst>
      <p:ext uri="{BB962C8B-B14F-4D97-AF65-F5344CB8AC3E}">
        <p14:creationId xmlns:p14="http://schemas.microsoft.com/office/powerpoint/2010/main" val="1453002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2236510"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大</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数据中心</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9" name="TextBox 16"/>
          <p:cNvSpPr txBox="1"/>
          <p:nvPr/>
        </p:nvSpPr>
        <p:spPr>
          <a:xfrm>
            <a:off x="2211280" y="1265532"/>
            <a:ext cx="6575566" cy="1205694"/>
          </a:xfrm>
          <a:prstGeom prst="rect">
            <a:avLst/>
          </a:prstGeom>
          <a:noFill/>
        </p:spPr>
        <p:txBody>
          <a:bodyPr wrap="square" lIns="96756" tIns="48377" rIns="96756" bIns="48377" rtlCol="0">
            <a:spAutoFit/>
          </a:bodyPr>
          <a:lstStyle/>
          <a:p>
            <a:pPr algn="ctr">
              <a:lnSpc>
                <a:spcPct val="150000"/>
              </a:lnSpc>
            </a:pP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用</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表格、图表等格式来动态显示数据，可以用公式表示为：报表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多样的格式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动态的数据，主要特点是数据可视化，格式多样化</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通过可视化的形式，使相关人员对相应的数据能够</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一目了然</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p:cNvPicPr/>
          <p:nvPr/>
        </p:nvPicPr>
        <p:blipFill>
          <a:blip r:embed="rId3" cstate="print">
            <a:extLst>
              <a:ext uri="{28A0092B-C50C-407E-A947-70E740481C1C}">
                <a14:useLocalDpi xmlns:a14="http://schemas.microsoft.com/office/drawing/2010/main" val="0"/>
              </a:ext>
            </a:extLst>
          </a:blip>
          <a:stretch>
            <a:fillRect/>
          </a:stretch>
        </p:blipFill>
        <p:spPr>
          <a:xfrm>
            <a:off x="8786846" y="1265532"/>
            <a:ext cx="2543558" cy="5008062"/>
          </a:xfrm>
          <a:prstGeom prst="rect">
            <a:avLst/>
          </a:prstGeom>
        </p:spPr>
      </p:pic>
      <p:pic>
        <p:nvPicPr>
          <p:cNvPr id="12" name="图片 11"/>
          <p:cNvPicPr>
            <a:picLocks noChangeAspect="1"/>
          </p:cNvPicPr>
          <p:nvPr/>
        </p:nvPicPr>
        <p:blipFill>
          <a:blip r:embed="rId4"/>
          <a:stretch>
            <a:fillRect/>
          </a:stretch>
        </p:blipFill>
        <p:spPr>
          <a:xfrm>
            <a:off x="2211280" y="2850532"/>
            <a:ext cx="6575566" cy="3206875"/>
          </a:xfrm>
          <a:prstGeom prst="rect">
            <a:avLst/>
          </a:prstGeom>
        </p:spPr>
      </p:pic>
    </p:spTree>
    <p:extLst>
      <p:ext uri="{BB962C8B-B14F-4D97-AF65-F5344CB8AC3E}">
        <p14:creationId xmlns:p14="http://schemas.microsoft.com/office/powerpoint/2010/main" val="96434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7937" y="1157230"/>
            <a:ext cx="3973891" cy="2798116"/>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1007" y="1375145"/>
            <a:ext cx="6567246" cy="4781975"/>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164981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党员</a:t>
            </a:r>
            <a:r>
              <a:rPr kumimoji="1" lang="en-US" altLang="zh-CN"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E</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家</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10" name="文本框 9"/>
          <p:cNvSpPr txBox="1"/>
          <p:nvPr/>
        </p:nvSpPr>
        <p:spPr>
          <a:xfrm>
            <a:off x="7937855" y="3955346"/>
            <a:ext cx="4174054" cy="2554545"/>
          </a:xfrm>
          <a:prstGeom prst="rect">
            <a:avLst/>
          </a:prstGeom>
          <a:noFill/>
        </p:spPr>
        <p:txBody>
          <a:bodyPr wrap="square" rtlCol="0">
            <a:spAutoFit/>
          </a:bodyPr>
          <a:lstStyle/>
          <a:p>
            <a:pPr>
              <a:lnSpc>
                <a:spcPct val="150000"/>
              </a:lnSpc>
            </a:pPr>
            <a:r>
              <a:rPr lang="zh-CN" altLang="en-US" sz="1600" dirty="0" smtClean="0">
                <a:latin typeface="+mj-ea"/>
                <a:ea typeface="+mj-ea"/>
              </a:rPr>
              <a:t>建立</a:t>
            </a:r>
            <a:r>
              <a:rPr lang="zh-CN" altLang="en-US" sz="1600" dirty="0">
                <a:solidFill>
                  <a:schemeClr val="tx1">
                    <a:lumMod val="75000"/>
                    <a:lumOff val="25000"/>
                  </a:schemeClr>
                </a:solidFill>
                <a:latin typeface="+mj-ea"/>
                <a:ea typeface="+mj-ea"/>
              </a:rPr>
              <a:t>党建门户：时政资讯、本地要闻、三会一课、两学一做、十九大、基层风采、通知公告、党务公开等文字、图片、视频，所有需要展示类的资源均可通过门户首页进行展示和宣传。便于对相关党建部门相关的政策、法规、活动、会议等信息进行及时跟踪。</a:t>
            </a:r>
            <a:endParaRPr lang="zh-CN" altLang="zh-CN" sz="1600" dirty="0">
              <a:solidFill>
                <a:schemeClr val="tx1">
                  <a:lumMod val="75000"/>
                  <a:lumOff val="25000"/>
                </a:schemeClr>
              </a:solidFill>
              <a:latin typeface="+mj-ea"/>
              <a:ea typeface="+mj-ea"/>
            </a:endParaRPr>
          </a:p>
          <a:p>
            <a:endParaRPr lang="zh-CN" altLang="en-US" sz="1600" dirty="0">
              <a:latin typeface="+mj-ea"/>
              <a:ea typeface="+mj-ea"/>
            </a:endParaRPr>
          </a:p>
        </p:txBody>
      </p:sp>
    </p:spTree>
    <p:extLst>
      <p:ext uri="{BB962C8B-B14F-4D97-AF65-F5344CB8AC3E}">
        <p14:creationId xmlns:p14="http://schemas.microsoft.com/office/powerpoint/2010/main" val="4689893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p:nvPr/>
        </p:nvSpPr>
        <p:spPr bwMode="auto">
          <a:xfrm>
            <a:off x="3858947" y="2156731"/>
            <a:ext cx="8333053"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rgbClr val="C00000"/>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7" name="文本框 6"/>
          <p:cNvSpPr txBox="1">
            <a:spLocks noChangeArrowheads="1"/>
          </p:cNvSpPr>
          <p:nvPr/>
        </p:nvSpPr>
        <p:spPr bwMode="auto">
          <a:xfrm>
            <a:off x="5106837" y="3019731"/>
            <a:ext cx="64488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4000" b="1" dirty="0" smtClean="0">
                <a:solidFill>
                  <a:schemeClr val="bg1"/>
                </a:solidFill>
                <a:latin typeface="+mn-lt"/>
                <a:ea typeface="+mn-ea"/>
                <a:cs typeface="+mn-ea"/>
                <a:sym typeface="+mn-lt"/>
              </a:rPr>
              <a:t>在线教育平台</a:t>
            </a:r>
            <a:endParaRPr lang="zh-CN" altLang="en-US" sz="4000" b="1" dirty="0">
              <a:solidFill>
                <a:schemeClr val="bg1"/>
              </a:solidFill>
              <a:latin typeface="+mn-lt"/>
              <a:ea typeface="+mn-ea"/>
              <a:cs typeface="+mn-ea"/>
              <a:sym typeface="+mn-lt"/>
            </a:endParaRPr>
          </a:p>
        </p:txBody>
      </p:sp>
      <p:sp>
        <p:nvSpPr>
          <p:cNvPr id="21" name="Freeform 7"/>
          <p:cNvSpPr/>
          <p:nvPr/>
        </p:nvSpPr>
        <p:spPr bwMode="auto">
          <a:xfrm>
            <a:off x="-1" y="2174050"/>
            <a:ext cx="2516065"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4261D"/>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8601" y="2533197"/>
            <a:ext cx="1895570" cy="1431501"/>
          </a:xfrm>
          <a:prstGeom prst="rect">
            <a:avLst/>
          </a:prstGeom>
          <a:ln>
            <a:noFill/>
          </a:ln>
        </p:spPr>
      </p:pic>
    </p:spTree>
    <p:extLst>
      <p:ext uri="{BB962C8B-B14F-4D97-AF65-F5344CB8AC3E}">
        <p14:creationId xmlns:p14="http://schemas.microsoft.com/office/powerpoint/2010/main" val="2335437525"/>
      </p:ext>
    </p:extLst>
  </p:cSld>
  <p:clrMapOvr>
    <a:masterClrMapping/>
  </p:clrMapOvr>
  <mc:AlternateContent xmlns:mc="http://schemas.openxmlformats.org/markup-compatibility/2006" xmlns:p14="http://schemas.microsoft.com/office/powerpoint/2010/main">
    <mc:Choice Requires="p14">
      <p:transition spd="slow" p14:dur="1400" advTm="4717">
        <p14:doors dir="vert"/>
      </p:transition>
    </mc:Choice>
    <mc:Fallback xmlns="">
      <p:transition spd="slow" advTm="4717">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3057247" cy="1077218"/>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党建学习、监管</a:t>
            </a:r>
            <a:endParaRPr kumimoji="1" lang="en-US" altLang="zh-CN"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一体化</a:t>
            </a:r>
          </a:p>
        </p:txBody>
      </p:sp>
      <p:grpSp>
        <p:nvGrpSpPr>
          <p:cNvPr id="3" name="组合 2"/>
          <p:cNvGrpSpPr/>
          <p:nvPr/>
        </p:nvGrpSpPr>
        <p:grpSpPr>
          <a:xfrm>
            <a:off x="1194893" y="2191656"/>
            <a:ext cx="10779636" cy="2951085"/>
            <a:chOff x="2792186" y="2016353"/>
            <a:chExt cx="6546817" cy="1792288"/>
          </a:xfrm>
        </p:grpSpPr>
        <p:sp>
          <p:nvSpPr>
            <p:cNvPr id="24" name="右箭头 20"/>
            <p:cNvSpPr>
              <a:spLocks noChangeArrowheads="1"/>
            </p:cNvSpPr>
            <p:nvPr/>
          </p:nvSpPr>
          <p:spPr bwMode="auto">
            <a:xfrm>
              <a:off x="4949000" y="2495778"/>
              <a:ext cx="2565153"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p:spPr>
          <p:txBody>
            <a:bodyPr anchor="ctr"/>
            <a:lstStyle/>
            <a:p>
              <a:pPr marL="0" marR="0" lvl="0" indent="0" algn="l" defTabSz="914400" rtl="0" eaLnBrk="1" fontAlgn="auto" latinLnBrk="0" hangingPunct="1">
                <a:lnSpc>
                  <a:spcPct val="120000"/>
                </a:lnSpc>
                <a:spcBef>
                  <a:spcPts val="0"/>
                </a:spcBef>
                <a:spcAft>
                  <a:spcPts val="0"/>
                </a:spcAft>
                <a:buClrTx/>
                <a:buSzTx/>
                <a:buFontTx/>
                <a:buNone/>
              </a:pP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5" name="右箭头 21"/>
            <p:cNvSpPr>
              <a:spLocks noChangeArrowheads="1"/>
            </p:cNvSpPr>
            <p:nvPr/>
          </p:nvSpPr>
          <p:spPr bwMode="auto">
            <a:xfrm flipH="1">
              <a:off x="4584473" y="3037115"/>
              <a:ext cx="2577079"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p:spPr>
          <p:txBody>
            <a:bodyPr anchor="ctr"/>
            <a:lstStyle/>
            <a:p>
              <a:pPr marL="0" marR="0" lvl="0" indent="0" algn="l" defTabSz="914400" rtl="0" eaLnBrk="1" fontAlgn="auto" latinLnBrk="0" hangingPunct="1">
                <a:lnSpc>
                  <a:spcPct val="120000"/>
                </a:lnSpc>
                <a:spcBef>
                  <a:spcPts val="0"/>
                </a:spcBef>
                <a:spcAft>
                  <a:spcPts val="0"/>
                </a:spcAft>
                <a:buClrTx/>
                <a:buSzTx/>
                <a:buFontTx/>
                <a:buNone/>
              </a:pPr>
              <a:endParaRPr kumimoji="0" lang="zh-CN" altLang="en-US"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6" name="椭圆 22"/>
            <p:cNvSpPr>
              <a:spLocks noChangeArrowheads="1"/>
            </p:cNvSpPr>
            <p:nvPr/>
          </p:nvSpPr>
          <p:spPr bwMode="auto">
            <a:xfrm>
              <a:off x="2792186" y="2016353"/>
              <a:ext cx="1792288" cy="1792288"/>
            </a:xfrm>
            <a:prstGeom prst="ellipse">
              <a:avLst/>
            </a:prstGeom>
            <a:solidFill>
              <a:srgbClr val="CA0810"/>
            </a:solidFill>
            <a:ln>
              <a:noFill/>
            </a:ln>
            <a:effectLst>
              <a:outerShdw dist="38100" algn="l" rotWithShape="0">
                <a:srgbClr val="000000">
                  <a:alpha val="39999"/>
                </a:srgb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pPr>
              <a:r>
                <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针对高校“互联网+党建”而开发的网上学习及测试系统</a:t>
              </a:r>
            </a:p>
          </p:txBody>
        </p:sp>
        <p:sp>
          <p:nvSpPr>
            <p:cNvPr id="27" name="椭圆 23"/>
            <p:cNvSpPr>
              <a:spLocks noChangeArrowheads="1"/>
            </p:cNvSpPr>
            <p:nvPr/>
          </p:nvSpPr>
          <p:spPr bwMode="auto">
            <a:xfrm>
              <a:off x="7526078" y="2016353"/>
              <a:ext cx="1793875" cy="1792288"/>
            </a:xfrm>
            <a:prstGeom prst="ellipse">
              <a:avLst/>
            </a:prstGeom>
            <a:solidFill>
              <a:srgbClr val="CA0810"/>
            </a:solidFill>
            <a:ln>
              <a:noFill/>
            </a:ln>
            <a:effectLst>
              <a:outerShdw dist="38100" algn="l" rotWithShape="0">
                <a:srgbClr val="000000">
                  <a:alpha val="39999"/>
                </a:srgb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8" name="矩形 24"/>
            <p:cNvSpPr/>
            <p:nvPr/>
          </p:nvSpPr>
          <p:spPr>
            <a:xfrm>
              <a:off x="5448074" y="2325915"/>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pPr>
              <a:r>
                <a:rPr lang="zh-CN" altLang="en-US" sz="2000" b="1" kern="0" dirty="0" smtClean="0">
                  <a:solidFill>
                    <a:schemeClr val="accent2"/>
                  </a:solidFill>
                  <a:latin typeface="微软雅黑" pitchFamily="34" charset="-122"/>
                  <a:ea typeface="微软雅黑" pitchFamily="34" charset="-122"/>
                </a:rPr>
                <a:t>在线教育平台</a:t>
              </a:r>
              <a:endParaRPr kumimoji="0" lang="zh-CN" altLang="en-US" sz="2000" b="1" i="0" u="none" strike="noStrike" kern="0" cap="none" spc="0" normalizeH="0" baseline="0" noProof="0" dirty="0">
                <a:ln>
                  <a:noFill/>
                </a:ln>
                <a:solidFill>
                  <a:schemeClr val="accent2"/>
                </a:solidFill>
                <a:effectLst/>
                <a:uLnTx/>
                <a:uFillTx/>
                <a:latin typeface="微软雅黑" pitchFamily="34" charset="-122"/>
                <a:ea typeface="微软雅黑" pitchFamily="34" charset="-122"/>
                <a:cs typeface="+mn-cs"/>
              </a:endParaRPr>
            </a:p>
          </p:txBody>
        </p:sp>
        <p:sp>
          <p:nvSpPr>
            <p:cNvPr id="30" name="文本框 1"/>
            <p:cNvSpPr txBox="1"/>
            <p:nvPr/>
          </p:nvSpPr>
          <p:spPr>
            <a:xfrm>
              <a:off x="7507028" y="2506399"/>
              <a:ext cx="1831975" cy="938118"/>
            </a:xfrm>
            <a:prstGeom prst="rect">
              <a:avLst/>
            </a:prstGeom>
            <a:noFill/>
          </p:spPr>
          <p:txBody>
            <a:bodyPr wrap="square" rtlCol="0" anchor="t">
              <a:spAutoFit/>
            </a:bodyPr>
            <a:lstStyle/>
            <a:p>
              <a:pPr marR="0" algn="ctr" defTabSz="914400" fontAlgn="auto">
                <a:lnSpc>
                  <a:spcPct val="120000"/>
                </a:lnSpc>
                <a:spcBef>
                  <a:spcPts val="0"/>
                </a:spcBef>
                <a:spcAft>
                  <a:spcPts val="0"/>
                </a:spcAft>
                <a:buClrTx/>
                <a:buSzTx/>
                <a:buFontTx/>
                <a:buNone/>
              </a:pPr>
              <a:r>
                <a:rPr lang="zh-CN" altLang="en-US" sz="1600" kern="0" dirty="0">
                  <a:solidFill>
                    <a:schemeClr val="bg1"/>
                  </a:solidFill>
                  <a:latin typeface="微软雅黑" pitchFamily="34" charset="-122"/>
                  <a:ea typeface="微软雅黑" pitchFamily="34" charset="-122"/>
                  <a:sym typeface="+mn-ea"/>
                </a:rPr>
                <a:t>党建</a:t>
              </a:r>
              <a:r>
                <a:rPr lang="zh-CN" altLang="en-US" sz="1600" kern="0" noProof="0" dirty="0" smtClean="0">
                  <a:solidFill>
                    <a:schemeClr val="bg1"/>
                  </a:solidFill>
                  <a:latin typeface="微软雅黑" pitchFamily="34" charset="-122"/>
                  <a:ea typeface="微软雅黑" pitchFamily="34" charset="-122"/>
                  <a:sym typeface="+mn-ea"/>
                </a:rPr>
                <a:t>学习</a:t>
              </a:r>
              <a:r>
                <a:rPr lang="zh-CN" altLang="en-US" sz="1600" kern="0" noProof="0" dirty="0">
                  <a:solidFill>
                    <a:schemeClr val="bg1"/>
                  </a:solidFill>
                  <a:latin typeface="微软雅黑" pitchFamily="34" charset="-122"/>
                  <a:ea typeface="微软雅黑" pitchFamily="34" charset="-122"/>
                  <a:sym typeface="+mn-ea"/>
                </a:rPr>
                <a:t>的全程监控、测试监管</a:t>
              </a:r>
              <a:r>
                <a:rPr lang="zh-CN" altLang="en-US" sz="1600" kern="0" noProof="0" dirty="0" smtClean="0">
                  <a:solidFill>
                    <a:schemeClr val="bg1"/>
                  </a:solidFill>
                  <a:latin typeface="微软雅黑" pitchFamily="34" charset="-122"/>
                  <a:ea typeface="微软雅黑" pitchFamily="34" charset="-122"/>
                  <a:sym typeface="+mn-ea"/>
                </a:rPr>
                <a:t>、在线考试及</a:t>
              </a:r>
              <a:r>
                <a:rPr lang="zh-CN" altLang="en-US" sz="1600" kern="0" noProof="0" dirty="0">
                  <a:solidFill>
                    <a:schemeClr val="bg1"/>
                  </a:solidFill>
                  <a:latin typeface="微软雅黑" pitchFamily="34" charset="-122"/>
                  <a:ea typeface="微软雅黑" pitchFamily="34" charset="-122"/>
                  <a:sym typeface="+mn-ea"/>
                </a:rPr>
                <a:t>信息统计、学习记录和</a:t>
              </a:r>
              <a:r>
                <a:rPr lang="zh-CN" altLang="en-US" sz="1600" kern="0" noProof="0" dirty="0" smtClean="0">
                  <a:solidFill>
                    <a:schemeClr val="bg1"/>
                  </a:solidFill>
                  <a:latin typeface="微软雅黑" pitchFamily="34" charset="-122"/>
                  <a:ea typeface="微软雅黑" pitchFamily="34" charset="-122"/>
                  <a:sym typeface="+mn-ea"/>
                </a:rPr>
                <a:t>证书自动</a:t>
              </a:r>
              <a:r>
                <a:rPr lang="zh-CN" altLang="en-US" sz="1600" kern="0" noProof="0" dirty="0">
                  <a:solidFill>
                    <a:schemeClr val="bg1"/>
                  </a:solidFill>
                  <a:latin typeface="微软雅黑" pitchFamily="34" charset="-122"/>
                  <a:ea typeface="微软雅黑" pitchFamily="34" charset="-122"/>
                  <a:sym typeface="+mn-ea"/>
                </a:rPr>
                <a:t>生成，实现学习考试过程的智能化、人性化</a:t>
              </a:r>
              <a:r>
                <a:rPr lang="zh-CN" altLang="en-US" sz="1600" kern="0" noProof="0" dirty="0" smtClean="0">
                  <a:solidFill>
                    <a:schemeClr val="bg1"/>
                  </a:solidFill>
                  <a:latin typeface="微软雅黑" pitchFamily="34" charset="-122"/>
                  <a:ea typeface="微软雅黑" pitchFamily="34" charset="-122"/>
                  <a:sym typeface="+mn-ea"/>
                </a:rPr>
                <a:t>，</a:t>
              </a:r>
              <a:r>
                <a:rPr lang="zh-CN" altLang="en-US" sz="1600" kern="0" dirty="0">
                  <a:solidFill>
                    <a:schemeClr val="bg1"/>
                  </a:solidFill>
                  <a:latin typeface="微软雅黑" pitchFamily="34" charset="-122"/>
                  <a:ea typeface="微软雅黑" pitchFamily="34" charset="-122"/>
                  <a:sym typeface="+mn-ea"/>
                </a:rPr>
                <a:t>高效化</a:t>
              </a:r>
              <a:r>
                <a:rPr lang="zh-CN" altLang="en-US" sz="1600" kern="0" noProof="0" dirty="0" smtClean="0">
                  <a:solidFill>
                    <a:schemeClr val="bg1"/>
                  </a:solidFill>
                  <a:latin typeface="微软雅黑" pitchFamily="34" charset="-122"/>
                  <a:ea typeface="微软雅黑" pitchFamily="34" charset="-122"/>
                  <a:sym typeface="+mn-ea"/>
                </a:rPr>
                <a:t>及可控化</a:t>
              </a:r>
              <a:endParaRPr lang="zh-CN" altLang="en-US" sz="1600" kern="0" noProof="0" dirty="0">
                <a:solidFill>
                  <a:schemeClr val="bg1"/>
                </a:solidFill>
                <a:latin typeface="微软雅黑" pitchFamily="34" charset="-122"/>
                <a:ea typeface="微软雅黑" pitchFamily="34" charset="-122"/>
                <a:sym typeface="+mn-ea"/>
              </a:endParaRPr>
            </a:p>
          </p:txBody>
        </p:sp>
      </p:grpSp>
    </p:spTree>
    <p:extLst>
      <p:ext uri="{BB962C8B-B14F-4D97-AF65-F5344CB8AC3E}">
        <p14:creationId xmlns:p14="http://schemas.microsoft.com/office/powerpoint/2010/main" val="6148357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í$ļîḍè">
            <a:extLst>
              <a:ext uri="{FF2B5EF4-FFF2-40B4-BE49-F238E27FC236}">
                <a16:creationId xmlns:a16="http://schemas.microsoft.com/office/drawing/2014/main" id="{4526A6D4-3938-483E-AE04-387A4D4F50AE}"/>
              </a:ext>
            </a:extLst>
          </p:cNvPr>
          <p:cNvSpPr txBox="1"/>
          <p:nvPr/>
        </p:nvSpPr>
        <p:spPr>
          <a:xfrm>
            <a:off x="1085410" y="1615521"/>
            <a:ext cx="10858500" cy="375924"/>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zh-CN" altLang="en-US" dirty="0">
                <a:solidFill>
                  <a:srgbClr val="000000"/>
                </a:solidFill>
                <a:latin typeface="+mn-ea"/>
                <a:cs typeface="宋体" panose="02010600030101010101" pitchFamily="2" charset="-122"/>
              </a:rPr>
              <a:t>包含学习期列表、添加学习期和课程配置</a:t>
            </a:r>
          </a:p>
          <a:p>
            <a:pPr algn="ctr">
              <a:lnSpc>
                <a:spcPct val="130000"/>
              </a:lnSpc>
            </a:pPr>
            <a:endParaRPr lang="en-US" altLang="zh-CN" dirty="0"/>
          </a:p>
        </p:txBody>
      </p:sp>
      <p:sp>
        <p:nvSpPr>
          <p:cNvPr id="5" name="iṣ1íḍe"/>
          <p:cNvSpPr/>
          <p:nvPr/>
        </p:nvSpPr>
        <p:spPr>
          <a:xfrm>
            <a:off x="6118660" y="2009375"/>
            <a:ext cx="792000" cy="54000"/>
          </a:xfrm>
          <a:prstGeom prst="rect">
            <a:avLst/>
          </a:prstGeom>
          <a:solidFill>
            <a:schemeClr val="bg1">
              <a:lumMod val="75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dirty="0">
              <a:solidFill>
                <a:schemeClr val="bg1"/>
              </a:solidFill>
            </a:endParaRPr>
          </a:p>
        </p:txBody>
      </p:sp>
      <p:sp>
        <p:nvSpPr>
          <p:cNvPr id="17" name="îṩlíďe"/>
          <p:cNvSpPr/>
          <p:nvPr/>
        </p:nvSpPr>
        <p:spPr>
          <a:xfrm>
            <a:off x="2716236" y="3178752"/>
            <a:ext cx="622304" cy="592668"/>
          </a:xfrm>
          <a:custGeom>
            <a:avLst/>
            <a:gdLst>
              <a:gd name="connsiteX0" fmla="*/ 168121 w 609643"/>
              <a:gd name="connsiteY0" fmla="*/ 328124 h 580612"/>
              <a:gd name="connsiteX1" fmla="*/ 161669 w 609643"/>
              <a:gd name="connsiteY1" fmla="*/ 334470 h 580612"/>
              <a:gd name="connsiteX2" fmla="*/ 161669 w 609643"/>
              <a:gd name="connsiteY2" fmla="*/ 346575 h 580612"/>
              <a:gd name="connsiteX3" fmla="*/ 160301 w 609643"/>
              <a:gd name="connsiteY3" fmla="*/ 347942 h 580612"/>
              <a:gd name="connsiteX4" fmla="*/ 132343 w 609643"/>
              <a:gd name="connsiteY4" fmla="*/ 380450 h 580612"/>
              <a:gd name="connsiteX5" fmla="*/ 166361 w 609643"/>
              <a:gd name="connsiteY5" fmla="*/ 415887 h 580612"/>
              <a:gd name="connsiteX6" fmla="*/ 186303 w 609643"/>
              <a:gd name="connsiteY6" fmla="*/ 435313 h 580612"/>
              <a:gd name="connsiteX7" fmla="*/ 166459 w 609643"/>
              <a:gd name="connsiteY7" fmla="*/ 450543 h 580612"/>
              <a:gd name="connsiteX8" fmla="*/ 142803 w 609643"/>
              <a:gd name="connsiteY8" fmla="*/ 444197 h 580612"/>
              <a:gd name="connsiteX9" fmla="*/ 140066 w 609643"/>
              <a:gd name="connsiteY9" fmla="*/ 443514 h 580612"/>
              <a:gd name="connsiteX10" fmla="*/ 134298 w 609643"/>
              <a:gd name="connsiteY10" fmla="*/ 447516 h 580612"/>
              <a:gd name="connsiteX11" fmla="*/ 131366 w 609643"/>
              <a:gd name="connsiteY11" fmla="*/ 455521 h 580612"/>
              <a:gd name="connsiteX12" fmla="*/ 134005 w 609643"/>
              <a:gd name="connsiteY12" fmla="*/ 462062 h 580612"/>
              <a:gd name="connsiteX13" fmla="*/ 159127 w 609643"/>
              <a:gd name="connsiteY13" fmla="*/ 468993 h 580612"/>
              <a:gd name="connsiteX14" fmla="*/ 160301 w 609643"/>
              <a:gd name="connsiteY14" fmla="*/ 470262 h 580612"/>
              <a:gd name="connsiteX15" fmla="*/ 160301 w 609643"/>
              <a:gd name="connsiteY15" fmla="*/ 482367 h 580612"/>
              <a:gd name="connsiteX16" fmla="*/ 166752 w 609643"/>
              <a:gd name="connsiteY16" fmla="*/ 488615 h 580612"/>
              <a:gd name="connsiteX17" fmla="*/ 172520 w 609643"/>
              <a:gd name="connsiteY17" fmla="*/ 488615 h 580612"/>
              <a:gd name="connsiteX18" fmla="*/ 178971 w 609643"/>
              <a:gd name="connsiteY18" fmla="*/ 482367 h 580612"/>
              <a:gd name="connsiteX19" fmla="*/ 178971 w 609643"/>
              <a:gd name="connsiteY19" fmla="*/ 469677 h 580612"/>
              <a:gd name="connsiteX20" fmla="*/ 180046 w 609643"/>
              <a:gd name="connsiteY20" fmla="*/ 468310 h 580612"/>
              <a:gd name="connsiteX21" fmla="*/ 209665 w 609643"/>
              <a:gd name="connsiteY21" fmla="*/ 434044 h 580612"/>
              <a:gd name="connsiteX22" fmla="*/ 177505 w 609643"/>
              <a:gd name="connsiteY22" fmla="*/ 396753 h 580612"/>
              <a:gd name="connsiteX23" fmla="*/ 155511 w 609643"/>
              <a:gd name="connsiteY23" fmla="*/ 378204 h 580612"/>
              <a:gd name="connsiteX24" fmla="*/ 172813 w 609643"/>
              <a:gd name="connsiteY24" fmla="*/ 365221 h 580612"/>
              <a:gd name="connsiteX25" fmla="*/ 192852 w 609643"/>
              <a:gd name="connsiteY25" fmla="*/ 369809 h 580612"/>
              <a:gd name="connsiteX26" fmla="*/ 195882 w 609643"/>
              <a:gd name="connsiteY26" fmla="*/ 370492 h 580612"/>
              <a:gd name="connsiteX27" fmla="*/ 201454 w 609643"/>
              <a:gd name="connsiteY27" fmla="*/ 366685 h 580612"/>
              <a:gd name="connsiteX28" fmla="*/ 204582 w 609643"/>
              <a:gd name="connsiteY28" fmla="*/ 358778 h 580612"/>
              <a:gd name="connsiteX29" fmla="*/ 201845 w 609643"/>
              <a:gd name="connsiteY29" fmla="*/ 352432 h 580612"/>
              <a:gd name="connsiteX30" fmla="*/ 181122 w 609643"/>
              <a:gd name="connsiteY30" fmla="*/ 347063 h 580612"/>
              <a:gd name="connsiteX31" fmla="*/ 180144 w 609643"/>
              <a:gd name="connsiteY31" fmla="*/ 345891 h 580612"/>
              <a:gd name="connsiteX32" fmla="*/ 180144 w 609643"/>
              <a:gd name="connsiteY32" fmla="*/ 334470 h 580612"/>
              <a:gd name="connsiteX33" fmla="*/ 173693 w 609643"/>
              <a:gd name="connsiteY33" fmla="*/ 328124 h 580612"/>
              <a:gd name="connsiteX34" fmla="*/ 170369 w 609643"/>
              <a:gd name="connsiteY34" fmla="*/ 227573 h 580612"/>
              <a:gd name="connsiteX35" fmla="*/ 191092 w 609643"/>
              <a:gd name="connsiteY35" fmla="*/ 234602 h 580612"/>
              <a:gd name="connsiteX36" fmla="*/ 237720 w 609643"/>
              <a:gd name="connsiteY36" fmla="*/ 272870 h 580612"/>
              <a:gd name="connsiteX37" fmla="*/ 237720 w 609643"/>
              <a:gd name="connsiteY37" fmla="*/ 244071 h 580612"/>
              <a:gd name="connsiteX38" fmla="*/ 243390 w 609643"/>
              <a:gd name="connsiteY38" fmla="*/ 238312 h 580612"/>
              <a:gd name="connsiteX39" fmla="*/ 289725 w 609643"/>
              <a:gd name="connsiteY39" fmla="*/ 238312 h 580612"/>
              <a:gd name="connsiteX40" fmla="*/ 295492 w 609643"/>
              <a:gd name="connsiteY40" fmla="*/ 244071 h 580612"/>
              <a:gd name="connsiteX41" fmla="*/ 295492 w 609643"/>
              <a:gd name="connsiteY41" fmla="*/ 320314 h 580612"/>
              <a:gd name="connsiteX42" fmla="*/ 333322 w 609643"/>
              <a:gd name="connsiteY42" fmla="*/ 351358 h 580612"/>
              <a:gd name="connsiteX43" fmla="*/ 340360 w 609643"/>
              <a:gd name="connsiteY43" fmla="*/ 365709 h 580612"/>
              <a:gd name="connsiteX44" fmla="*/ 327261 w 609643"/>
              <a:gd name="connsiteY44" fmla="*/ 374788 h 580612"/>
              <a:gd name="connsiteX45" fmla="*/ 304290 w 609643"/>
              <a:gd name="connsiteY45" fmla="*/ 378985 h 580612"/>
              <a:gd name="connsiteX46" fmla="*/ 304290 w 609643"/>
              <a:gd name="connsiteY46" fmla="*/ 556658 h 580612"/>
              <a:gd name="connsiteX47" fmla="*/ 291680 w 609643"/>
              <a:gd name="connsiteY47" fmla="*/ 569251 h 580612"/>
              <a:gd name="connsiteX48" fmla="*/ 49058 w 609643"/>
              <a:gd name="connsiteY48" fmla="*/ 569251 h 580612"/>
              <a:gd name="connsiteX49" fmla="*/ 36448 w 609643"/>
              <a:gd name="connsiteY49" fmla="*/ 556658 h 580612"/>
              <a:gd name="connsiteX50" fmla="*/ 36448 w 609643"/>
              <a:gd name="connsiteY50" fmla="*/ 378985 h 580612"/>
              <a:gd name="connsiteX51" fmla="*/ 13477 w 609643"/>
              <a:gd name="connsiteY51" fmla="*/ 374788 h 580612"/>
              <a:gd name="connsiteX52" fmla="*/ 280 w 609643"/>
              <a:gd name="connsiteY52" fmla="*/ 365709 h 580612"/>
              <a:gd name="connsiteX53" fmla="*/ 7318 w 609643"/>
              <a:gd name="connsiteY53" fmla="*/ 351358 h 580612"/>
              <a:gd name="connsiteX54" fmla="*/ 149548 w 609643"/>
              <a:gd name="connsiteY54" fmla="*/ 234602 h 580612"/>
              <a:gd name="connsiteX55" fmla="*/ 170369 w 609643"/>
              <a:gd name="connsiteY55" fmla="*/ 227573 h 580612"/>
              <a:gd name="connsiteX56" fmla="*/ 518056 w 609643"/>
              <a:gd name="connsiteY56" fmla="*/ 159266 h 580612"/>
              <a:gd name="connsiteX57" fmla="*/ 541035 w 609643"/>
              <a:gd name="connsiteY57" fmla="*/ 172836 h 580612"/>
              <a:gd name="connsiteX58" fmla="*/ 606058 w 609643"/>
              <a:gd name="connsiteY58" fmla="*/ 286373 h 580612"/>
              <a:gd name="connsiteX59" fmla="*/ 608698 w 609643"/>
              <a:gd name="connsiteY59" fmla="*/ 306874 h 580612"/>
              <a:gd name="connsiteX60" fmla="*/ 595987 w 609643"/>
              <a:gd name="connsiteY60" fmla="*/ 323177 h 580612"/>
              <a:gd name="connsiteX61" fmla="*/ 585622 w 609643"/>
              <a:gd name="connsiteY61" fmla="*/ 326594 h 580612"/>
              <a:gd name="connsiteX62" fmla="*/ 582689 w 609643"/>
              <a:gd name="connsiteY62" fmla="*/ 326692 h 580612"/>
              <a:gd name="connsiteX63" fmla="*/ 565968 w 609643"/>
              <a:gd name="connsiteY63" fmla="*/ 321030 h 580612"/>
              <a:gd name="connsiteX64" fmla="*/ 580342 w 609643"/>
              <a:gd name="connsiteY64" fmla="*/ 405279 h 580612"/>
              <a:gd name="connsiteX65" fmla="*/ 576626 w 609643"/>
              <a:gd name="connsiteY65" fmla="*/ 420020 h 580612"/>
              <a:gd name="connsiteX66" fmla="*/ 562742 w 609643"/>
              <a:gd name="connsiteY66" fmla="*/ 426171 h 580612"/>
              <a:gd name="connsiteX67" fmla="*/ 534092 w 609643"/>
              <a:gd name="connsiteY67" fmla="*/ 426171 h 580612"/>
              <a:gd name="connsiteX68" fmla="*/ 534092 w 609643"/>
              <a:gd name="connsiteY68" fmla="*/ 552594 h 580612"/>
              <a:gd name="connsiteX69" fmla="*/ 506029 w 609643"/>
              <a:gd name="connsiteY69" fmla="*/ 580612 h 580612"/>
              <a:gd name="connsiteX70" fmla="*/ 477869 w 609643"/>
              <a:gd name="connsiteY70" fmla="*/ 552594 h 580612"/>
              <a:gd name="connsiteX71" fmla="*/ 477869 w 609643"/>
              <a:gd name="connsiteY71" fmla="*/ 426171 h 580612"/>
              <a:gd name="connsiteX72" fmla="*/ 453326 w 609643"/>
              <a:gd name="connsiteY72" fmla="*/ 426171 h 580612"/>
              <a:gd name="connsiteX73" fmla="*/ 453326 w 609643"/>
              <a:gd name="connsiteY73" fmla="*/ 552594 h 580612"/>
              <a:gd name="connsiteX74" fmla="*/ 425263 w 609643"/>
              <a:gd name="connsiteY74" fmla="*/ 580612 h 580612"/>
              <a:gd name="connsiteX75" fmla="*/ 397103 w 609643"/>
              <a:gd name="connsiteY75" fmla="*/ 552594 h 580612"/>
              <a:gd name="connsiteX76" fmla="*/ 397103 w 609643"/>
              <a:gd name="connsiteY76" fmla="*/ 426171 h 580612"/>
              <a:gd name="connsiteX77" fmla="*/ 370702 w 609643"/>
              <a:gd name="connsiteY77" fmla="*/ 426171 h 580612"/>
              <a:gd name="connsiteX78" fmla="*/ 356719 w 609643"/>
              <a:gd name="connsiteY78" fmla="*/ 420020 h 580612"/>
              <a:gd name="connsiteX79" fmla="*/ 353102 w 609643"/>
              <a:gd name="connsiteY79" fmla="*/ 405279 h 580612"/>
              <a:gd name="connsiteX80" fmla="*/ 367769 w 609643"/>
              <a:gd name="connsiteY80" fmla="*/ 321615 h 580612"/>
              <a:gd name="connsiteX81" fmla="*/ 352026 w 609643"/>
              <a:gd name="connsiteY81" fmla="*/ 326692 h 580612"/>
              <a:gd name="connsiteX82" fmla="*/ 348995 w 609643"/>
              <a:gd name="connsiteY82" fmla="*/ 326594 h 580612"/>
              <a:gd name="connsiteX83" fmla="*/ 338630 w 609643"/>
              <a:gd name="connsiteY83" fmla="*/ 323177 h 580612"/>
              <a:gd name="connsiteX84" fmla="*/ 326017 w 609643"/>
              <a:gd name="connsiteY84" fmla="*/ 306874 h 580612"/>
              <a:gd name="connsiteX85" fmla="*/ 328559 w 609643"/>
              <a:gd name="connsiteY85" fmla="*/ 286373 h 580612"/>
              <a:gd name="connsiteX86" fmla="*/ 393680 w 609643"/>
              <a:gd name="connsiteY86" fmla="*/ 172836 h 580612"/>
              <a:gd name="connsiteX87" fmla="*/ 415094 w 609643"/>
              <a:gd name="connsiteY87" fmla="*/ 159364 h 580612"/>
              <a:gd name="connsiteX88" fmla="*/ 518056 w 609643"/>
              <a:gd name="connsiteY88" fmla="*/ 159266 h 580612"/>
              <a:gd name="connsiteX89" fmla="*/ 462898 w 609643"/>
              <a:gd name="connsiteY89" fmla="*/ 0 h 580612"/>
              <a:gd name="connsiteX90" fmla="*/ 536745 w 609643"/>
              <a:gd name="connsiteY90" fmla="*/ 73706 h 580612"/>
              <a:gd name="connsiteX91" fmla="*/ 462898 w 609643"/>
              <a:gd name="connsiteY91" fmla="*/ 147412 h 580612"/>
              <a:gd name="connsiteX92" fmla="*/ 389051 w 609643"/>
              <a:gd name="connsiteY92" fmla="*/ 73706 h 580612"/>
              <a:gd name="connsiteX93" fmla="*/ 462898 w 609643"/>
              <a:gd name="connsiteY93"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9643" h="580612">
                <a:moveTo>
                  <a:pt x="168121" y="328124"/>
                </a:moveTo>
                <a:cubicBezTo>
                  <a:pt x="164504" y="328124"/>
                  <a:pt x="161669" y="330955"/>
                  <a:pt x="161669" y="334470"/>
                </a:cubicBezTo>
                <a:lnTo>
                  <a:pt x="161669" y="346575"/>
                </a:lnTo>
                <a:cubicBezTo>
                  <a:pt x="161669" y="347453"/>
                  <a:pt x="160692" y="347844"/>
                  <a:pt x="160301" y="347942"/>
                </a:cubicBezTo>
                <a:cubicBezTo>
                  <a:pt x="143096" y="352042"/>
                  <a:pt x="132343" y="364635"/>
                  <a:pt x="132343" y="380450"/>
                </a:cubicBezTo>
                <a:cubicBezTo>
                  <a:pt x="132343" y="400267"/>
                  <a:pt x="148668" y="409248"/>
                  <a:pt x="166361" y="415887"/>
                </a:cubicBezTo>
                <a:cubicBezTo>
                  <a:pt x="180535" y="421451"/>
                  <a:pt x="186303" y="427113"/>
                  <a:pt x="186303" y="435313"/>
                </a:cubicBezTo>
                <a:cubicBezTo>
                  <a:pt x="186303" y="444295"/>
                  <a:pt x="178091" y="450543"/>
                  <a:pt x="166459" y="450543"/>
                </a:cubicBezTo>
                <a:cubicBezTo>
                  <a:pt x="156390" y="450543"/>
                  <a:pt x="142901" y="444197"/>
                  <a:pt x="142803" y="444197"/>
                </a:cubicBezTo>
                <a:cubicBezTo>
                  <a:pt x="141923" y="443709"/>
                  <a:pt x="141043" y="443514"/>
                  <a:pt x="140066" y="443514"/>
                </a:cubicBezTo>
                <a:cubicBezTo>
                  <a:pt x="137524" y="443514"/>
                  <a:pt x="135276" y="445076"/>
                  <a:pt x="134298" y="447516"/>
                </a:cubicBezTo>
                <a:lnTo>
                  <a:pt x="131366" y="455521"/>
                </a:lnTo>
                <a:cubicBezTo>
                  <a:pt x="130291" y="458548"/>
                  <a:pt x="131952" y="460988"/>
                  <a:pt x="134005" y="462062"/>
                </a:cubicBezTo>
                <a:cubicBezTo>
                  <a:pt x="142314" y="466357"/>
                  <a:pt x="158345" y="468896"/>
                  <a:pt x="159127" y="468993"/>
                </a:cubicBezTo>
                <a:cubicBezTo>
                  <a:pt x="159323" y="468993"/>
                  <a:pt x="160301" y="469384"/>
                  <a:pt x="160301" y="470262"/>
                </a:cubicBezTo>
                <a:lnTo>
                  <a:pt x="160301" y="482367"/>
                </a:lnTo>
                <a:cubicBezTo>
                  <a:pt x="160301" y="485784"/>
                  <a:pt x="163135" y="488615"/>
                  <a:pt x="166752" y="488615"/>
                </a:cubicBezTo>
                <a:lnTo>
                  <a:pt x="172520" y="488615"/>
                </a:lnTo>
                <a:cubicBezTo>
                  <a:pt x="176039" y="488615"/>
                  <a:pt x="178971" y="485784"/>
                  <a:pt x="178971" y="482367"/>
                </a:cubicBezTo>
                <a:lnTo>
                  <a:pt x="178971" y="469677"/>
                </a:lnTo>
                <a:cubicBezTo>
                  <a:pt x="178971" y="468407"/>
                  <a:pt x="179851" y="468310"/>
                  <a:pt x="180046" y="468310"/>
                </a:cubicBezTo>
                <a:cubicBezTo>
                  <a:pt x="198326" y="464210"/>
                  <a:pt x="209665" y="450835"/>
                  <a:pt x="209665" y="434044"/>
                </a:cubicBezTo>
                <a:cubicBezTo>
                  <a:pt x="209665" y="416765"/>
                  <a:pt x="199988" y="405539"/>
                  <a:pt x="177505" y="396753"/>
                </a:cubicBezTo>
                <a:cubicBezTo>
                  <a:pt x="160398" y="389821"/>
                  <a:pt x="155511" y="385721"/>
                  <a:pt x="155511" y="378204"/>
                </a:cubicBezTo>
                <a:cubicBezTo>
                  <a:pt x="155511" y="372249"/>
                  <a:pt x="160007" y="365221"/>
                  <a:pt x="172813" y="365221"/>
                </a:cubicBezTo>
                <a:cubicBezTo>
                  <a:pt x="184152" y="365221"/>
                  <a:pt x="192852" y="369711"/>
                  <a:pt x="192852" y="369809"/>
                </a:cubicBezTo>
                <a:cubicBezTo>
                  <a:pt x="193830" y="370199"/>
                  <a:pt x="194807" y="370492"/>
                  <a:pt x="195882" y="370492"/>
                </a:cubicBezTo>
                <a:cubicBezTo>
                  <a:pt x="198326" y="370492"/>
                  <a:pt x="200477" y="369028"/>
                  <a:pt x="201454" y="366685"/>
                </a:cubicBezTo>
                <a:lnTo>
                  <a:pt x="204582" y="358778"/>
                </a:lnTo>
                <a:cubicBezTo>
                  <a:pt x="205658" y="355849"/>
                  <a:pt x="203996" y="353311"/>
                  <a:pt x="201845" y="352432"/>
                </a:cubicBezTo>
                <a:cubicBezTo>
                  <a:pt x="194905" y="349406"/>
                  <a:pt x="181317" y="347063"/>
                  <a:pt x="181122" y="347063"/>
                </a:cubicBezTo>
                <a:cubicBezTo>
                  <a:pt x="180926" y="346965"/>
                  <a:pt x="180144" y="346868"/>
                  <a:pt x="180144" y="345891"/>
                </a:cubicBezTo>
                <a:lnTo>
                  <a:pt x="180144" y="334470"/>
                </a:lnTo>
                <a:cubicBezTo>
                  <a:pt x="180144" y="330955"/>
                  <a:pt x="177212" y="328124"/>
                  <a:pt x="173693" y="328124"/>
                </a:cubicBezTo>
                <a:close/>
                <a:moveTo>
                  <a:pt x="170369" y="227573"/>
                </a:moveTo>
                <a:cubicBezTo>
                  <a:pt x="178189" y="227573"/>
                  <a:pt x="185618" y="230014"/>
                  <a:pt x="191092" y="234602"/>
                </a:cubicBezTo>
                <a:lnTo>
                  <a:pt x="237720" y="272870"/>
                </a:lnTo>
                <a:lnTo>
                  <a:pt x="237720" y="244071"/>
                </a:lnTo>
                <a:cubicBezTo>
                  <a:pt x="237720" y="240948"/>
                  <a:pt x="240262" y="238312"/>
                  <a:pt x="243390" y="238312"/>
                </a:cubicBezTo>
                <a:lnTo>
                  <a:pt x="289725" y="238312"/>
                </a:lnTo>
                <a:cubicBezTo>
                  <a:pt x="292950" y="238312"/>
                  <a:pt x="295492" y="240948"/>
                  <a:pt x="295492" y="244071"/>
                </a:cubicBezTo>
                <a:lnTo>
                  <a:pt x="295492" y="320314"/>
                </a:lnTo>
                <a:lnTo>
                  <a:pt x="333322" y="351358"/>
                </a:lnTo>
                <a:cubicBezTo>
                  <a:pt x="339089" y="356044"/>
                  <a:pt x="341631" y="361121"/>
                  <a:pt x="340360" y="365709"/>
                </a:cubicBezTo>
                <a:cubicBezTo>
                  <a:pt x="339187" y="370297"/>
                  <a:pt x="334495" y="373519"/>
                  <a:pt x="327261" y="374788"/>
                </a:cubicBezTo>
                <a:lnTo>
                  <a:pt x="304290" y="378985"/>
                </a:lnTo>
                <a:lnTo>
                  <a:pt x="304290" y="556658"/>
                </a:lnTo>
                <a:cubicBezTo>
                  <a:pt x="304290" y="563589"/>
                  <a:pt x="298620" y="569251"/>
                  <a:pt x="291680" y="569251"/>
                </a:cubicBezTo>
                <a:lnTo>
                  <a:pt x="49058" y="569251"/>
                </a:lnTo>
                <a:cubicBezTo>
                  <a:pt x="42118" y="569251"/>
                  <a:pt x="36448" y="563589"/>
                  <a:pt x="36448" y="556658"/>
                </a:cubicBezTo>
                <a:lnTo>
                  <a:pt x="36448" y="378985"/>
                </a:lnTo>
                <a:lnTo>
                  <a:pt x="13477" y="374788"/>
                </a:lnTo>
                <a:cubicBezTo>
                  <a:pt x="6145" y="373519"/>
                  <a:pt x="1453" y="370297"/>
                  <a:pt x="280" y="365709"/>
                </a:cubicBezTo>
                <a:cubicBezTo>
                  <a:pt x="-893" y="361121"/>
                  <a:pt x="1649" y="356044"/>
                  <a:pt x="7318" y="351358"/>
                </a:cubicBezTo>
                <a:lnTo>
                  <a:pt x="149548" y="234602"/>
                </a:lnTo>
                <a:cubicBezTo>
                  <a:pt x="155120" y="230014"/>
                  <a:pt x="162451" y="227573"/>
                  <a:pt x="170369" y="227573"/>
                </a:cubicBezTo>
                <a:close/>
                <a:moveTo>
                  <a:pt x="518056" y="159266"/>
                </a:moveTo>
                <a:cubicBezTo>
                  <a:pt x="528030" y="159266"/>
                  <a:pt x="537026" y="165807"/>
                  <a:pt x="541035" y="172836"/>
                </a:cubicBezTo>
                <a:lnTo>
                  <a:pt x="606058" y="286373"/>
                </a:lnTo>
                <a:cubicBezTo>
                  <a:pt x="609676" y="292621"/>
                  <a:pt x="610556" y="299943"/>
                  <a:pt x="608698" y="306874"/>
                </a:cubicBezTo>
                <a:cubicBezTo>
                  <a:pt x="606743" y="313805"/>
                  <a:pt x="602245" y="319565"/>
                  <a:pt x="595987" y="323177"/>
                </a:cubicBezTo>
                <a:cubicBezTo>
                  <a:pt x="592760" y="325032"/>
                  <a:pt x="589338" y="326106"/>
                  <a:pt x="585622" y="326594"/>
                </a:cubicBezTo>
                <a:cubicBezTo>
                  <a:pt x="584644" y="326692"/>
                  <a:pt x="583667" y="326692"/>
                  <a:pt x="582689" y="326692"/>
                </a:cubicBezTo>
                <a:cubicBezTo>
                  <a:pt x="576529" y="326692"/>
                  <a:pt x="570662" y="324642"/>
                  <a:pt x="565968" y="321030"/>
                </a:cubicBezTo>
                <a:lnTo>
                  <a:pt x="580342" y="405279"/>
                </a:lnTo>
                <a:cubicBezTo>
                  <a:pt x="581320" y="410844"/>
                  <a:pt x="579951" y="416018"/>
                  <a:pt x="576626" y="420020"/>
                </a:cubicBezTo>
                <a:cubicBezTo>
                  <a:pt x="573302" y="424023"/>
                  <a:pt x="568315" y="426171"/>
                  <a:pt x="562742" y="426171"/>
                </a:cubicBezTo>
                <a:lnTo>
                  <a:pt x="534092" y="426171"/>
                </a:lnTo>
                <a:lnTo>
                  <a:pt x="534092" y="552594"/>
                </a:lnTo>
                <a:cubicBezTo>
                  <a:pt x="534092" y="568116"/>
                  <a:pt x="521479" y="580612"/>
                  <a:pt x="506029" y="580612"/>
                </a:cubicBezTo>
                <a:cubicBezTo>
                  <a:pt x="490482" y="580612"/>
                  <a:pt x="477869" y="568116"/>
                  <a:pt x="477869" y="552594"/>
                </a:cubicBezTo>
                <a:lnTo>
                  <a:pt x="477869" y="426171"/>
                </a:lnTo>
                <a:lnTo>
                  <a:pt x="453326" y="426171"/>
                </a:lnTo>
                <a:lnTo>
                  <a:pt x="453326" y="552594"/>
                </a:lnTo>
                <a:cubicBezTo>
                  <a:pt x="453326" y="568116"/>
                  <a:pt x="440712" y="580612"/>
                  <a:pt x="425263" y="580612"/>
                </a:cubicBezTo>
                <a:cubicBezTo>
                  <a:pt x="409716" y="580612"/>
                  <a:pt x="397103" y="568116"/>
                  <a:pt x="397103" y="552594"/>
                </a:cubicBezTo>
                <a:lnTo>
                  <a:pt x="397103" y="426171"/>
                </a:lnTo>
                <a:lnTo>
                  <a:pt x="370702" y="426171"/>
                </a:lnTo>
                <a:cubicBezTo>
                  <a:pt x="365031" y="426171"/>
                  <a:pt x="360142" y="424023"/>
                  <a:pt x="356719" y="420020"/>
                </a:cubicBezTo>
                <a:cubicBezTo>
                  <a:pt x="353395" y="416018"/>
                  <a:pt x="352124" y="410844"/>
                  <a:pt x="353102" y="405279"/>
                </a:cubicBezTo>
                <a:lnTo>
                  <a:pt x="367769" y="321615"/>
                </a:lnTo>
                <a:cubicBezTo>
                  <a:pt x="363271" y="324837"/>
                  <a:pt x="357697" y="326692"/>
                  <a:pt x="352026" y="326692"/>
                </a:cubicBezTo>
                <a:cubicBezTo>
                  <a:pt x="351048" y="326692"/>
                  <a:pt x="349973" y="326692"/>
                  <a:pt x="348995" y="326594"/>
                </a:cubicBezTo>
                <a:cubicBezTo>
                  <a:pt x="345377" y="326106"/>
                  <a:pt x="341857" y="325032"/>
                  <a:pt x="338630" y="323177"/>
                </a:cubicBezTo>
                <a:cubicBezTo>
                  <a:pt x="332372" y="319565"/>
                  <a:pt x="327874" y="313805"/>
                  <a:pt x="326017" y="306874"/>
                </a:cubicBezTo>
                <a:cubicBezTo>
                  <a:pt x="324061" y="299943"/>
                  <a:pt x="325039" y="292621"/>
                  <a:pt x="328559" y="286373"/>
                </a:cubicBezTo>
                <a:lnTo>
                  <a:pt x="393680" y="172836"/>
                </a:lnTo>
                <a:cubicBezTo>
                  <a:pt x="397885" y="165319"/>
                  <a:pt x="406881" y="159364"/>
                  <a:pt x="415094" y="159364"/>
                </a:cubicBezTo>
                <a:cubicBezTo>
                  <a:pt x="415387" y="159364"/>
                  <a:pt x="492340" y="159266"/>
                  <a:pt x="518056" y="159266"/>
                </a:cubicBezTo>
                <a:close/>
                <a:moveTo>
                  <a:pt x="462898" y="0"/>
                </a:moveTo>
                <a:cubicBezTo>
                  <a:pt x="503683" y="0"/>
                  <a:pt x="536745" y="32999"/>
                  <a:pt x="536745" y="73706"/>
                </a:cubicBezTo>
                <a:cubicBezTo>
                  <a:pt x="536745" y="114413"/>
                  <a:pt x="503683" y="147412"/>
                  <a:pt x="462898" y="147412"/>
                </a:cubicBezTo>
                <a:cubicBezTo>
                  <a:pt x="422113" y="147412"/>
                  <a:pt x="389051" y="114413"/>
                  <a:pt x="389051" y="73706"/>
                </a:cubicBezTo>
                <a:cubicBezTo>
                  <a:pt x="389051" y="32999"/>
                  <a:pt x="422113" y="0"/>
                  <a:pt x="462898"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8" name="îşļîḓe"/>
          <p:cNvSpPr txBox="1"/>
          <p:nvPr/>
        </p:nvSpPr>
        <p:spPr>
          <a:xfrm>
            <a:off x="1925032" y="4190982"/>
            <a:ext cx="2204712" cy="657410"/>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algn="ctr">
              <a:defRPr sz="2000"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 </a:t>
            </a:r>
            <a:r>
              <a:rPr lang="zh-CN" altLang="en-US" dirty="0"/>
              <a:t>￥ </a:t>
            </a:r>
            <a:r>
              <a:rPr lang="en-US" altLang="zh-CN" dirty="0"/>
              <a:t>| 70 %</a:t>
            </a:r>
          </a:p>
        </p:txBody>
      </p:sp>
      <p:sp>
        <p:nvSpPr>
          <p:cNvPr id="13" name="íšļïde"/>
          <p:cNvSpPr/>
          <p:nvPr/>
        </p:nvSpPr>
        <p:spPr>
          <a:xfrm>
            <a:off x="9690780" y="3178752"/>
            <a:ext cx="622304" cy="592668"/>
          </a:xfrm>
          <a:custGeom>
            <a:avLst/>
            <a:gdLst>
              <a:gd name="connsiteX0" fmla="*/ 168121 w 609643"/>
              <a:gd name="connsiteY0" fmla="*/ 328124 h 580612"/>
              <a:gd name="connsiteX1" fmla="*/ 161669 w 609643"/>
              <a:gd name="connsiteY1" fmla="*/ 334470 h 580612"/>
              <a:gd name="connsiteX2" fmla="*/ 161669 w 609643"/>
              <a:gd name="connsiteY2" fmla="*/ 346575 h 580612"/>
              <a:gd name="connsiteX3" fmla="*/ 160301 w 609643"/>
              <a:gd name="connsiteY3" fmla="*/ 347942 h 580612"/>
              <a:gd name="connsiteX4" fmla="*/ 132343 w 609643"/>
              <a:gd name="connsiteY4" fmla="*/ 380450 h 580612"/>
              <a:gd name="connsiteX5" fmla="*/ 166361 w 609643"/>
              <a:gd name="connsiteY5" fmla="*/ 415887 h 580612"/>
              <a:gd name="connsiteX6" fmla="*/ 186303 w 609643"/>
              <a:gd name="connsiteY6" fmla="*/ 435313 h 580612"/>
              <a:gd name="connsiteX7" fmla="*/ 166459 w 609643"/>
              <a:gd name="connsiteY7" fmla="*/ 450543 h 580612"/>
              <a:gd name="connsiteX8" fmla="*/ 142803 w 609643"/>
              <a:gd name="connsiteY8" fmla="*/ 444197 h 580612"/>
              <a:gd name="connsiteX9" fmla="*/ 140066 w 609643"/>
              <a:gd name="connsiteY9" fmla="*/ 443514 h 580612"/>
              <a:gd name="connsiteX10" fmla="*/ 134298 w 609643"/>
              <a:gd name="connsiteY10" fmla="*/ 447516 h 580612"/>
              <a:gd name="connsiteX11" fmla="*/ 131366 w 609643"/>
              <a:gd name="connsiteY11" fmla="*/ 455521 h 580612"/>
              <a:gd name="connsiteX12" fmla="*/ 134005 w 609643"/>
              <a:gd name="connsiteY12" fmla="*/ 462062 h 580612"/>
              <a:gd name="connsiteX13" fmla="*/ 159127 w 609643"/>
              <a:gd name="connsiteY13" fmla="*/ 468993 h 580612"/>
              <a:gd name="connsiteX14" fmla="*/ 160301 w 609643"/>
              <a:gd name="connsiteY14" fmla="*/ 470262 h 580612"/>
              <a:gd name="connsiteX15" fmla="*/ 160301 w 609643"/>
              <a:gd name="connsiteY15" fmla="*/ 482367 h 580612"/>
              <a:gd name="connsiteX16" fmla="*/ 166752 w 609643"/>
              <a:gd name="connsiteY16" fmla="*/ 488615 h 580612"/>
              <a:gd name="connsiteX17" fmla="*/ 172520 w 609643"/>
              <a:gd name="connsiteY17" fmla="*/ 488615 h 580612"/>
              <a:gd name="connsiteX18" fmla="*/ 178971 w 609643"/>
              <a:gd name="connsiteY18" fmla="*/ 482367 h 580612"/>
              <a:gd name="connsiteX19" fmla="*/ 178971 w 609643"/>
              <a:gd name="connsiteY19" fmla="*/ 469677 h 580612"/>
              <a:gd name="connsiteX20" fmla="*/ 180046 w 609643"/>
              <a:gd name="connsiteY20" fmla="*/ 468310 h 580612"/>
              <a:gd name="connsiteX21" fmla="*/ 209665 w 609643"/>
              <a:gd name="connsiteY21" fmla="*/ 434044 h 580612"/>
              <a:gd name="connsiteX22" fmla="*/ 177505 w 609643"/>
              <a:gd name="connsiteY22" fmla="*/ 396753 h 580612"/>
              <a:gd name="connsiteX23" fmla="*/ 155511 w 609643"/>
              <a:gd name="connsiteY23" fmla="*/ 378204 h 580612"/>
              <a:gd name="connsiteX24" fmla="*/ 172813 w 609643"/>
              <a:gd name="connsiteY24" fmla="*/ 365221 h 580612"/>
              <a:gd name="connsiteX25" fmla="*/ 192852 w 609643"/>
              <a:gd name="connsiteY25" fmla="*/ 369809 h 580612"/>
              <a:gd name="connsiteX26" fmla="*/ 195882 w 609643"/>
              <a:gd name="connsiteY26" fmla="*/ 370492 h 580612"/>
              <a:gd name="connsiteX27" fmla="*/ 201454 w 609643"/>
              <a:gd name="connsiteY27" fmla="*/ 366685 h 580612"/>
              <a:gd name="connsiteX28" fmla="*/ 204582 w 609643"/>
              <a:gd name="connsiteY28" fmla="*/ 358778 h 580612"/>
              <a:gd name="connsiteX29" fmla="*/ 201845 w 609643"/>
              <a:gd name="connsiteY29" fmla="*/ 352432 h 580612"/>
              <a:gd name="connsiteX30" fmla="*/ 181122 w 609643"/>
              <a:gd name="connsiteY30" fmla="*/ 347063 h 580612"/>
              <a:gd name="connsiteX31" fmla="*/ 180144 w 609643"/>
              <a:gd name="connsiteY31" fmla="*/ 345891 h 580612"/>
              <a:gd name="connsiteX32" fmla="*/ 180144 w 609643"/>
              <a:gd name="connsiteY32" fmla="*/ 334470 h 580612"/>
              <a:gd name="connsiteX33" fmla="*/ 173693 w 609643"/>
              <a:gd name="connsiteY33" fmla="*/ 328124 h 580612"/>
              <a:gd name="connsiteX34" fmla="*/ 170369 w 609643"/>
              <a:gd name="connsiteY34" fmla="*/ 227573 h 580612"/>
              <a:gd name="connsiteX35" fmla="*/ 191092 w 609643"/>
              <a:gd name="connsiteY35" fmla="*/ 234602 h 580612"/>
              <a:gd name="connsiteX36" fmla="*/ 237720 w 609643"/>
              <a:gd name="connsiteY36" fmla="*/ 272870 h 580612"/>
              <a:gd name="connsiteX37" fmla="*/ 237720 w 609643"/>
              <a:gd name="connsiteY37" fmla="*/ 244071 h 580612"/>
              <a:gd name="connsiteX38" fmla="*/ 243390 w 609643"/>
              <a:gd name="connsiteY38" fmla="*/ 238312 h 580612"/>
              <a:gd name="connsiteX39" fmla="*/ 289725 w 609643"/>
              <a:gd name="connsiteY39" fmla="*/ 238312 h 580612"/>
              <a:gd name="connsiteX40" fmla="*/ 295492 w 609643"/>
              <a:gd name="connsiteY40" fmla="*/ 244071 h 580612"/>
              <a:gd name="connsiteX41" fmla="*/ 295492 w 609643"/>
              <a:gd name="connsiteY41" fmla="*/ 320314 h 580612"/>
              <a:gd name="connsiteX42" fmla="*/ 333322 w 609643"/>
              <a:gd name="connsiteY42" fmla="*/ 351358 h 580612"/>
              <a:gd name="connsiteX43" fmla="*/ 340360 w 609643"/>
              <a:gd name="connsiteY43" fmla="*/ 365709 h 580612"/>
              <a:gd name="connsiteX44" fmla="*/ 327261 w 609643"/>
              <a:gd name="connsiteY44" fmla="*/ 374788 h 580612"/>
              <a:gd name="connsiteX45" fmla="*/ 304290 w 609643"/>
              <a:gd name="connsiteY45" fmla="*/ 378985 h 580612"/>
              <a:gd name="connsiteX46" fmla="*/ 304290 w 609643"/>
              <a:gd name="connsiteY46" fmla="*/ 556658 h 580612"/>
              <a:gd name="connsiteX47" fmla="*/ 291680 w 609643"/>
              <a:gd name="connsiteY47" fmla="*/ 569251 h 580612"/>
              <a:gd name="connsiteX48" fmla="*/ 49058 w 609643"/>
              <a:gd name="connsiteY48" fmla="*/ 569251 h 580612"/>
              <a:gd name="connsiteX49" fmla="*/ 36448 w 609643"/>
              <a:gd name="connsiteY49" fmla="*/ 556658 h 580612"/>
              <a:gd name="connsiteX50" fmla="*/ 36448 w 609643"/>
              <a:gd name="connsiteY50" fmla="*/ 378985 h 580612"/>
              <a:gd name="connsiteX51" fmla="*/ 13477 w 609643"/>
              <a:gd name="connsiteY51" fmla="*/ 374788 h 580612"/>
              <a:gd name="connsiteX52" fmla="*/ 280 w 609643"/>
              <a:gd name="connsiteY52" fmla="*/ 365709 h 580612"/>
              <a:gd name="connsiteX53" fmla="*/ 7318 w 609643"/>
              <a:gd name="connsiteY53" fmla="*/ 351358 h 580612"/>
              <a:gd name="connsiteX54" fmla="*/ 149548 w 609643"/>
              <a:gd name="connsiteY54" fmla="*/ 234602 h 580612"/>
              <a:gd name="connsiteX55" fmla="*/ 170369 w 609643"/>
              <a:gd name="connsiteY55" fmla="*/ 227573 h 580612"/>
              <a:gd name="connsiteX56" fmla="*/ 518056 w 609643"/>
              <a:gd name="connsiteY56" fmla="*/ 159266 h 580612"/>
              <a:gd name="connsiteX57" fmla="*/ 541035 w 609643"/>
              <a:gd name="connsiteY57" fmla="*/ 172836 h 580612"/>
              <a:gd name="connsiteX58" fmla="*/ 606058 w 609643"/>
              <a:gd name="connsiteY58" fmla="*/ 286373 h 580612"/>
              <a:gd name="connsiteX59" fmla="*/ 608698 w 609643"/>
              <a:gd name="connsiteY59" fmla="*/ 306874 h 580612"/>
              <a:gd name="connsiteX60" fmla="*/ 595987 w 609643"/>
              <a:gd name="connsiteY60" fmla="*/ 323177 h 580612"/>
              <a:gd name="connsiteX61" fmla="*/ 585622 w 609643"/>
              <a:gd name="connsiteY61" fmla="*/ 326594 h 580612"/>
              <a:gd name="connsiteX62" fmla="*/ 582689 w 609643"/>
              <a:gd name="connsiteY62" fmla="*/ 326692 h 580612"/>
              <a:gd name="connsiteX63" fmla="*/ 565968 w 609643"/>
              <a:gd name="connsiteY63" fmla="*/ 321030 h 580612"/>
              <a:gd name="connsiteX64" fmla="*/ 580342 w 609643"/>
              <a:gd name="connsiteY64" fmla="*/ 405279 h 580612"/>
              <a:gd name="connsiteX65" fmla="*/ 576626 w 609643"/>
              <a:gd name="connsiteY65" fmla="*/ 420020 h 580612"/>
              <a:gd name="connsiteX66" fmla="*/ 562742 w 609643"/>
              <a:gd name="connsiteY66" fmla="*/ 426171 h 580612"/>
              <a:gd name="connsiteX67" fmla="*/ 534092 w 609643"/>
              <a:gd name="connsiteY67" fmla="*/ 426171 h 580612"/>
              <a:gd name="connsiteX68" fmla="*/ 534092 w 609643"/>
              <a:gd name="connsiteY68" fmla="*/ 552594 h 580612"/>
              <a:gd name="connsiteX69" fmla="*/ 506029 w 609643"/>
              <a:gd name="connsiteY69" fmla="*/ 580612 h 580612"/>
              <a:gd name="connsiteX70" fmla="*/ 477869 w 609643"/>
              <a:gd name="connsiteY70" fmla="*/ 552594 h 580612"/>
              <a:gd name="connsiteX71" fmla="*/ 477869 w 609643"/>
              <a:gd name="connsiteY71" fmla="*/ 426171 h 580612"/>
              <a:gd name="connsiteX72" fmla="*/ 453326 w 609643"/>
              <a:gd name="connsiteY72" fmla="*/ 426171 h 580612"/>
              <a:gd name="connsiteX73" fmla="*/ 453326 w 609643"/>
              <a:gd name="connsiteY73" fmla="*/ 552594 h 580612"/>
              <a:gd name="connsiteX74" fmla="*/ 425263 w 609643"/>
              <a:gd name="connsiteY74" fmla="*/ 580612 h 580612"/>
              <a:gd name="connsiteX75" fmla="*/ 397103 w 609643"/>
              <a:gd name="connsiteY75" fmla="*/ 552594 h 580612"/>
              <a:gd name="connsiteX76" fmla="*/ 397103 w 609643"/>
              <a:gd name="connsiteY76" fmla="*/ 426171 h 580612"/>
              <a:gd name="connsiteX77" fmla="*/ 370702 w 609643"/>
              <a:gd name="connsiteY77" fmla="*/ 426171 h 580612"/>
              <a:gd name="connsiteX78" fmla="*/ 356719 w 609643"/>
              <a:gd name="connsiteY78" fmla="*/ 420020 h 580612"/>
              <a:gd name="connsiteX79" fmla="*/ 353102 w 609643"/>
              <a:gd name="connsiteY79" fmla="*/ 405279 h 580612"/>
              <a:gd name="connsiteX80" fmla="*/ 367769 w 609643"/>
              <a:gd name="connsiteY80" fmla="*/ 321615 h 580612"/>
              <a:gd name="connsiteX81" fmla="*/ 352026 w 609643"/>
              <a:gd name="connsiteY81" fmla="*/ 326692 h 580612"/>
              <a:gd name="connsiteX82" fmla="*/ 348995 w 609643"/>
              <a:gd name="connsiteY82" fmla="*/ 326594 h 580612"/>
              <a:gd name="connsiteX83" fmla="*/ 338630 w 609643"/>
              <a:gd name="connsiteY83" fmla="*/ 323177 h 580612"/>
              <a:gd name="connsiteX84" fmla="*/ 326017 w 609643"/>
              <a:gd name="connsiteY84" fmla="*/ 306874 h 580612"/>
              <a:gd name="connsiteX85" fmla="*/ 328559 w 609643"/>
              <a:gd name="connsiteY85" fmla="*/ 286373 h 580612"/>
              <a:gd name="connsiteX86" fmla="*/ 393680 w 609643"/>
              <a:gd name="connsiteY86" fmla="*/ 172836 h 580612"/>
              <a:gd name="connsiteX87" fmla="*/ 415094 w 609643"/>
              <a:gd name="connsiteY87" fmla="*/ 159364 h 580612"/>
              <a:gd name="connsiteX88" fmla="*/ 518056 w 609643"/>
              <a:gd name="connsiteY88" fmla="*/ 159266 h 580612"/>
              <a:gd name="connsiteX89" fmla="*/ 462898 w 609643"/>
              <a:gd name="connsiteY89" fmla="*/ 0 h 580612"/>
              <a:gd name="connsiteX90" fmla="*/ 536745 w 609643"/>
              <a:gd name="connsiteY90" fmla="*/ 73706 h 580612"/>
              <a:gd name="connsiteX91" fmla="*/ 462898 w 609643"/>
              <a:gd name="connsiteY91" fmla="*/ 147412 h 580612"/>
              <a:gd name="connsiteX92" fmla="*/ 389051 w 609643"/>
              <a:gd name="connsiteY92" fmla="*/ 73706 h 580612"/>
              <a:gd name="connsiteX93" fmla="*/ 462898 w 609643"/>
              <a:gd name="connsiteY93"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9643" h="580612">
                <a:moveTo>
                  <a:pt x="168121" y="328124"/>
                </a:moveTo>
                <a:cubicBezTo>
                  <a:pt x="164504" y="328124"/>
                  <a:pt x="161669" y="330955"/>
                  <a:pt x="161669" y="334470"/>
                </a:cubicBezTo>
                <a:lnTo>
                  <a:pt x="161669" y="346575"/>
                </a:lnTo>
                <a:cubicBezTo>
                  <a:pt x="161669" y="347453"/>
                  <a:pt x="160692" y="347844"/>
                  <a:pt x="160301" y="347942"/>
                </a:cubicBezTo>
                <a:cubicBezTo>
                  <a:pt x="143096" y="352042"/>
                  <a:pt x="132343" y="364635"/>
                  <a:pt x="132343" y="380450"/>
                </a:cubicBezTo>
                <a:cubicBezTo>
                  <a:pt x="132343" y="400267"/>
                  <a:pt x="148668" y="409248"/>
                  <a:pt x="166361" y="415887"/>
                </a:cubicBezTo>
                <a:cubicBezTo>
                  <a:pt x="180535" y="421451"/>
                  <a:pt x="186303" y="427113"/>
                  <a:pt x="186303" y="435313"/>
                </a:cubicBezTo>
                <a:cubicBezTo>
                  <a:pt x="186303" y="444295"/>
                  <a:pt x="178091" y="450543"/>
                  <a:pt x="166459" y="450543"/>
                </a:cubicBezTo>
                <a:cubicBezTo>
                  <a:pt x="156390" y="450543"/>
                  <a:pt x="142901" y="444197"/>
                  <a:pt x="142803" y="444197"/>
                </a:cubicBezTo>
                <a:cubicBezTo>
                  <a:pt x="141923" y="443709"/>
                  <a:pt x="141043" y="443514"/>
                  <a:pt x="140066" y="443514"/>
                </a:cubicBezTo>
                <a:cubicBezTo>
                  <a:pt x="137524" y="443514"/>
                  <a:pt x="135276" y="445076"/>
                  <a:pt x="134298" y="447516"/>
                </a:cubicBezTo>
                <a:lnTo>
                  <a:pt x="131366" y="455521"/>
                </a:lnTo>
                <a:cubicBezTo>
                  <a:pt x="130291" y="458548"/>
                  <a:pt x="131952" y="460988"/>
                  <a:pt x="134005" y="462062"/>
                </a:cubicBezTo>
                <a:cubicBezTo>
                  <a:pt x="142314" y="466357"/>
                  <a:pt x="158345" y="468896"/>
                  <a:pt x="159127" y="468993"/>
                </a:cubicBezTo>
                <a:cubicBezTo>
                  <a:pt x="159323" y="468993"/>
                  <a:pt x="160301" y="469384"/>
                  <a:pt x="160301" y="470262"/>
                </a:cubicBezTo>
                <a:lnTo>
                  <a:pt x="160301" y="482367"/>
                </a:lnTo>
                <a:cubicBezTo>
                  <a:pt x="160301" y="485784"/>
                  <a:pt x="163135" y="488615"/>
                  <a:pt x="166752" y="488615"/>
                </a:cubicBezTo>
                <a:lnTo>
                  <a:pt x="172520" y="488615"/>
                </a:lnTo>
                <a:cubicBezTo>
                  <a:pt x="176039" y="488615"/>
                  <a:pt x="178971" y="485784"/>
                  <a:pt x="178971" y="482367"/>
                </a:cubicBezTo>
                <a:lnTo>
                  <a:pt x="178971" y="469677"/>
                </a:lnTo>
                <a:cubicBezTo>
                  <a:pt x="178971" y="468407"/>
                  <a:pt x="179851" y="468310"/>
                  <a:pt x="180046" y="468310"/>
                </a:cubicBezTo>
                <a:cubicBezTo>
                  <a:pt x="198326" y="464210"/>
                  <a:pt x="209665" y="450835"/>
                  <a:pt x="209665" y="434044"/>
                </a:cubicBezTo>
                <a:cubicBezTo>
                  <a:pt x="209665" y="416765"/>
                  <a:pt x="199988" y="405539"/>
                  <a:pt x="177505" y="396753"/>
                </a:cubicBezTo>
                <a:cubicBezTo>
                  <a:pt x="160398" y="389821"/>
                  <a:pt x="155511" y="385721"/>
                  <a:pt x="155511" y="378204"/>
                </a:cubicBezTo>
                <a:cubicBezTo>
                  <a:pt x="155511" y="372249"/>
                  <a:pt x="160007" y="365221"/>
                  <a:pt x="172813" y="365221"/>
                </a:cubicBezTo>
                <a:cubicBezTo>
                  <a:pt x="184152" y="365221"/>
                  <a:pt x="192852" y="369711"/>
                  <a:pt x="192852" y="369809"/>
                </a:cubicBezTo>
                <a:cubicBezTo>
                  <a:pt x="193830" y="370199"/>
                  <a:pt x="194807" y="370492"/>
                  <a:pt x="195882" y="370492"/>
                </a:cubicBezTo>
                <a:cubicBezTo>
                  <a:pt x="198326" y="370492"/>
                  <a:pt x="200477" y="369028"/>
                  <a:pt x="201454" y="366685"/>
                </a:cubicBezTo>
                <a:lnTo>
                  <a:pt x="204582" y="358778"/>
                </a:lnTo>
                <a:cubicBezTo>
                  <a:pt x="205658" y="355849"/>
                  <a:pt x="203996" y="353311"/>
                  <a:pt x="201845" y="352432"/>
                </a:cubicBezTo>
                <a:cubicBezTo>
                  <a:pt x="194905" y="349406"/>
                  <a:pt x="181317" y="347063"/>
                  <a:pt x="181122" y="347063"/>
                </a:cubicBezTo>
                <a:cubicBezTo>
                  <a:pt x="180926" y="346965"/>
                  <a:pt x="180144" y="346868"/>
                  <a:pt x="180144" y="345891"/>
                </a:cubicBezTo>
                <a:lnTo>
                  <a:pt x="180144" y="334470"/>
                </a:lnTo>
                <a:cubicBezTo>
                  <a:pt x="180144" y="330955"/>
                  <a:pt x="177212" y="328124"/>
                  <a:pt x="173693" y="328124"/>
                </a:cubicBezTo>
                <a:close/>
                <a:moveTo>
                  <a:pt x="170369" y="227573"/>
                </a:moveTo>
                <a:cubicBezTo>
                  <a:pt x="178189" y="227573"/>
                  <a:pt x="185618" y="230014"/>
                  <a:pt x="191092" y="234602"/>
                </a:cubicBezTo>
                <a:lnTo>
                  <a:pt x="237720" y="272870"/>
                </a:lnTo>
                <a:lnTo>
                  <a:pt x="237720" y="244071"/>
                </a:lnTo>
                <a:cubicBezTo>
                  <a:pt x="237720" y="240948"/>
                  <a:pt x="240262" y="238312"/>
                  <a:pt x="243390" y="238312"/>
                </a:cubicBezTo>
                <a:lnTo>
                  <a:pt x="289725" y="238312"/>
                </a:lnTo>
                <a:cubicBezTo>
                  <a:pt x="292950" y="238312"/>
                  <a:pt x="295492" y="240948"/>
                  <a:pt x="295492" y="244071"/>
                </a:cubicBezTo>
                <a:lnTo>
                  <a:pt x="295492" y="320314"/>
                </a:lnTo>
                <a:lnTo>
                  <a:pt x="333322" y="351358"/>
                </a:lnTo>
                <a:cubicBezTo>
                  <a:pt x="339089" y="356044"/>
                  <a:pt x="341631" y="361121"/>
                  <a:pt x="340360" y="365709"/>
                </a:cubicBezTo>
                <a:cubicBezTo>
                  <a:pt x="339187" y="370297"/>
                  <a:pt x="334495" y="373519"/>
                  <a:pt x="327261" y="374788"/>
                </a:cubicBezTo>
                <a:lnTo>
                  <a:pt x="304290" y="378985"/>
                </a:lnTo>
                <a:lnTo>
                  <a:pt x="304290" y="556658"/>
                </a:lnTo>
                <a:cubicBezTo>
                  <a:pt x="304290" y="563589"/>
                  <a:pt x="298620" y="569251"/>
                  <a:pt x="291680" y="569251"/>
                </a:cubicBezTo>
                <a:lnTo>
                  <a:pt x="49058" y="569251"/>
                </a:lnTo>
                <a:cubicBezTo>
                  <a:pt x="42118" y="569251"/>
                  <a:pt x="36448" y="563589"/>
                  <a:pt x="36448" y="556658"/>
                </a:cubicBezTo>
                <a:lnTo>
                  <a:pt x="36448" y="378985"/>
                </a:lnTo>
                <a:lnTo>
                  <a:pt x="13477" y="374788"/>
                </a:lnTo>
                <a:cubicBezTo>
                  <a:pt x="6145" y="373519"/>
                  <a:pt x="1453" y="370297"/>
                  <a:pt x="280" y="365709"/>
                </a:cubicBezTo>
                <a:cubicBezTo>
                  <a:pt x="-893" y="361121"/>
                  <a:pt x="1649" y="356044"/>
                  <a:pt x="7318" y="351358"/>
                </a:cubicBezTo>
                <a:lnTo>
                  <a:pt x="149548" y="234602"/>
                </a:lnTo>
                <a:cubicBezTo>
                  <a:pt x="155120" y="230014"/>
                  <a:pt x="162451" y="227573"/>
                  <a:pt x="170369" y="227573"/>
                </a:cubicBezTo>
                <a:close/>
                <a:moveTo>
                  <a:pt x="518056" y="159266"/>
                </a:moveTo>
                <a:cubicBezTo>
                  <a:pt x="528030" y="159266"/>
                  <a:pt x="537026" y="165807"/>
                  <a:pt x="541035" y="172836"/>
                </a:cubicBezTo>
                <a:lnTo>
                  <a:pt x="606058" y="286373"/>
                </a:lnTo>
                <a:cubicBezTo>
                  <a:pt x="609676" y="292621"/>
                  <a:pt x="610556" y="299943"/>
                  <a:pt x="608698" y="306874"/>
                </a:cubicBezTo>
                <a:cubicBezTo>
                  <a:pt x="606743" y="313805"/>
                  <a:pt x="602245" y="319565"/>
                  <a:pt x="595987" y="323177"/>
                </a:cubicBezTo>
                <a:cubicBezTo>
                  <a:pt x="592760" y="325032"/>
                  <a:pt x="589338" y="326106"/>
                  <a:pt x="585622" y="326594"/>
                </a:cubicBezTo>
                <a:cubicBezTo>
                  <a:pt x="584644" y="326692"/>
                  <a:pt x="583667" y="326692"/>
                  <a:pt x="582689" y="326692"/>
                </a:cubicBezTo>
                <a:cubicBezTo>
                  <a:pt x="576529" y="326692"/>
                  <a:pt x="570662" y="324642"/>
                  <a:pt x="565968" y="321030"/>
                </a:cubicBezTo>
                <a:lnTo>
                  <a:pt x="580342" y="405279"/>
                </a:lnTo>
                <a:cubicBezTo>
                  <a:pt x="581320" y="410844"/>
                  <a:pt x="579951" y="416018"/>
                  <a:pt x="576626" y="420020"/>
                </a:cubicBezTo>
                <a:cubicBezTo>
                  <a:pt x="573302" y="424023"/>
                  <a:pt x="568315" y="426171"/>
                  <a:pt x="562742" y="426171"/>
                </a:cubicBezTo>
                <a:lnTo>
                  <a:pt x="534092" y="426171"/>
                </a:lnTo>
                <a:lnTo>
                  <a:pt x="534092" y="552594"/>
                </a:lnTo>
                <a:cubicBezTo>
                  <a:pt x="534092" y="568116"/>
                  <a:pt x="521479" y="580612"/>
                  <a:pt x="506029" y="580612"/>
                </a:cubicBezTo>
                <a:cubicBezTo>
                  <a:pt x="490482" y="580612"/>
                  <a:pt x="477869" y="568116"/>
                  <a:pt x="477869" y="552594"/>
                </a:cubicBezTo>
                <a:lnTo>
                  <a:pt x="477869" y="426171"/>
                </a:lnTo>
                <a:lnTo>
                  <a:pt x="453326" y="426171"/>
                </a:lnTo>
                <a:lnTo>
                  <a:pt x="453326" y="552594"/>
                </a:lnTo>
                <a:cubicBezTo>
                  <a:pt x="453326" y="568116"/>
                  <a:pt x="440712" y="580612"/>
                  <a:pt x="425263" y="580612"/>
                </a:cubicBezTo>
                <a:cubicBezTo>
                  <a:pt x="409716" y="580612"/>
                  <a:pt x="397103" y="568116"/>
                  <a:pt x="397103" y="552594"/>
                </a:cubicBezTo>
                <a:lnTo>
                  <a:pt x="397103" y="426171"/>
                </a:lnTo>
                <a:lnTo>
                  <a:pt x="370702" y="426171"/>
                </a:lnTo>
                <a:cubicBezTo>
                  <a:pt x="365031" y="426171"/>
                  <a:pt x="360142" y="424023"/>
                  <a:pt x="356719" y="420020"/>
                </a:cubicBezTo>
                <a:cubicBezTo>
                  <a:pt x="353395" y="416018"/>
                  <a:pt x="352124" y="410844"/>
                  <a:pt x="353102" y="405279"/>
                </a:cubicBezTo>
                <a:lnTo>
                  <a:pt x="367769" y="321615"/>
                </a:lnTo>
                <a:cubicBezTo>
                  <a:pt x="363271" y="324837"/>
                  <a:pt x="357697" y="326692"/>
                  <a:pt x="352026" y="326692"/>
                </a:cubicBezTo>
                <a:cubicBezTo>
                  <a:pt x="351048" y="326692"/>
                  <a:pt x="349973" y="326692"/>
                  <a:pt x="348995" y="326594"/>
                </a:cubicBezTo>
                <a:cubicBezTo>
                  <a:pt x="345377" y="326106"/>
                  <a:pt x="341857" y="325032"/>
                  <a:pt x="338630" y="323177"/>
                </a:cubicBezTo>
                <a:cubicBezTo>
                  <a:pt x="332372" y="319565"/>
                  <a:pt x="327874" y="313805"/>
                  <a:pt x="326017" y="306874"/>
                </a:cubicBezTo>
                <a:cubicBezTo>
                  <a:pt x="324061" y="299943"/>
                  <a:pt x="325039" y="292621"/>
                  <a:pt x="328559" y="286373"/>
                </a:cubicBezTo>
                <a:lnTo>
                  <a:pt x="393680" y="172836"/>
                </a:lnTo>
                <a:cubicBezTo>
                  <a:pt x="397885" y="165319"/>
                  <a:pt x="406881" y="159364"/>
                  <a:pt x="415094" y="159364"/>
                </a:cubicBezTo>
                <a:cubicBezTo>
                  <a:pt x="415387" y="159364"/>
                  <a:pt x="492340" y="159266"/>
                  <a:pt x="518056" y="159266"/>
                </a:cubicBezTo>
                <a:close/>
                <a:moveTo>
                  <a:pt x="462898" y="0"/>
                </a:moveTo>
                <a:cubicBezTo>
                  <a:pt x="503683" y="0"/>
                  <a:pt x="536745" y="32999"/>
                  <a:pt x="536745" y="73706"/>
                </a:cubicBezTo>
                <a:cubicBezTo>
                  <a:pt x="536745" y="114413"/>
                  <a:pt x="503683" y="147412"/>
                  <a:pt x="462898" y="147412"/>
                </a:cubicBezTo>
                <a:cubicBezTo>
                  <a:pt x="422113" y="147412"/>
                  <a:pt x="389051" y="114413"/>
                  <a:pt x="389051" y="73706"/>
                </a:cubicBezTo>
                <a:cubicBezTo>
                  <a:pt x="389051" y="32999"/>
                  <a:pt x="422113" y="0"/>
                  <a:pt x="462898"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4" name="ïṩḷîdê"/>
          <p:cNvSpPr txBox="1"/>
          <p:nvPr/>
        </p:nvSpPr>
        <p:spPr>
          <a:xfrm>
            <a:off x="8899576" y="4190982"/>
            <a:ext cx="2204712" cy="657410"/>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algn="ctr">
              <a:defRPr sz="2000" b="1">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 </a:t>
            </a:r>
            <a:r>
              <a:rPr lang="zh-CN" altLang="en-US" dirty="0"/>
              <a:t>￥ </a:t>
            </a:r>
            <a:r>
              <a:rPr lang="en-US" altLang="zh-CN" dirty="0"/>
              <a:t>| 50 %</a:t>
            </a:r>
          </a:p>
        </p:txBody>
      </p:sp>
      <p:sp>
        <p:nvSpPr>
          <p:cNvPr id="21" name="矩形 20">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pic>
        <p:nvPicPr>
          <p:cNvPr id="26" name="图片占位符 2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9529" r="19529"/>
          <a:stretch>
            <a:fillRect/>
          </a:stretch>
        </p:blipFill>
        <p:spPr/>
      </p:pic>
      <p:pic>
        <p:nvPicPr>
          <p:cNvPr id="27" name="图片占位符 26"/>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19854" t="484" r="32375" b="-484"/>
          <a:stretch/>
        </p:blipFill>
        <p:spPr/>
      </p:pic>
      <p:pic>
        <p:nvPicPr>
          <p:cNvPr id="28" name="图片占位符 27"/>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1184" r="39832"/>
          <a:stretch/>
        </p:blipFill>
        <p:spPr/>
      </p:pic>
      <p:sp>
        <p:nvSpPr>
          <p:cNvPr id="29" name="文本框 28">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学习</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05727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https://timgsa.baidu.com/timg?image&amp;quality=80&amp;size=b9999_10000&amp;sec=1510667318712&amp;di=6a3039a63edb1e797c080a7e004156f1&amp;imgtype=0&amp;src=http%3A%2F%2Fimgpolitics.gmw.cn%2Fattachement%2Fjpg%2Fsite2%2F20171018%2Ff44d305ea0d81b518477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392" y="331740"/>
            <a:ext cx="3291840" cy="2057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图示 11"/>
          <p:cNvGraphicFramePr/>
          <p:nvPr>
            <p:extLst/>
          </p:nvPr>
        </p:nvGraphicFramePr>
        <p:xfrm>
          <a:off x="3915232" y="2924944"/>
          <a:ext cx="6244768" cy="34294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矩形 20"/>
          <p:cNvSpPr/>
          <p:nvPr/>
        </p:nvSpPr>
        <p:spPr>
          <a:xfrm>
            <a:off x="4439816" y="1003375"/>
            <a:ext cx="5827236" cy="769441"/>
          </a:xfrm>
          <a:prstGeom prst="rect">
            <a:avLst/>
          </a:prstGeom>
          <a:noFill/>
        </p:spPr>
        <p:txBody>
          <a:bodyPr wrap="none" lIns="91440" tIns="45720" rIns="91440" bIns="45720">
            <a:spAutoFit/>
          </a:bodyPr>
          <a:lstStyle/>
          <a:p>
            <a:pPr algn="ctr"/>
            <a:r>
              <a:rPr lang="zh-CN" altLang="en-US" sz="4400" dirty="0">
                <a:ln w="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党中央新时代党建要求</a:t>
            </a:r>
            <a:endParaRPr lang="zh-CN" altLang="en-US" sz="4400" b="0" cap="none" spc="0" dirty="0">
              <a:ln w="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24" name="五边形 23"/>
          <p:cNvSpPr/>
          <p:nvPr/>
        </p:nvSpPr>
        <p:spPr>
          <a:xfrm>
            <a:off x="911424" y="4077072"/>
            <a:ext cx="2232248" cy="1152128"/>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u="sng" dirty="0">
                <a:solidFill>
                  <a:srgbClr val="C00000"/>
                </a:solidFill>
                <a:latin typeface="微软雅黑" panose="020B0503020204020204" pitchFamily="34" charset="-122"/>
                <a:ea typeface="微软雅黑" panose="020B0503020204020204" pitchFamily="34" charset="-122"/>
              </a:rPr>
              <a:t>8900</a:t>
            </a:r>
            <a:r>
              <a:rPr lang="zh-CN" altLang="en-US" sz="1400" b="1" u="sng" dirty="0">
                <a:solidFill>
                  <a:srgbClr val="C00000"/>
                </a:solidFill>
                <a:latin typeface="微软雅黑" panose="020B0503020204020204" pitchFamily="34" charset="-122"/>
                <a:ea typeface="微软雅黑" panose="020B0503020204020204" pitchFamily="34" charset="-122"/>
              </a:rPr>
              <a:t>万党员</a:t>
            </a:r>
            <a:endParaRPr lang="en-US" altLang="zh-CN" sz="1400" b="1" u="sng" dirty="0">
              <a:solidFill>
                <a:srgbClr val="C00000"/>
              </a:solidFill>
              <a:latin typeface="微软雅黑" panose="020B0503020204020204" pitchFamily="34" charset="-122"/>
              <a:ea typeface="微软雅黑" panose="020B0503020204020204" pitchFamily="34" charset="-122"/>
            </a:endParaRPr>
          </a:p>
          <a:p>
            <a:pPr algn="ctr"/>
            <a:r>
              <a:rPr lang="zh-CN" altLang="en-US" sz="3200" b="1" dirty="0">
                <a:solidFill>
                  <a:srgbClr val="C00000"/>
                </a:solidFill>
                <a:latin typeface="微软雅黑" panose="020B0503020204020204" pitchFamily="34" charset="-122"/>
                <a:ea typeface="微软雅黑" panose="020B0503020204020204" pitchFamily="34" charset="-122"/>
              </a:rPr>
              <a:t>全覆盖</a:t>
            </a:r>
            <a:endParaRPr lang="en-US" altLang="zh-CN" sz="3200" b="1" dirty="0">
              <a:solidFill>
                <a:srgbClr val="C00000"/>
              </a:solidFill>
              <a:latin typeface="微软雅黑" panose="020B0503020204020204" pitchFamily="34" charset="-122"/>
              <a:ea typeface="微软雅黑" panose="020B0503020204020204" pitchFamily="34" charset="-122"/>
            </a:endParaRPr>
          </a:p>
          <a:p>
            <a:pPr algn="ctr"/>
            <a:r>
              <a:rPr lang="en-US" altLang="zh-CN" sz="1400" b="1" u="sng" dirty="0">
                <a:solidFill>
                  <a:srgbClr val="C00000"/>
                </a:solidFill>
                <a:latin typeface="微软雅黑" panose="020B0503020204020204" pitchFamily="34" charset="-122"/>
                <a:ea typeface="微软雅黑" panose="020B0503020204020204" pitchFamily="34" charset="-122"/>
              </a:rPr>
              <a:t>450</a:t>
            </a:r>
            <a:r>
              <a:rPr lang="zh-CN" altLang="en-US" sz="1400" b="1" u="sng" dirty="0">
                <a:solidFill>
                  <a:srgbClr val="C00000"/>
                </a:solidFill>
                <a:latin typeface="微软雅黑" panose="020B0503020204020204" pitchFamily="34" charset="-122"/>
                <a:ea typeface="微软雅黑" panose="020B0503020204020204" pitchFamily="34" charset="-122"/>
              </a:rPr>
              <a:t>万党组织</a:t>
            </a:r>
          </a:p>
        </p:txBody>
      </p:sp>
    </p:spTree>
    <p:extLst>
      <p:ext uri="{BB962C8B-B14F-4D97-AF65-F5344CB8AC3E}">
        <p14:creationId xmlns:p14="http://schemas.microsoft.com/office/powerpoint/2010/main" val="6183443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考试</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管理</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sp>
        <p:nvSpPr>
          <p:cNvPr id="12" name="文本框 11"/>
          <p:cNvSpPr txBox="1"/>
          <p:nvPr/>
        </p:nvSpPr>
        <p:spPr>
          <a:xfrm>
            <a:off x="1783252" y="1032304"/>
            <a:ext cx="6068977" cy="646331"/>
          </a:xfrm>
          <a:prstGeom prst="rect">
            <a:avLst/>
          </a:prstGeom>
          <a:noFill/>
          <a:ln w="9525">
            <a:noFill/>
          </a:ln>
        </p:spPr>
        <p:txBody>
          <a:bodyPr wrap="square">
            <a:spAutoFit/>
          </a:bodyPr>
          <a:lstStyle/>
          <a:p>
            <a:r>
              <a:rPr lang="zh-CN" altLang="en-US" b="0" dirty="0" smtClean="0">
                <a:solidFill>
                  <a:srgbClr val="000000"/>
                </a:solidFill>
                <a:latin typeface="+mn-ea"/>
                <a:cs typeface="宋体" panose="02010600030101010101" pitchFamily="2" charset="-122"/>
              </a:rPr>
              <a:t>包含</a:t>
            </a:r>
            <a:r>
              <a:rPr lang="zh-CN" altLang="en-US" b="0" dirty="0">
                <a:solidFill>
                  <a:srgbClr val="000000"/>
                </a:solidFill>
                <a:latin typeface="+mn-ea"/>
                <a:cs typeface="宋体" panose="02010600030101010101" pitchFamily="2" charset="-122"/>
              </a:rPr>
              <a:t>补考/重修参数设置、隐私问题管理、安排考试、考试及秘匙管理、报名情况和考试</a:t>
            </a:r>
            <a:r>
              <a:rPr lang="zh-CN" altLang="en-US" b="0" dirty="0" smtClean="0">
                <a:solidFill>
                  <a:srgbClr val="000000"/>
                </a:solidFill>
                <a:latin typeface="+mn-ea"/>
                <a:cs typeface="宋体" panose="02010600030101010101" pitchFamily="2" charset="-122"/>
              </a:rPr>
              <a:t>结果。</a:t>
            </a:r>
            <a:endParaRPr lang="zh-CN" altLang="en-US" b="0" dirty="0">
              <a:solidFill>
                <a:srgbClr val="000000"/>
              </a:solidFill>
              <a:latin typeface="+mn-ea"/>
              <a:cs typeface="宋体" panose="02010600030101010101" pitchFamily="2" charset="-122"/>
            </a:endParaRPr>
          </a:p>
        </p:txBody>
      </p:sp>
      <p:pic>
        <p:nvPicPr>
          <p:cNvPr id="13" name="图片 1"/>
          <p:cNvPicPr>
            <a:picLocks noChangeAspect="1"/>
          </p:cNvPicPr>
          <p:nvPr/>
        </p:nvPicPr>
        <p:blipFill>
          <a:blip r:embed="rId4"/>
          <a:stretch>
            <a:fillRect/>
          </a:stretch>
        </p:blipFill>
        <p:spPr>
          <a:xfrm>
            <a:off x="1783252" y="1808945"/>
            <a:ext cx="4504670" cy="2302101"/>
          </a:xfrm>
          <a:prstGeom prst="rect">
            <a:avLst/>
          </a:prstGeom>
          <a:noFill/>
          <a:ln w="9525">
            <a:noFill/>
          </a:ln>
        </p:spPr>
      </p:pic>
      <p:pic>
        <p:nvPicPr>
          <p:cNvPr id="14" name="图片 -2147482572"/>
          <p:cNvPicPr>
            <a:picLocks noChangeAspect="1"/>
          </p:cNvPicPr>
          <p:nvPr/>
        </p:nvPicPr>
        <p:blipFill>
          <a:blip r:embed="rId5"/>
          <a:stretch>
            <a:fillRect/>
          </a:stretch>
        </p:blipFill>
        <p:spPr>
          <a:xfrm>
            <a:off x="6341280" y="1808945"/>
            <a:ext cx="4504669" cy="2298038"/>
          </a:xfrm>
          <a:prstGeom prst="rect">
            <a:avLst/>
          </a:prstGeom>
          <a:noFill/>
          <a:ln w="9525">
            <a:noFill/>
          </a:ln>
        </p:spPr>
      </p:pic>
      <p:pic>
        <p:nvPicPr>
          <p:cNvPr id="15" name="图片 1"/>
          <p:cNvPicPr>
            <a:picLocks noChangeAspect="1"/>
          </p:cNvPicPr>
          <p:nvPr/>
        </p:nvPicPr>
        <p:blipFill>
          <a:blip r:embed="rId6"/>
          <a:stretch>
            <a:fillRect/>
          </a:stretch>
        </p:blipFill>
        <p:spPr>
          <a:xfrm>
            <a:off x="1783252" y="4111046"/>
            <a:ext cx="4504670" cy="2302101"/>
          </a:xfrm>
          <a:prstGeom prst="rect">
            <a:avLst/>
          </a:prstGeom>
          <a:noFill/>
          <a:ln w="9525">
            <a:noFill/>
          </a:ln>
        </p:spPr>
      </p:pic>
      <p:pic>
        <p:nvPicPr>
          <p:cNvPr id="16" name="图片 1"/>
          <p:cNvPicPr>
            <a:picLocks noChangeAspect="1"/>
          </p:cNvPicPr>
          <p:nvPr/>
        </p:nvPicPr>
        <p:blipFill>
          <a:blip r:embed="rId7"/>
          <a:stretch>
            <a:fillRect/>
          </a:stretch>
        </p:blipFill>
        <p:spPr>
          <a:xfrm>
            <a:off x="6341280" y="4106983"/>
            <a:ext cx="4512561" cy="2336149"/>
          </a:xfrm>
          <a:prstGeom prst="rect">
            <a:avLst/>
          </a:prstGeom>
          <a:noFill/>
          <a:ln w="9525">
            <a:noFill/>
          </a:ln>
        </p:spPr>
      </p:pic>
    </p:spTree>
    <p:extLst>
      <p:ext uri="{BB962C8B-B14F-4D97-AF65-F5344CB8AC3E}">
        <p14:creationId xmlns:p14="http://schemas.microsoft.com/office/powerpoint/2010/main" val="13177349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学习认证</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pic>
        <p:nvPicPr>
          <p:cNvPr id="14" name="图片 -2147482543"/>
          <p:cNvPicPr>
            <a:picLocks noChangeAspect="1"/>
          </p:cNvPicPr>
          <p:nvPr/>
        </p:nvPicPr>
        <p:blipFill>
          <a:blip r:embed="rId3"/>
          <a:stretch>
            <a:fillRect/>
          </a:stretch>
        </p:blipFill>
        <p:spPr>
          <a:xfrm>
            <a:off x="1727199" y="1585774"/>
            <a:ext cx="5145767" cy="28167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图片 1"/>
          <p:cNvPicPr>
            <a:picLocks noChangeAspect="1"/>
          </p:cNvPicPr>
          <p:nvPr/>
        </p:nvPicPr>
        <p:blipFill>
          <a:blip r:embed="rId4"/>
          <a:stretch>
            <a:fillRect/>
          </a:stretch>
        </p:blipFill>
        <p:spPr>
          <a:xfrm>
            <a:off x="4231349" y="3330826"/>
            <a:ext cx="7045375" cy="28819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文本框 15"/>
          <p:cNvSpPr txBox="1"/>
          <p:nvPr/>
        </p:nvSpPr>
        <p:spPr>
          <a:xfrm>
            <a:off x="1311007" y="1104432"/>
            <a:ext cx="9429564" cy="369332"/>
          </a:xfrm>
          <a:prstGeom prst="rect">
            <a:avLst/>
          </a:prstGeom>
          <a:noFill/>
          <a:ln w="9525">
            <a:noFill/>
          </a:ln>
        </p:spPr>
        <p:txBody>
          <a:bodyPr wrap="square">
            <a:spAutoFit/>
          </a:bodyPr>
          <a:lstStyle/>
          <a:p>
            <a:r>
              <a:rPr lang="zh-CN" altLang="en-US" b="0" dirty="0" smtClean="0">
                <a:solidFill>
                  <a:srgbClr val="000000"/>
                </a:solidFill>
                <a:latin typeface="+mn-ea"/>
                <a:cs typeface="宋体" panose="02010600030101010101" pitchFamily="2" charset="-122"/>
              </a:rPr>
              <a:t>包含</a:t>
            </a:r>
            <a:r>
              <a:rPr lang="zh-CN" altLang="en-US" b="0" dirty="0">
                <a:solidFill>
                  <a:srgbClr val="000000"/>
                </a:solidFill>
                <a:latin typeface="+mn-ea"/>
                <a:cs typeface="宋体" panose="02010600030101010101" pitchFamily="2" charset="-122"/>
              </a:rPr>
              <a:t>证书样本管理、证书列表、入党积极分子鉴定表样表和入党积极分子鉴定表</a:t>
            </a:r>
            <a:r>
              <a:rPr lang="zh-CN" altLang="en-US" b="0" dirty="0" smtClean="0">
                <a:solidFill>
                  <a:srgbClr val="000000"/>
                </a:solidFill>
                <a:latin typeface="+mn-ea"/>
                <a:cs typeface="宋体" panose="02010600030101010101" pitchFamily="2" charset="-122"/>
              </a:rPr>
              <a:t>列表</a:t>
            </a:r>
            <a:r>
              <a:rPr lang="en-US" altLang="zh-CN" b="0" dirty="0" smtClean="0">
                <a:solidFill>
                  <a:srgbClr val="000000"/>
                </a:solidFill>
                <a:latin typeface="+mn-ea"/>
                <a:cs typeface="宋体" panose="02010600030101010101" pitchFamily="2" charset="-122"/>
              </a:rPr>
              <a:t>.</a:t>
            </a:r>
            <a:endParaRPr lang="zh-CN" altLang="en-US" b="0" dirty="0">
              <a:solidFill>
                <a:srgbClr val="000000"/>
              </a:solidFill>
              <a:latin typeface="+mn-ea"/>
              <a:cs typeface="宋体" panose="02010600030101010101" pitchFamily="2" charset="-122"/>
            </a:endParaRPr>
          </a:p>
        </p:txBody>
      </p:sp>
    </p:spTree>
    <p:extLst>
      <p:ext uri="{BB962C8B-B14F-4D97-AF65-F5344CB8AC3E}">
        <p14:creationId xmlns:p14="http://schemas.microsoft.com/office/powerpoint/2010/main" val="10879830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1826141" cy="584775"/>
          </a:xfrm>
          <a:prstGeom prst="rect">
            <a:avLst/>
          </a:prstGeom>
          <a:noFill/>
        </p:spPr>
        <p:txBody>
          <a:bodyPr wrap="none" rtlCol="0">
            <a:spAutoFit/>
          </a:bodyPr>
          <a:lstStyle/>
          <a:p>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信息统计</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pic>
        <p:nvPicPr>
          <p:cNvPr id="12" name="图片 11"/>
          <p:cNvPicPr>
            <a:picLocks noChangeAspect="1"/>
          </p:cNvPicPr>
          <p:nvPr/>
        </p:nvPicPr>
        <p:blipFill>
          <a:blip r:embed="rId3"/>
          <a:stretch>
            <a:fillRect/>
          </a:stretch>
        </p:blipFill>
        <p:spPr>
          <a:xfrm>
            <a:off x="1875065" y="3943079"/>
            <a:ext cx="3583940" cy="21596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图片 -2147482536"/>
          <p:cNvPicPr>
            <a:picLocks noChangeAspect="1"/>
          </p:cNvPicPr>
          <p:nvPr/>
        </p:nvPicPr>
        <p:blipFill>
          <a:blip r:embed="rId4"/>
          <a:stretch>
            <a:fillRect/>
          </a:stretch>
        </p:blipFill>
        <p:spPr>
          <a:xfrm>
            <a:off x="5111931" y="1536215"/>
            <a:ext cx="6757167" cy="34156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文本框 13"/>
          <p:cNvSpPr txBox="1"/>
          <p:nvPr/>
        </p:nvSpPr>
        <p:spPr>
          <a:xfrm>
            <a:off x="1875065" y="2505670"/>
            <a:ext cx="3236866" cy="923330"/>
          </a:xfrm>
          <a:prstGeom prst="rect">
            <a:avLst/>
          </a:prstGeom>
          <a:noFill/>
          <a:ln w="9525">
            <a:noFill/>
          </a:ln>
        </p:spPr>
        <p:txBody>
          <a:bodyPr wrap="square">
            <a:spAutoFit/>
          </a:bodyPr>
          <a:lstStyle/>
          <a:p>
            <a:r>
              <a:rPr lang="zh-CN" altLang="en-US" b="0" dirty="0" smtClean="0">
                <a:solidFill>
                  <a:srgbClr val="000000"/>
                </a:solidFill>
                <a:latin typeface="+mn-ea"/>
                <a:cs typeface="宋体" panose="02010600030101010101" pitchFamily="2" charset="-122"/>
              </a:rPr>
              <a:t>包含</a:t>
            </a:r>
            <a:r>
              <a:rPr lang="zh-CN" altLang="en-US" b="0" dirty="0">
                <a:solidFill>
                  <a:srgbClr val="000000"/>
                </a:solidFill>
                <a:latin typeface="+mn-ea"/>
                <a:cs typeface="宋体" panose="02010600030101010101" pitchFamily="2" charset="-122"/>
              </a:rPr>
              <a:t>个人学习痕迹、考试成绩统计、个人学习考试情况统计、总体考试情况统计等四个模块。</a:t>
            </a:r>
          </a:p>
        </p:txBody>
      </p:sp>
    </p:spTree>
    <p:extLst>
      <p:ext uri="{BB962C8B-B14F-4D97-AF65-F5344CB8AC3E}">
        <p14:creationId xmlns:p14="http://schemas.microsoft.com/office/powerpoint/2010/main" val="625480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1415772"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课程库</a:t>
            </a:r>
          </a:p>
        </p:txBody>
      </p:sp>
      <p:pic>
        <p:nvPicPr>
          <p:cNvPr id="9" name="图片 1"/>
          <p:cNvPicPr>
            <a:picLocks noChangeAspect="1"/>
          </p:cNvPicPr>
          <p:nvPr/>
        </p:nvPicPr>
        <p:blipFill>
          <a:blip r:embed="rId3"/>
          <a:stretch>
            <a:fillRect/>
          </a:stretch>
        </p:blipFill>
        <p:spPr>
          <a:xfrm>
            <a:off x="1580061" y="2608598"/>
            <a:ext cx="4515939" cy="20969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图片 1"/>
          <p:cNvPicPr>
            <a:picLocks noChangeAspect="1"/>
          </p:cNvPicPr>
          <p:nvPr/>
        </p:nvPicPr>
        <p:blipFill>
          <a:blip r:embed="rId4"/>
          <a:stretch>
            <a:fillRect/>
          </a:stretch>
        </p:blipFill>
        <p:spPr>
          <a:xfrm>
            <a:off x="6317908" y="2388462"/>
            <a:ext cx="5137509" cy="24593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文本框 14"/>
          <p:cNvSpPr txBox="1"/>
          <p:nvPr/>
        </p:nvSpPr>
        <p:spPr>
          <a:xfrm>
            <a:off x="1580061" y="1536496"/>
            <a:ext cx="10010136" cy="369332"/>
          </a:xfrm>
          <a:prstGeom prst="rect">
            <a:avLst/>
          </a:prstGeom>
          <a:noFill/>
          <a:ln w="9525">
            <a:noFill/>
          </a:ln>
        </p:spPr>
        <p:txBody>
          <a:bodyPr wrap="square">
            <a:spAutoFit/>
          </a:bodyPr>
          <a:lstStyle/>
          <a:p>
            <a:r>
              <a:rPr lang="zh-CN" altLang="en-US" b="0" dirty="0" smtClean="0">
                <a:solidFill>
                  <a:srgbClr val="000000"/>
                </a:solidFill>
                <a:latin typeface="+mn-ea"/>
                <a:cs typeface="宋体" panose="02010600030101010101" pitchFamily="2" charset="-122"/>
              </a:rPr>
              <a:t>包含</a:t>
            </a:r>
            <a:r>
              <a:rPr lang="zh-CN" altLang="en-US" b="0" dirty="0">
                <a:solidFill>
                  <a:srgbClr val="000000"/>
                </a:solidFill>
                <a:latin typeface="+mn-ea"/>
                <a:cs typeface="宋体" panose="02010600030101010101" pitchFamily="2" charset="-122"/>
              </a:rPr>
              <a:t>课程分类管理、课程管理、知识点管理、讲师管理、资料管理、弹窗管理、知识点</a:t>
            </a:r>
            <a:r>
              <a:rPr lang="zh-CN" altLang="en-US" b="0" dirty="0" smtClean="0">
                <a:solidFill>
                  <a:srgbClr val="000000"/>
                </a:solidFill>
                <a:latin typeface="+mn-ea"/>
                <a:cs typeface="宋体" panose="02010600030101010101" pitchFamily="2" charset="-122"/>
              </a:rPr>
              <a:t>作业管理。</a:t>
            </a:r>
            <a:endParaRPr lang="zh-CN" altLang="en-US" b="0" dirty="0">
              <a:solidFill>
                <a:srgbClr val="000000"/>
              </a:solidFill>
              <a:latin typeface="+mn-ea"/>
              <a:cs typeface="宋体" panose="02010600030101010101" pitchFamily="2" charset="-122"/>
            </a:endParaRPr>
          </a:p>
        </p:txBody>
      </p:sp>
    </p:spTree>
    <p:extLst>
      <p:ext uri="{BB962C8B-B14F-4D97-AF65-F5344CB8AC3E}">
        <p14:creationId xmlns:p14="http://schemas.microsoft.com/office/powerpoint/2010/main" val="41743738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1415772"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试题</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库</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pic>
        <p:nvPicPr>
          <p:cNvPr id="12" name="图片 1"/>
          <p:cNvPicPr>
            <a:picLocks noChangeAspect="1"/>
          </p:cNvPicPr>
          <p:nvPr/>
        </p:nvPicPr>
        <p:blipFill>
          <a:blip r:embed="rId3"/>
          <a:stretch>
            <a:fillRect/>
          </a:stretch>
        </p:blipFill>
        <p:spPr>
          <a:xfrm>
            <a:off x="2015426" y="1645157"/>
            <a:ext cx="9123402" cy="41495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文本框 12"/>
          <p:cNvSpPr txBox="1"/>
          <p:nvPr/>
        </p:nvSpPr>
        <p:spPr>
          <a:xfrm>
            <a:off x="3104549" y="1054776"/>
            <a:ext cx="6945156" cy="369332"/>
          </a:xfrm>
          <a:prstGeom prst="rect">
            <a:avLst/>
          </a:prstGeom>
          <a:noFill/>
          <a:ln w="9525">
            <a:noFill/>
          </a:ln>
        </p:spPr>
        <p:txBody>
          <a:bodyPr wrap="square">
            <a:spAutoFit/>
          </a:bodyPr>
          <a:lstStyle/>
          <a:p>
            <a:r>
              <a:rPr lang="zh-CN" altLang="en-US" b="0" dirty="0" smtClean="0">
                <a:solidFill>
                  <a:srgbClr val="000000"/>
                </a:solidFill>
                <a:latin typeface="+mn-ea"/>
                <a:cs typeface="宋体" panose="02010600030101010101" pitchFamily="2" charset="-122"/>
              </a:rPr>
              <a:t>包含</a:t>
            </a:r>
            <a:r>
              <a:rPr lang="zh-CN" altLang="en-US" b="0" dirty="0">
                <a:solidFill>
                  <a:srgbClr val="000000"/>
                </a:solidFill>
                <a:latin typeface="+mn-ea"/>
                <a:cs typeface="宋体" panose="02010600030101010101" pitchFamily="2" charset="-122"/>
              </a:rPr>
              <a:t>题目类型管理、试题管理、添加试题和批量导入试题四个模块。</a:t>
            </a:r>
          </a:p>
        </p:txBody>
      </p:sp>
    </p:spTree>
    <p:extLst>
      <p:ext uri="{BB962C8B-B14F-4D97-AF65-F5344CB8AC3E}">
        <p14:creationId xmlns:p14="http://schemas.microsoft.com/office/powerpoint/2010/main" val="8648740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p:nvPr/>
        </p:nvSpPr>
        <p:spPr bwMode="auto">
          <a:xfrm>
            <a:off x="3858947" y="2156731"/>
            <a:ext cx="8333053"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rgbClr val="C00000"/>
          </a:solidFill>
          <a:ln>
            <a:noFill/>
          </a:ln>
        </p:spPr>
        <p:txBody>
          <a:bodyPr vert="horz" wrap="square" lIns="91440" tIns="45720" rIns="91440" bIns="45720" numCol="1" anchor="t" anchorCtr="0" compatLnSpc="1"/>
          <a:lstStyle/>
          <a:p>
            <a:endParaRPr lang="zh-CN" altLang="en-US" dirty="0">
              <a:solidFill>
                <a:srgbClr val="C4261D"/>
              </a:solidFill>
            </a:endParaRPr>
          </a:p>
        </p:txBody>
      </p:sp>
      <p:sp>
        <p:nvSpPr>
          <p:cNvPr id="7" name="文本框 6"/>
          <p:cNvSpPr txBox="1">
            <a:spLocks noChangeArrowheads="1"/>
          </p:cNvSpPr>
          <p:nvPr/>
        </p:nvSpPr>
        <p:spPr bwMode="auto">
          <a:xfrm>
            <a:off x="5106837" y="3019731"/>
            <a:ext cx="64488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4000" b="1" dirty="0">
                <a:solidFill>
                  <a:schemeClr val="bg1"/>
                </a:solidFill>
                <a:latin typeface="+mn-lt"/>
                <a:ea typeface="+mn-ea"/>
                <a:cs typeface="+mn-ea"/>
                <a:sym typeface="+mn-lt"/>
              </a:rPr>
              <a:t>掌</a:t>
            </a:r>
            <a:r>
              <a:rPr lang="zh-CN" altLang="en-US" sz="4000" b="1" dirty="0" smtClean="0">
                <a:solidFill>
                  <a:schemeClr val="bg1"/>
                </a:solidFill>
                <a:latin typeface="+mn-lt"/>
                <a:ea typeface="+mn-ea"/>
                <a:cs typeface="+mn-ea"/>
                <a:sym typeface="+mn-lt"/>
              </a:rPr>
              <a:t>上智慧党建</a:t>
            </a:r>
            <a:endParaRPr lang="zh-CN" altLang="en-US" sz="4000" b="1" dirty="0">
              <a:solidFill>
                <a:schemeClr val="bg1"/>
              </a:solidFill>
              <a:latin typeface="+mn-lt"/>
              <a:ea typeface="+mn-ea"/>
              <a:cs typeface="+mn-ea"/>
              <a:sym typeface="+mn-lt"/>
            </a:endParaRPr>
          </a:p>
        </p:txBody>
      </p:sp>
      <p:sp>
        <p:nvSpPr>
          <p:cNvPr id="21" name="Freeform 7"/>
          <p:cNvSpPr/>
          <p:nvPr/>
        </p:nvSpPr>
        <p:spPr bwMode="auto">
          <a:xfrm>
            <a:off x="-1" y="2174050"/>
            <a:ext cx="2516065"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4261D"/>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8601" y="2533197"/>
            <a:ext cx="1895570" cy="1431501"/>
          </a:xfrm>
          <a:prstGeom prst="rect">
            <a:avLst/>
          </a:prstGeom>
          <a:ln>
            <a:noFill/>
          </a:ln>
        </p:spPr>
      </p:pic>
    </p:spTree>
    <p:extLst>
      <p:ext uri="{BB962C8B-B14F-4D97-AF65-F5344CB8AC3E}">
        <p14:creationId xmlns:p14="http://schemas.microsoft.com/office/powerpoint/2010/main" val="3124321111"/>
      </p:ext>
    </p:extLst>
  </p:cSld>
  <p:clrMapOvr>
    <a:masterClrMapping/>
  </p:clrMapOvr>
  <mc:AlternateContent xmlns:mc="http://schemas.openxmlformats.org/markup-compatibility/2006" xmlns:p14="http://schemas.microsoft.com/office/powerpoint/2010/main">
    <mc:Choice Requires="p14">
      <p:transition spd="slow" p14:dur="1400" advTm="4717">
        <p14:doors dir="vert"/>
      </p:transition>
    </mc:Choice>
    <mc:Fallback xmlns="">
      <p:transition spd="slow" advTm="4717">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3"/>
          <a:stretch>
            <a:fillRect/>
          </a:stretch>
        </p:blipFill>
        <p:spPr>
          <a:xfrm>
            <a:off x="0" y="85105"/>
            <a:ext cx="980563" cy="912468"/>
          </a:xfrm>
          <a:prstGeom prst="rect">
            <a:avLst/>
          </a:prstGeom>
        </p:spPr>
      </p:pic>
      <p:sp>
        <p:nvSpPr>
          <p:cNvPr id="11" name="文本框 10">
            <a:extLst>
              <a:ext uri="{FF2B5EF4-FFF2-40B4-BE49-F238E27FC236}">
                <a16:creationId xmlns:a16="http://schemas.microsoft.com/office/drawing/2014/main" id="{1EBB8085-4111-D14A-B57B-1622001C3B7B}"/>
              </a:ext>
            </a:extLst>
          </p:cNvPr>
          <p:cNvSpPr txBox="1"/>
          <p:nvPr/>
        </p:nvSpPr>
        <p:spPr>
          <a:xfrm>
            <a:off x="1311007" y="248951"/>
            <a:ext cx="2646878"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掌上</a:t>
            </a:r>
            <a:r>
              <a:rPr kumimoji="1" lang="zh-CN" altLang="en-US" sz="3200" b="1" dirty="0" smtClean="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智慧党建</a:t>
            </a:r>
            <a:endPar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1562819" y="1368973"/>
            <a:ext cx="9861920" cy="2933702"/>
            <a:chOff x="452633" y="905334"/>
            <a:chExt cx="7876357" cy="2343041"/>
          </a:xfrm>
        </p:grpSpPr>
        <p:sp>
          <p:nvSpPr>
            <p:cNvPr id="9" name="文本框 2">
              <a:extLst>
                <a:ext uri="{FF2B5EF4-FFF2-40B4-BE49-F238E27FC236}">
                  <a16:creationId xmlns:a16="http://schemas.microsoft.com/office/drawing/2014/main" id="{5FB50D1C-108F-49C2-A610-E379BCB432C0}"/>
                </a:ext>
              </a:extLst>
            </p:cNvPr>
            <p:cNvSpPr txBox="1"/>
            <p:nvPr/>
          </p:nvSpPr>
          <p:spPr>
            <a:xfrm>
              <a:off x="452633" y="2991044"/>
              <a:ext cx="434265"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首页</a:t>
              </a:r>
            </a:p>
          </p:txBody>
        </p:sp>
        <p:sp>
          <p:nvSpPr>
            <p:cNvPr id="10" name="文本框 3">
              <a:extLst>
                <a:ext uri="{FF2B5EF4-FFF2-40B4-BE49-F238E27FC236}">
                  <a16:creationId xmlns:a16="http://schemas.microsoft.com/office/drawing/2014/main" id="{3270E3D1-2FA6-4ECA-84CD-49E23B06B5B4}"/>
                </a:ext>
              </a:extLst>
            </p:cNvPr>
            <p:cNvSpPr txBox="1"/>
            <p:nvPr/>
          </p:nvSpPr>
          <p:spPr>
            <a:xfrm>
              <a:off x="1720770" y="2991044"/>
              <a:ext cx="434265"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评论</a:t>
              </a:r>
            </a:p>
          </p:txBody>
        </p:sp>
        <p:pic>
          <p:nvPicPr>
            <p:cNvPr id="14" name="图片 13">
              <a:extLst>
                <a:ext uri="{FF2B5EF4-FFF2-40B4-BE49-F238E27FC236}">
                  <a16:creationId xmlns:a16="http://schemas.microsoft.com/office/drawing/2014/main" id="{2C74FE7F-361E-4632-BA8F-C832383CC1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75656" y="908968"/>
              <a:ext cx="1106413" cy="1800972"/>
            </a:xfrm>
            <a:prstGeom prst="rect">
              <a:avLst/>
            </a:prstGeom>
            <a:effectLst>
              <a:outerShdw blurRad="63500" sx="102000" sy="102000" algn="ctr" rotWithShape="0">
                <a:prstClr val="black">
                  <a:alpha val="40000"/>
                </a:prstClr>
              </a:outerShdw>
            </a:effectLst>
          </p:spPr>
        </p:pic>
        <p:pic>
          <p:nvPicPr>
            <p:cNvPr id="15" name="图片 14">
              <a:extLst>
                <a:ext uri="{FF2B5EF4-FFF2-40B4-BE49-F238E27FC236}">
                  <a16:creationId xmlns:a16="http://schemas.microsoft.com/office/drawing/2014/main" id="{8AC528A5-B072-4624-8020-2664312864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99792" y="908968"/>
              <a:ext cx="1106966" cy="1783873"/>
            </a:xfrm>
            <a:prstGeom prst="rect">
              <a:avLst/>
            </a:prstGeom>
            <a:ln>
              <a:noFill/>
            </a:ln>
            <a:effectLst>
              <a:outerShdw blurRad="63500" sx="102000" sy="102000" algn="ctr" rotWithShape="0">
                <a:prstClr val="black">
                  <a:alpha val="40000"/>
                </a:prstClr>
              </a:outerShdw>
            </a:effectLst>
          </p:spPr>
        </p:pic>
        <p:sp>
          <p:nvSpPr>
            <p:cNvPr id="16" name="文本框 7">
              <a:extLst>
                <a:ext uri="{FF2B5EF4-FFF2-40B4-BE49-F238E27FC236}">
                  <a16:creationId xmlns:a16="http://schemas.microsoft.com/office/drawing/2014/main" id="{187DE756-9758-415F-B001-73C36E4DE97C}"/>
                </a:ext>
              </a:extLst>
            </p:cNvPr>
            <p:cNvSpPr txBox="1"/>
            <p:nvPr/>
          </p:nvSpPr>
          <p:spPr>
            <a:xfrm>
              <a:off x="2637076" y="2992111"/>
              <a:ext cx="1294599"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党员学习积分排名</a:t>
              </a:r>
            </a:p>
          </p:txBody>
        </p:sp>
        <p:sp>
          <p:nvSpPr>
            <p:cNvPr id="18" name="文本框 2">
              <a:extLst>
                <a:ext uri="{FF2B5EF4-FFF2-40B4-BE49-F238E27FC236}">
                  <a16:creationId xmlns:a16="http://schemas.microsoft.com/office/drawing/2014/main" id="{81066A78-89EE-4B2C-B2DB-26D9D88C46CA}"/>
                </a:ext>
              </a:extLst>
            </p:cNvPr>
            <p:cNvSpPr txBox="1"/>
            <p:nvPr/>
          </p:nvSpPr>
          <p:spPr>
            <a:xfrm>
              <a:off x="4211258" y="3002565"/>
              <a:ext cx="721042"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视频学习</a:t>
              </a:r>
            </a:p>
          </p:txBody>
        </p:sp>
        <p:sp>
          <p:nvSpPr>
            <p:cNvPr id="19" name="文本框 3">
              <a:extLst>
                <a:ext uri="{FF2B5EF4-FFF2-40B4-BE49-F238E27FC236}">
                  <a16:creationId xmlns:a16="http://schemas.microsoft.com/office/drawing/2014/main" id="{1757D2A1-B1C1-42F4-A9E0-B15B33FCCD51}"/>
                </a:ext>
              </a:extLst>
            </p:cNvPr>
            <p:cNvSpPr txBox="1"/>
            <p:nvPr/>
          </p:nvSpPr>
          <p:spPr>
            <a:xfrm>
              <a:off x="5392857" y="3002565"/>
              <a:ext cx="721042"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音频学习</a:t>
              </a:r>
            </a:p>
          </p:txBody>
        </p:sp>
        <p:sp>
          <p:nvSpPr>
            <p:cNvPr id="20" name="文本框 4">
              <a:extLst>
                <a:ext uri="{FF2B5EF4-FFF2-40B4-BE49-F238E27FC236}">
                  <a16:creationId xmlns:a16="http://schemas.microsoft.com/office/drawing/2014/main" id="{8AE57083-24CF-4B2D-A6E3-F2FBFAD8CF9A}"/>
                </a:ext>
              </a:extLst>
            </p:cNvPr>
            <p:cNvSpPr txBox="1"/>
            <p:nvPr/>
          </p:nvSpPr>
          <p:spPr>
            <a:xfrm>
              <a:off x="6572097" y="3002565"/>
              <a:ext cx="721042"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党费缴纳</a:t>
              </a:r>
            </a:p>
          </p:txBody>
        </p:sp>
        <p:sp>
          <p:nvSpPr>
            <p:cNvPr id="21" name="文本框 5">
              <a:extLst>
                <a:ext uri="{FF2B5EF4-FFF2-40B4-BE49-F238E27FC236}">
                  <a16:creationId xmlns:a16="http://schemas.microsoft.com/office/drawing/2014/main" id="{1F43FD9A-5BF3-48D6-AC0B-3B4A61F56D3C}"/>
                </a:ext>
              </a:extLst>
            </p:cNvPr>
            <p:cNvSpPr txBox="1"/>
            <p:nvPr/>
          </p:nvSpPr>
          <p:spPr>
            <a:xfrm>
              <a:off x="7894725" y="3002565"/>
              <a:ext cx="434265" cy="245810"/>
            </a:xfrm>
            <a:prstGeom prst="rect">
              <a:avLst/>
            </a:prstGeom>
            <a:noFill/>
            <a:ln>
              <a:solidFill>
                <a:srgbClr val="C00000"/>
              </a:solidFill>
              <a:prstDash val="sysDash"/>
            </a:ln>
          </p:spPr>
          <p:txBody>
            <a:bodyPr wrap="none" rtlCol="0">
              <a:spAutoFit/>
            </a:bodyPr>
            <a:lstStyle/>
            <a:p>
              <a:pPr algn="ctr"/>
              <a:r>
                <a:rPr kumimoji="1" lang="zh-CN" altLang="en-US" sz="1400" b="1" dirty="0">
                  <a:latin typeface="+mj-ea"/>
                  <a:ea typeface="+mj-ea"/>
                </a:rPr>
                <a:t>考试</a:t>
              </a:r>
            </a:p>
          </p:txBody>
        </p:sp>
        <p:pic>
          <p:nvPicPr>
            <p:cNvPr id="22" name="图片 21">
              <a:extLst>
                <a:ext uri="{FF2B5EF4-FFF2-40B4-BE49-F238E27FC236}">
                  <a16:creationId xmlns:a16="http://schemas.microsoft.com/office/drawing/2014/main" id="{B62BE662-E4B5-4C17-A5D1-9520CD9368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23928" y="908968"/>
              <a:ext cx="1143036" cy="1856150"/>
            </a:xfrm>
            <a:prstGeom prst="rect">
              <a:avLst/>
            </a:prstGeom>
            <a:effectLst>
              <a:outerShdw blurRad="63500" sx="102000" sy="102000" algn="ctr" rotWithShape="0">
                <a:prstClr val="black">
                  <a:alpha val="40000"/>
                </a:prstClr>
              </a:outerShdw>
            </a:effectLst>
          </p:spPr>
        </p:pic>
        <p:pic>
          <p:nvPicPr>
            <p:cNvPr id="23" name="图片 22">
              <a:extLst>
                <a:ext uri="{FF2B5EF4-FFF2-40B4-BE49-F238E27FC236}">
                  <a16:creationId xmlns:a16="http://schemas.microsoft.com/office/drawing/2014/main" id="{BFAC96A6-ADB0-4503-8D49-E1EAB2B0BE5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8064" y="908968"/>
              <a:ext cx="1143036" cy="1856150"/>
            </a:xfrm>
            <a:prstGeom prst="rect">
              <a:avLst/>
            </a:prstGeom>
            <a:effectLst>
              <a:outerShdw blurRad="63500" sx="102000" sy="102000" algn="ctr" rotWithShape="0">
                <a:prstClr val="black">
                  <a:alpha val="40000"/>
                </a:prstClr>
              </a:outerShdw>
            </a:effectLst>
          </p:spPr>
        </p:pic>
        <p:pic>
          <p:nvPicPr>
            <p:cNvPr id="24" name="图片 23">
              <a:extLst>
                <a:ext uri="{FF2B5EF4-FFF2-40B4-BE49-F238E27FC236}">
                  <a16:creationId xmlns:a16="http://schemas.microsoft.com/office/drawing/2014/main" id="{26114FB9-7206-46EE-8CEE-D79D3AA89B6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39960" y="905334"/>
              <a:ext cx="1044084" cy="1856149"/>
            </a:xfrm>
            <a:prstGeom prst="rect">
              <a:avLst/>
            </a:prstGeom>
            <a:effectLst>
              <a:outerShdw blurRad="63500" sx="102000" sy="102000" algn="ctr" rotWithShape="0">
                <a:prstClr val="black">
                  <a:alpha val="40000"/>
                </a:prstClr>
              </a:outerShdw>
            </a:effectLst>
          </p:spPr>
        </p:pic>
      </p:grpSp>
      <p:sp>
        <p:nvSpPr>
          <p:cNvPr id="25" name="文本框 24">
            <a:extLst>
              <a:ext uri="{FF2B5EF4-FFF2-40B4-BE49-F238E27FC236}">
                <a16:creationId xmlns:a16="http://schemas.microsoft.com/office/drawing/2014/main" id="{8E8C115B-CC54-4F4C-96AE-E2377A66300E}"/>
              </a:ext>
            </a:extLst>
          </p:cNvPr>
          <p:cNvSpPr txBox="1"/>
          <p:nvPr/>
        </p:nvSpPr>
        <p:spPr>
          <a:xfrm>
            <a:off x="2767073" y="5197246"/>
            <a:ext cx="7715436"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在线学习、在线缴纳党费、在线考试、在线训练，</a:t>
            </a:r>
            <a:r>
              <a:rPr lang="zh-CN" altLang="zh-CN" sz="1400" dirty="0" smtClean="0">
                <a:latin typeface="微软雅黑" panose="020B0503020204020204" pitchFamily="34" charset="-122"/>
                <a:ea typeface="微软雅黑" panose="020B0503020204020204" pitchFamily="34" charset="-122"/>
              </a:rPr>
              <a:t>基于</a:t>
            </a:r>
            <a:r>
              <a:rPr lang="zh-CN" altLang="zh-CN" sz="1400" dirty="0">
                <a:latin typeface="微软雅黑" panose="020B0503020204020204" pitchFamily="34" charset="-122"/>
                <a:ea typeface="微软雅黑" panose="020B0503020204020204" pitchFamily="34" charset="-122"/>
              </a:rPr>
              <a:t>手机端就可以完成，随时随地</a:t>
            </a:r>
            <a:r>
              <a:rPr lang="zh-CN" altLang="zh-CN" sz="1400" dirty="0" smtClean="0">
                <a:latin typeface="微软雅黑" panose="020B0503020204020204" pitchFamily="34" charset="-122"/>
                <a:ea typeface="微软雅黑" panose="020B0503020204020204" pitchFamily="34" charset="-122"/>
              </a:rPr>
              <a:t>开展</a:t>
            </a:r>
            <a:r>
              <a:rPr lang="zh-CN" altLang="en-US" sz="1400" dirty="0" smtClean="0">
                <a:latin typeface="微软雅黑" panose="020B0503020204020204" pitchFamily="34" charset="-122"/>
                <a:ea typeface="微软雅黑" panose="020B0503020204020204" pitchFamily="34" charset="-122"/>
              </a:rPr>
              <a:t>党建</a:t>
            </a:r>
            <a:r>
              <a:rPr lang="zh-CN" altLang="zh-CN" sz="1400" dirty="0" smtClean="0">
                <a:latin typeface="微软雅黑" panose="020B0503020204020204" pitchFamily="34" charset="-122"/>
                <a:ea typeface="微软雅黑" panose="020B0503020204020204" pitchFamily="34" charset="-122"/>
              </a:rPr>
              <a:t>工作</a:t>
            </a:r>
            <a:r>
              <a:rPr lang="zh-CN" altLang="zh-CN" sz="1400" dirty="0">
                <a:latin typeface="微软雅黑" panose="020B0503020204020204" pitchFamily="34" charset="-122"/>
                <a:ea typeface="微软雅黑" panose="020B0503020204020204" pitchFamily="34" charset="-122"/>
              </a:rPr>
              <a:t>，查看信息，可谓是每个党员身边的党支部。</a:t>
            </a:r>
          </a:p>
        </p:txBody>
      </p:sp>
      <p:pic>
        <p:nvPicPr>
          <p:cNvPr id="26" name="图片 -2147482555" descr="C:\Users\Administrator.androidHA-PC\Desktop\微信图片_20180528145855.jpg微信图片_2018052814585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04849" y="1368973"/>
            <a:ext cx="1402531" cy="232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内容占位符 3" descr="微信图片_2018052811232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a:xfrm>
            <a:off x="1298831" y="1368973"/>
            <a:ext cx="1406846" cy="2259532"/>
          </a:xfrm>
          <a:prstGeom prst="rect">
            <a:avLst/>
          </a:prstGeom>
        </p:spPr>
      </p:pic>
    </p:spTree>
    <p:extLst>
      <p:ext uri="{BB962C8B-B14F-4D97-AF65-F5344CB8AC3E}">
        <p14:creationId xmlns:p14="http://schemas.microsoft.com/office/powerpoint/2010/main" val="79186565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2018klg\其他\致远\20180523 【致远】PPT美化：产品、行业、领域\资料\31.jpg"/>
          <p:cNvPicPr>
            <a:picLocks noChangeAspect="1" noChangeArrowheads="1"/>
          </p:cNvPicPr>
          <p:nvPr/>
        </p:nvPicPr>
        <p:blipFill rotWithShape="1">
          <a:blip r:embed="rId3">
            <a:extLst>
              <a:ext uri="{28A0092B-C50C-407E-A947-70E740481C1C}">
                <a14:useLocalDpi xmlns:a14="http://schemas.microsoft.com/office/drawing/2010/main" val="0"/>
              </a:ext>
            </a:extLst>
          </a:blip>
          <a:srcRect b="3742"/>
          <a:stretch/>
        </p:blipFill>
        <p:spPr bwMode="auto">
          <a:xfrm>
            <a:off x="-6776" y="-233082"/>
            <a:ext cx="12211027" cy="70910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2" y="-196506"/>
            <a:ext cx="12222327" cy="7091082"/>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Freeform 6"/>
          <p:cNvSpPr>
            <a:spLocks/>
          </p:cNvSpPr>
          <p:nvPr/>
        </p:nvSpPr>
        <p:spPr bwMode="auto">
          <a:xfrm>
            <a:off x="2565242" y="1969418"/>
            <a:ext cx="7092788" cy="1232520"/>
          </a:xfrm>
          <a:custGeom>
            <a:avLst/>
            <a:gdLst>
              <a:gd name="T0" fmla="*/ 1162 w 2626"/>
              <a:gd name="T1" fmla="*/ 0 h 671"/>
              <a:gd name="T2" fmla="*/ 2626 w 2626"/>
              <a:gd name="T3" fmla="*/ 0 h 671"/>
              <a:gd name="T4" fmla="*/ 2626 w 2626"/>
              <a:gd name="T5" fmla="*/ 671 h 671"/>
              <a:gd name="T6" fmla="*/ 0 w 2626"/>
              <a:gd name="T7" fmla="*/ 671 h 671"/>
              <a:gd name="T8" fmla="*/ 0 w 2626"/>
              <a:gd name="T9" fmla="*/ 0 h 671"/>
              <a:gd name="T10" fmla="*/ 600 w 2626"/>
              <a:gd name="T11" fmla="*/ 0 h 671"/>
            </a:gdLst>
            <a:ahLst/>
            <a:cxnLst>
              <a:cxn ang="0">
                <a:pos x="T0" y="T1"/>
              </a:cxn>
              <a:cxn ang="0">
                <a:pos x="T2" y="T3"/>
              </a:cxn>
              <a:cxn ang="0">
                <a:pos x="T4" y="T5"/>
              </a:cxn>
              <a:cxn ang="0">
                <a:pos x="T6" y="T7"/>
              </a:cxn>
              <a:cxn ang="0">
                <a:pos x="T8" y="T9"/>
              </a:cxn>
              <a:cxn ang="0">
                <a:pos x="T10" y="T11"/>
              </a:cxn>
            </a:cxnLst>
            <a:rect l="0" t="0" r="r" b="b"/>
            <a:pathLst>
              <a:path w="2626" h="671">
                <a:moveTo>
                  <a:pt x="1162" y="0"/>
                </a:moveTo>
                <a:lnTo>
                  <a:pt x="2626" y="0"/>
                </a:lnTo>
                <a:lnTo>
                  <a:pt x="2626" y="671"/>
                </a:lnTo>
                <a:lnTo>
                  <a:pt x="0" y="671"/>
                </a:lnTo>
                <a:lnTo>
                  <a:pt x="0" y="0"/>
                </a:lnTo>
                <a:lnTo>
                  <a:pt x="600" y="0"/>
                </a:lnTo>
              </a:path>
            </a:pathLst>
          </a:custGeom>
          <a:noFill/>
          <a:ln w="15875" cap="flat">
            <a:solidFill>
              <a:schemeClr val="bg1"/>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圆角矩形 9"/>
          <p:cNvSpPr/>
          <p:nvPr/>
        </p:nvSpPr>
        <p:spPr>
          <a:xfrm>
            <a:off x="3681691" y="2478080"/>
            <a:ext cx="5794278" cy="1496919"/>
          </a:xfrm>
          <a:prstGeom prst="roundRect">
            <a:avLst>
              <a:gd name="adj" fmla="val 2035"/>
            </a:avLst>
          </a:prstGeom>
          <a:solidFill>
            <a:srgbClr val="C00000"/>
          </a:solidFill>
          <a:ln w="25400" cap="flat" cmpd="sng" algn="ctr">
            <a:noFill/>
            <a:prstDash val="solid"/>
            <a:miter lim="800000"/>
          </a:ln>
          <a:effectLst/>
        </p:spPr>
        <p:txBody>
          <a:bodyPr rtlCol="0" anchor="ctr"/>
          <a:lstStyle/>
          <a:p>
            <a:pPr algn="ctr"/>
            <a:endParaRPr lang="zh-CN" altLang="en-US" sz="1600" kern="0">
              <a:solidFill>
                <a:srgbClr val="39AEB5"/>
              </a:solidFill>
              <a:latin typeface="微软雅黑" panose="020B0503020204020204" pitchFamily="34" charset="-122"/>
            </a:endParaRPr>
          </a:p>
        </p:txBody>
      </p:sp>
      <p:sp>
        <p:nvSpPr>
          <p:cNvPr id="12" name="椭圆 11"/>
          <p:cNvSpPr/>
          <p:nvPr/>
        </p:nvSpPr>
        <p:spPr>
          <a:xfrm>
            <a:off x="2823658" y="2474749"/>
            <a:ext cx="1541784" cy="15249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21"/>
          <p:cNvSpPr txBox="1"/>
          <p:nvPr/>
        </p:nvSpPr>
        <p:spPr>
          <a:xfrm>
            <a:off x="3094930" y="4305260"/>
            <a:ext cx="184731" cy="988347"/>
          </a:xfrm>
          <a:prstGeom prst="rect">
            <a:avLst/>
          </a:prstGeom>
          <a:noFill/>
        </p:spPr>
        <p:txBody>
          <a:bodyPr wrap="none" rtlCol="0">
            <a:spAutoFit/>
          </a:bodyPr>
          <a:lstStyle/>
          <a:p>
            <a:pPr algn="ctr">
              <a:lnSpc>
                <a:spcPct val="150000"/>
              </a:lnSpc>
            </a:pPr>
            <a:endParaRPr lang="en-US" altLang="zh-CN" sz="4400" b="1" dirty="0">
              <a:solidFill>
                <a:prstClr val="white"/>
              </a:solidFill>
              <a:latin typeface="微软雅黑" panose="020B0503020204020204" pitchFamily="34" charset="-122"/>
            </a:endParaRPr>
          </a:p>
        </p:txBody>
      </p:sp>
      <p:sp>
        <p:nvSpPr>
          <p:cNvPr id="16" name="标题 3"/>
          <p:cNvSpPr txBox="1">
            <a:spLocks/>
          </p:cNvSpPr>
          <p:nvPr/>
        </p:nvSpPr>
        <p:spPr>
          <a:xfrm>
            <a:off x="4516598" y="2904834"/>
            <a:ext cx="3930716" cy="532350"/>
          </a:xfrm>
          <a:prstGeom prst="rect">
            <a:avLst/>
          </a:prstGeom>
        </p:spPr>
        <p:txBody>
          <a:bodyPr>
            <a:noAutofit/>
          </a:bodyPr>
          <a:lstStyle>
            <a:lvl1pPr algn="ctr" defTabSz="1219048" rtl="0" eaLnBrk="1" latinLnBrk="0" hangingPunct="1">
              <a:spcBef>
                <a:spcPct val="0"/>
              </a:spcBef>
              <a:buNone/>
              <a:defRPr sz="5866" kern="1200">
                <a:solidFill>
                  <a:schemeClr val="tx1"/>
                </a:solidFill>
                <a:latin typeface="+mj-lt"/>
                <a:ea typeface="+mj-ea"/>
                <a:cs typeface="+mj-cs"/>
              </a:defRPr>
            </a:lvl1pPr>
          </a:lstStyle>
          <a:p>
            <a:pPr algn="l">
              <a:lnSpc>
                <a:spcPct val="120000"/>
              </a:lnSpc>
            </a:pPr>
            <a:r>
              <a:rPr lang="zh-CN" altLang="en-US" sz="3600" b="1" dirty="0" smtClean="0">
                <a:solidFill>
                  <a:prstClr val="white"/>
                </a:solidFill>
                <a:latin typeface="微软雅黑" panose="020B0503020204020204" pitchFamily="34" charset="-122"/>
              </a:rPr>
              <a:t>智慧党建活动中心</a:t>
            </a:r>
            <a:endParaRPr lang="zh-CN" altLang="en-US" sz="3600" b="1" dirty="0">
              <a:solidFill>
                <a:prstClr val="white"/>
              </a:solidFill>
              <a:latin typeface="微软雅黑" panose="020B0503020204020204"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5021" y="2585678"/>
            <a:ext cx="1439058" cy="1086751"/>
          </a:xfrm>
          <a:prstGeom prst="rect">
            <a:avLst/>
          </a:prstGeom>
          <a:ln>
            <a:noFill/>
          </a:ln>
        </p:spPr>
      </p:pic>
    </p:spTree>
    <p:extLst>
      <p:ext uri="{BB962C8B-B14F-4D97-AF65-F5344CB8AC3E}">
        <p14:creationId xmlns:p14="http://schemas.microsoft.com/office/powerpoint/2010/main" val="2473730718"/>
      </p:ext>
    </p:extLst>
  </p:cSld>
  <p:clrMapOvr>
    <a:masterClrMapping/>
  </p:clrMapOvr>
  <mc:AlternateContent xmlns:mc="http://schemas.openxmlformats.org/markup-compatibility/2006" xmlns:p14="http://schemas.microsoft.com/office/powerpoint/2010/main">
    <mc:Choice Requires="p14">
      <p:transition spd="slow" p14:dur="1400" advTm="8140">
        <p14:doors dir="vert"/>
      </p:transition>
    </mc:Choice>
    <mc:Fallback xmlns="">
      <p:transition spd="slow" advTm="814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492733" y="1939533"/>
            <a:ext cx="4795035" cy="1676972"/>
          </a:xfrm>
          <a:prstGeom prst="roundRect">
            <a:avLst>
              <a:gd name="adj" fmla="val 9083"/>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6"/>
          <p:cNvSpPr>
            <a:spLocks noChangeArrowheads="1"/>
          </p:cNvSpPr>
          <p:nvPr/>
        </p:nvSpPr>
        <p:spPr bwMode="auto">
          <a:xfrm>
            <a:off x="826109" y="2226871"/>
            <a:ext cx="4297273" cy="117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467" dirty="0">
                <a:solidFill>
                  <a:schemeClr val="tx2"/>
                </a:solidFill>
                <a:latin typeface="微软雅黑" pitchFamily="34" charset="-122"/>
                <a:ea typeface="微软雅黑" pitchFamily="34" charset="-122"/>
                <a:sym typeface="Arial" pitchFamily="34" charset="0"/>
              </a:rPr>
              <a:t>党的十九大报告中强调“加强基层组织建设”，“办好继续教育，加快建设学习型社会，大力提高国民素质”。各基层党组织作为党的政策的最终实施者，推动党员教育是党建工作的重中之重。</a:t>
            </a:r>
            <a:endParaRPr lang="en-US" altLang="zh-CN" sz="1467" dirty="0">
              <a:solidFill>
                <a:schemeClr val="tx2"/>
              </a:solidFill>
              <a:latin typeface="微软雅黑" pitchFamily="34" charset="-122"/>
              <a:ea typeface="微软雅黑" pitchFamily="34" charset="-122"/>
              <a:sym typeface="Arial" pitchFamily="34" charset="0"/>
            </a:endParaRPr>
          </a:p>
        </p:txBody>
      </p:sp>
      <p:sp>
        <p:nvSpPr>
          <p:cNvPr id="10" name="圆角矩形 9"/>
          <p:cNvSpPr/>
          <p:nvPr/>
        </p:nvSpPr>
        <p:spPr>
          <a:xfrm>
            <a:off x="492733" y="4149332"/>
            <a:ext cx="4795035" cy="1850776"/>
          </a:xfrm>
          <a:prstGeom prst="roundRect">
            <a:avLst>
              <a:gd name="adj" fmla="val 9083"/>
            </a:avLst>
          </a:prstGeom>
          <a:no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a:spLocks noChangeArrowheads="1"/>
          </p:cNvSpPr>
          <p:nvPr/>
        </p:nvSpPr>
        <p:spPr bwMode="auto">
          <a:xfrm>
            <a:off x="826108" y="4477946"/>
            <a:ext cx="4201381" cy="144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nSpc>
                <a:spcPct val="120000"/>
              </a:lnSpc>
              <a:spcBef>
                <a:spcPct val="20000"/>
              </a:spcBef>
            </a:pPr>
            <a:r>
              <a:rPr lang="zh-CN" altLang="en-US" sz="1467" dirty="0">
                <a:solidFill>
                  <a:schemeClr val="tx2"/>
                </a:solidFill>
                <a:latin typeface="微软雅黑" pitchFamily="34" charset="-122"/>
                <a:ea typeface="微软雅黑" pitchFamily="34" charset="-122"/>
                <a:sym typeface="Arial" pitchFamily="34" charset="0"/>
              </a:rPr>
              <a:t>传统的党建模式已经不能适应快速发展的社会需要。信息化智能化的党建模式已经成为当前党建模式的必然选择。云计算、物联网、移动互联、虚拟仿真、大数据、人工智能等先进技术的应用，将推动党建工作快速高效的落实。</a:t>
            </a:r>
            <a:endParaRPr lang="en-US" altLang="zh-CN" sz="1467" dirty="0">
              <a:solidFill>
                <a:schemeClr val="tx2"/>
              </a:solidFill>
              <a:latin typeface="微软雅黑" pitchFamily="34" charset="-122"/>
              <a:ea typeface="微软雅黑" pitchFamily="34" charset="-122"/>
              <a:sym typeface="Arial" pitchFamily="34" charset="0"/>
            </a:endParaRPr>
          </a:p>
        </p:txBody>
      </p:sp>
      <p:sp>
        <p:nvSpPr>
          <p:cNvPr id="12" name="圆角矩形 11"/>
          <p:cNvSpPr/>
          <p:nvPr/>
        </p:nvSpPr>
        <p:spPr>
          <a:xfrm>
            <a:off x="1148373" y="1706169"/>
            <a:ext cx="3279775" cy="46196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0"/>
          <p:cNvSpPr txBox="1">
            <a:spLocks noChangeArrowheads="1"/>
          </p:cNvSpPr>
          <p:nvPr/>
        </p:nvSpPr>
        <p:spPr bwMode="auto">
          <a:xfrm>
            <a:off x="1380147" y="1714288"/>
            <a:ext cx="2797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a:solidFill>
                  <a:schemeClr val="bg1"/>
                </a:solidFill>
                <a:latin typeface="Arial" pitchFamily="34" charset="0"/>
                <a:ea typeface="微软雅黑" pitchFamily="34" charset="-122"/>
                <a:sym typeface="Arial" pitchFamily="34" charset="0"/>
              </a:rPr>
              <a:t>响应号召</a:t>
            </a:r>
            <a:endParaRPr lang="en-US" altLang="zh-CN" b="1" dirty="0">
              <a:solidFill>
                <a:schemeClr val="bg1"/>
              </a:solidFill>
              <a:latin typeface="Arial" pitchFamily="34" charset="0"/>
              <a:ea typeface="微软雅黑" pitchFamily="34" charset="-122"/>
              <a:sym typeface="Arial" pitchFamily="34" charset="0"/>
            </a:endParaRPr>
          </a:p>
        </p:txBody>
      </p:sp>
      <p:sp>
        <p:nvSpPr>
          <p:cNvPr id="14" name="圆角矩形 13"/>
          <p:cNvSpPr/>
          <p:nvPr/>
        </p:nvSpPr>
        <p:spPr>
          <a:xfrm>
            <a:off x="1148373" y="3957244"/>
            <a:ext cx="3279775" cy="46196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13"/>
          <p:cNvSpPr txBox="1">
            <a:spLocks noChangeArrowheads="1"/>
          </p:cNvSpPr>
          <p:nvPr/>
        </p:nvSpPr>
        <p:spPr bwMode="auto">
          <a:xfrm>
            <a:off x="1361098" y="3968537"/>
            <a:ext cx="2797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pPr>
            <a:r>
              <a:rPr lang="zh-CN" altLang="en-US" b="1" dirty="0">
                <a:solidFill>
                  <a:schemeClr val="bg1"/>
                </a:solidFill>
                <a:latin typeface="Arial" pitchFamily="34" charset="0"/>
                <a:ea typeface="微软雅黑" pitchFamily="34" charset="-122"/>
                <a:sym typeface="Arial" pitchFamily="34" charset="0"/>
              </a:rPr>
              <a:t>与时俱进</a:t>
            </a:r>
            <a:endParaRPr lang="en-US" altLang="zh-CN" b="1" dirty="0">
              <a:solidFill>
                <a:schemeClr val="bg1"/>
              </a:solidFill>
              <a:latin typeface="Arial" pitchFamily="34" charset="0"/>
              <a:ea typeface="微软雅黑" pitchFamily="34" charset="-122"/>
              <a:sym typeface="Arial" pitchFamily="34" charset="0"/>
            </a:endParaRPr>
          </a:p>
        </p:txBody>
      </p:sp>
      <p:pic>
        <p:nvPicPr>
          <p:cNvPr id="16" name="图片 15">
            <a:extLst>
              <a:ext uri="{FF2B5EF4-FFF2-40B4-BE49-F238E27FC236}">
                <a16:creationId xmlns:a16="http://schemas.microsoft.com/office/drawing/2014/main" id="{37DA6E0D-FA63-4679-85E0-FE71CAB801CF}"/>
              </a:ext>
            </a:extLst>
          </p:cNvPr>
          <p:cNvPicPr>
            <a:picLocks noChangeAspect="1"/>
          </p:cNvPicPr>
          <p:nvPr/>
        </p:nvPicPr>
        <p:blipFill rotWithShape="1">
          <a:blip r:embed="rId3"/>
          <a:srcRect l="1570" t="20586" r="21651" b="4829"/>
          <a:stretch/>
        </p:blipFill>
        <p:spPr>
          <a:xfrm>
            <a:off x="5187876" y="997004"/>
            <a:ext cx="5801208" cy="3168352"/>
          </a:xfrm>
          <a:prstGeom prst="rect">
            <a:avLst/>
          </a:prstGeom>
          <a:ln>
            <a:noFill/>
          </a:ln>
          <a:effectLst>
            <a:softEdge rad="112500"/>
          </a:effectLst>
        </p:spPr>
      </p:pic>
      <p:sp>
        <p:nvSpPr>
          <p:cNvPr id="2" name="箭头: 五边形 1">
            <a:extLst>
              <a:ext uri="{FF2B5EF4-FFF2-40B4-BE49-F238E27FC236}">
                <a16:creationId xmlns:a16="http://schemas.microsoft.com/office/drawing/2014/main" id="{86E33ADD-935A-477C-B269-25824B36D44B}"/>
              </a:ext>
            </a:extLst>
          </p:cNvPr>
          <p:cNvSpPr/>
          <p:nvPr/>
        </p:nvSpPr>
        <p:spPr>
          <a:xfrm>
            <a:off x="551384" y="6300521"/>
            <a:ext cx="5027203" cy="368839"/>
          </a:xfrm>
          <a:prstGeom prst="homePlate">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区域智慧讲习所和区域党组织合作共建</a:t>
            </a:r>
          </a:p>
        </p:txBody>
      </p:sp>
      <p:pic>
        <p:nvPicPr>
          <p:cNvPr id="3" name="图片 2">
            <a:extLst>
              <a:ext uri="{FF2B5EF4-FFF2-40B4-BE49-F238E27FC236}">
                <a16:creationId xmlns:a16="http://schemas.microsoft.com/office/drawing/2014/main" id="{94B89A8D-6894-4950-B326-3F2DFC849FA2}"/>
              </a:ext>
            </a:extLst>
          </p:cNvPr>
          <p:cNvPicPr>
            <a:picLocks noChangeAspect="1"/>
          </p:cNvPicPr>
          <p:nvPr/>
        </p:nvPicPr>
        <p:blipFill rotWithShape="1">
          <a:blip r:embed="rId4"/>
          <a:srcRect l="3685" t="-1565" r="2560" b="23241"/>
          <a:stretch/>
        </p:blipFill>
        <p:spPr>
          <a:xfrm rot="10800000">
            <a:off x="5187876" y="4272392"/>
            <a:ext cx="5801208" cy="2572640"/>
          </a:xfrm>
          <a:prstGeom prst="rect">
            <a:avLst/>
          </a:prstGeom>
          <a:effectLst>
            <a:softEdge rad="63500"/>
          </a:effectLst>
        </p:spPr>
      </p:pic>
      <p:grpSp>
        <p:nvGrpSpPr>
          <p:cNvPr id="17" name="组合 16"/>
          <p:cNvGrpSpPr/>
          <p:nvPr/>
        </p:nvGrpSpPr>
        <p:grpSpPr>
          <a:xfrm>
            <a:off x="0" y="0"/>
            <a:ext cx="12192000" cy="810883"/>
            <a:chOff x="0" y="0"/>
            <a:chExt cx="12192000" cy="810883"/>
          </a:xfrm>
        </p:grpSpPr>
        <p:grpSp>
          <p:nvGrpSpPr>
            <p:cNvPr id="18" name="组合 17"/>
            <p:cNvGrpSpPr/>
            <p:nvPr/>
          </p:nvGrpSpPr>
          <p:grpSpPr>
            <a:xfrm>
              <a:off x="0" y="0"/>
              <a:ext cx="12192000" cy="810883"/>
              <a:chOff x="0" y="0"/>
              <a:chExt cx="12192000" cy="810883"/>
            </a:xfrm>
          </p:grpSpPr>
          <p:sp>
            <p:nvSpPr>
              <p:cNvPr id="20" name="矩形 19"/>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21"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文本框 18"/>
            <p:cNvSpPr txBox="1"/>
            <p:nvPr/>
          </p:nvSpPr>
          <p:spPr>
            <a:xfrm>
              <a:off x="778947" y="142562"/>
              <a:ext cx="6647974"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让</a:t>
              </a:r>
              <a:r>
                <a:rPr lang="zh-CN" altLang="en-US" sz="2800" b="1" dirty="0">
                  <a:solidFill>
                    <a:schemeClr val="bg1"/>
                  </a:solidFill>
                  <a:latin typeface="微软雅黑" panose="020B0503020204020204" pitchFamily="34" charset="-122"/>
                  <a:ea typeface="微软雅黑" panose="020B0503020204020204" pitchFamily="34" charset="-122"/>
                </a:rPr>
                <a:t>每个党组织都有自己的智慧党员活动室</a:t>
              </a:r>
            </a:p>
          </p:txBody>
        </p:sp>
      </p:grpSp>
    </p:spTree>
    <p:extLst>
      <p:ext uri="{BB962C8B-B14F-4D97-AF65-F5344CB8AC3E}">
        <p14:creationId xmlns:p14="http://schemas.microsoft.com/office/powerpoint/2010/main" val="4143065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81B3761-B60F-40B8-B76A-3980F517EC5E}"/>
              </a:ext>
            </a:extLst>
          </p:cNvPr>
          <p:cNvPicPr>
            <a:picLocks noChangeAspect="1"/>
          </p:cNvPicPr>
          <p:nvPr/>
        </p:nvPicPr>
        <p:blipFill rotWithShape="1">
          <a:blip r:embed="rId2"/>
          <a:srcRect l="2774" t="28483" r="1774" b="10088"/>
          <a:stretch/>
        </p:blipFill>
        <p:spPr>
          <a:xfrm>
            <a:off x="338202" y="1954060"/>
            <a:ext cx="11637487" cy="4210766"/>
          </a:xfrm>
          <a:prstGeom prst="rect">
            <a:avLst/>
          </a:prstGeom>
        </p:spPr>
      </p:pic>
      <p:grpSp>
        <p:nvGrpSpPr>
          <p:cNvPr id="6" name="组合 5"/>
          <p:cNvGrpSpPr/>
          <p:nvPr/>
        </p:nvGrpSpPr>
        <p:grpSpPr>
          <a:xfrm>
            <a:off x="0" y="0"/>
            <a:ext cx="12192000" cy="810883"/>
            <a:chOff x="0" y="0"/>
            <a:chExt cx="12192000" cy="810883"/>
          </a:xfrm>
        </p:grpSpPr>
        <p:grpSp>
          <p:nvGrpSpPr>
            <p:cNvPr id="7" name="组合 6"/>
            <p:cNvGrpSpPr/>
            <p:nvPr/>
          </p:nvGrpSpPr>
          <p:grpSpPr>
            <a:xfrm>
              <a:off x="0" y="0"/>
              <a:ext cx="12192000" cy="810883"/>
              <a:chOff x="0" y="0"/>
              <a:chExt cx="12192000" cy="810883"/>
            </a:xfrm>
          </p:grpSpPr>
          <p:sp>
            <p:nvSpPr>
              <p:cNvPr id="11" name="矩形 10"/>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文本框 9"/>
            <p:cNvSpPr txBox="1"/>
            <p:nvPr/>
          </p:nvSpPr>
          <p:spPr>
            <a:xfrm>
              <a:off x="778947" y="142562"/>
              <a:ext cx="4134465"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承载党组织各类党建活动</a:t>
              </a:r>
            </a:p>
          </p:txBody>
        </p:sp>
      </p:grpSp>
    </p:spTree>
    <p:extLst>
      <p:ext uri="{BB962C8B-B14F-4D97-AF65-F5344CB8AC3E}">
        <p14:creationId xmlns:p14="http://schemas.microsoft.com/office/powerpoint/2010/main" val="2056526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5" name="文本框 4">
            <a:extLst>
              <a:ext uri="{FF2B5EF4-FFF2-40B4-BE49-F238E27FC236}">
                <a16:creationId xmlns:a16="http://schemas.microsoft.com/office/drawing/2014/main" id="{1EBB8085-4111-D14A-B57B-1622001C3B7B}"/>
              </a:ext>
            </a:extLst>
          </p:cNvPr>
          <p:cNvSpPr txBox="1"/>
          <p:nvPr/>
        </p:nvSpPr>
        <p:spPr>
          <a:xfrm>
            <a:off x="1311007" y="248951"/>
            <a:ext cx="7571303"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党委、支部、干部、党员、群众工作要求</a:t>
            </a:r>
          </a:p>
        </p:txBody>
      </p:sp>
      <p:sp>
        <p:nvSpPr>
          <p:cNvPr id="6" name="圆角矩形 5">
            <a:extLst>
              <a:ext uri="{FF2B5EF4-FFF2-40B4-BE49-F238E27FC236}">
                <a16:creationId xmlns:a16="http://schemas.microsoft.com/office/drawing/2014/main" id="{1F84C804-B282-7643-AF60-31C443A44BE6}"/>
              </a:ext>
            </a:extLst>
          </p:cNvPr>
          <p:cNvSpPr/>
          <p:nvPr/>
        </p:nvSpPr>
        <p:spPr>
          <a:xfrm>
            <a:off x="4012986" y="1209369"/>
            <a:ext cx="5079107" cy="156694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椭圆 6">
            <a:extLst>
              <a:ext uri="{FF2B5EF4-FFF2-40B4-BE49-F238E27FC236}">
                <a16:creationId xmlns:a16="http://schemas.microsoft.com/office/drawing/2014/main" id="{8DB9CBBE-5E3D-DE4B-8372-0182697FEB83}"/>
              </a:ext>
            </a:extLst>
          </p:cNvPr>
          <p:cNvSpPr/>
          <p:nvPr/>
        </p:nvSpPr>
        <p:spPr>
          <a:xfrm>
            <a:off x="6150600" y="2226493"/>
            <a:ext cx="977959" cy="977959"/>
          </a:xfrm>
          <a:prstGeom prst="ellipse">
            <a:avLst/>
          </a:prstGeom>
          <a:solidFill>
            <a:schemeClr val="accent1">
              <a:lumMod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a:extLst>
              <a:ext uri="{FF2B5EF4-FFF2-40B4-BE49-F238E27FC236}">
                <a16:creationId xmlns:a16="http://schemas.microsoft.com/office/drawing/2014/main" id="{72587366-D911-6A40-9FF7-DA1FC687D251}"/>
              </a:ext>
            </a:extLst>
          </p:cNvPr>
          <p:cNvSpPr/>
          <p:nvPr/>
        </p:nvSpPr>
        <p:spPr>
          <a:xfrm>
            <a:off x="1398433" y="3402935"/>
            <a:ext cx="3518504" cy="8987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a16="http://schemas.microsoft.com/office/drawing/2014/main" id="{A583CCD7-7ED5-2E49-A03C-B10E37A81631}"/>
              </a:ext>
            </a:extLst>
          </p:cNvPr>
          <p:cNvSpPr/>
          <p:nvPr/>
        </p:nvSpPr>
        <p:spPr>
          <a:xfrm>
            <a:off x="4116109" y="3376651"/>
            <a:ext cx="977959" cy="977959"/>
          </a:xfrm>
          <a:prstGeom prst="ellipse">
            <a:avLst/>
          </a:prstGeom>
          <a:solidFill>
            <a:schemeClr val="accent1">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圆角矩形 10">
            <a:extLst>
              <a:ext uri="{FF2B5EF4-FFF2-40B4-BE49-F238E27FC236}">
                <a16:creationId xmlns:a16="http://schemas.microsoft.com/office/drawing/2014/main" id="{391574E5-87FE-524A-A387-5DF8EEFFB08B}"/>
              </a:ext>
            </a:extLst>
          </p:cNvPr>
          <p:cNvSpPr/>
          <p:nvPr/>
        </p:nvSpPr>
        <p:spPr>
          <a:xfrm>
            <a:off x="8510582" y="5227302"/>
            <a:ext cx="3518504" cy="8987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a:extLst>
              <a:ext uri="{FF2B5EF4-FFF2-40B4-BE49-F238E27FC236}">
                <a16:creationId xmlns:a16="http://schemas.microsoft.com/office/drawing/2014/main" id="{50F73F8C-7F67-8C44-BF19-B1A07BC1F518}"/>
              </a:ext>
            </a:extLst>
          </p:cNvPr>
          <p:cNvSpPr/>
          <p:nvPr/>
        </p:nvSpPr>
        <p:spPr>
          <a:xfrm>
            <a:off x="8063547" y="5177339"/>
            <a:ext cx="977959" cy="977959"/>
          </a:xfrm>
          <a:prstGeom prst="ellipse">
            <a:avLst/>
          </a:prstGeom>
          <a:solidFill>
            <a:schemeClr val="accent1">
              <a:lumMod val="40000"/>
              <a:lumOff val="6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圆角矩形 12">
            <a:extLst>
              <a:ext uri="{FF2B5EF4-FFF2-40B4-BE49-F238E27FC236}">
                <a16:creationId xmlns:a16="http://schemas.microsoft.com/office/drawing/2014/main" id="{1B6C3865-D3B8-9F41-A56B-F896A42237AB}"/>
              </a:ext>
            </a:extLst>
          </p:cNvPr>
          <p:cNvSpPr/>
          <p:nvPr/>
        </p:nvSpPr>
        <p:spPr>
          <a:xfrm>
            <a:off x="1355012" y="5302965"/>
            <a:ext cx="3518504" cy="89879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a:extLst>
              <a:ext uri="{FF2B5EF4-FFF2-40B4-BE49-F238E27FC236}">
                <a16:creationId xmlns:a16="http://schemas.microsoft.com/office/drawing/2014/main" id="{BEB588A9-EC38-E545-A0E8-197A8764D427}"/>
              </a:ext>
            </a:extLst>
          </p:cNvPr>
          <p:cNvSpPr/>
          <p:nvPr/>
        </p:nvSpPr>
        <p:spPr>
          <a:xfrm>
            <a:off x="4435883" y="5263382"/>
            <a:ext cx="977959" cy="977959"/>
          </a:xfrm>
          <a:prstGeom prst="ellipse">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圆角矩形 14">
            <a:extLst>
              <a:ext uri="{FF2B5EF4-FFF2-40B4-BE49-F238E27FC236}">
                <a16:creationId xmlns:a16="http://schemas.microsoft.com/office/drawing/2014/main" id="{867DEF57-9BF3-6940-A953-30EB19882BCB}"/>
              </a:ext>
            </a:extLst>
          </p:cNvPr>
          <p:cNvSpPr/>
          <p:nvPr/>
        </p:nvSpPr>
        <p:spPr>
          <a:xfrm>
            <a:off x="8510582" y="3298165"/>
            <a:ext cx="3518504" cy="89879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椭圆 15">
            <a:extLst>
              <a:ext uri="{FF2B5EF4-FFF2-40B4-BE49-F238E27FC236}">
                <a16:creationId xmlns:a16="http://schemas.microsoft.com/office/drawing/2014/main" id="{7BEBAD4D-7D97-E44A-9FB0-3E5B3D505720}"/>
              </a:ext>
            </a:extLst>
          </p:cNvPr>
          <p:cNvSpPr/>
          <p:nvPr/>
        </p:nvSpPr>
        <p:spPr>
          <a:xfrm>
            <a:off x="7933046" y="3274067"/>
            <a:ext cx="977959" cy="977959"/>
          </a:xfrm>
          <a:prstGeom prst="ellipse">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8" name="组合 17">
            <a:extLst>
              <a:ext uri="{FF2B5EF4-FFF2-40B4-BE49-F238E27FC236}">
                <a16:creationId xmlns:a16="http://schemas.microsoft.com/office/drawing/2014/main" id="{B0B2597B-57AE-8344-9D25-DC6113DFD2DC}"/>
              </a:ext>
            </a:extLst>
          </p:cNvPr>
          <p:cNvGrpSpPr/>
          <p:nvPr/>
        </p:nvGrpSpPr>
        <p:grpSpPr>
          <a:xfrm>
            <a:off x="4921340" y="3111063"/>
            <a:ext cx="3364446" cy="2991014"/>
            <a:chOff x="4437864" y="2364827"/>
            <a:chExt cx="3364446" cy="2991014"/>
          </a:xfrm>
        </p:grpSpPr>
        <p:sp>
          <p:nvSpPr>
            <p:cNvPr id="19" name="椭圆 18">
              <a:extLst>
                <a:ext uri="{FF2B5EF4-FFF2-40B4-BE49-F238E27FC236}">
                  <a16:creationId xmlns:a16="http://schemas.microsoft.com/office/drawing/2014/main" id="{4F73D828-5DC5-1C43-8077-999A13F3BB48}"/>
                </a:ext>
              </a:extLst>
            </p:cNvPr>
            <p:cNvSpPr/>
            <p:nvPr/>
          </p:nvSpPr>
          <p:spPr>
            <a:xfrm>
              <a:off x="4790528" y="2644172"/>
              <a:ext cx="2711669" cy="2711669"/>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p>
          </p:txBody>
        </p:sp>
        <p:sp>
          <p:nvSpPr>
            <p:cNvPr id="20" name="椭圆 19">
              <a:extLst>
                <a:ext uri="{FF2B5EF4-FFF2-40B4-BE49-F238E27FC236}">
                  <a16:creationId xmlns:a16="http://schemas.microsoft.com/office/drawing/2014/main" id="{B72E4E8F-CE35-F94E-A6C9-97F5B9DAB31C}"/>
                </a:ext>
              </a:extLst>
            </p:cNvPr>
            <p:cNvSpPr/>
            <p:nvPr/>
          </p:nvSpPr>
          <p:spPr>
            <a:xfrm>
              <a:off x="4932747" y="2788689"/>
              <a:ext cx="2427232" cy="2427232"/>
            </a:xfrm>
            <a:prstGeom prst="ellipse">
              <a:avLst/>
            </a:prstGeom>
            <a:solidFill>
              <a:schemeClr val="bg1"/>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id="{4D982951-EB7E-444E-8B88-188B7F3C794D}"/>
                </a:ext>
              </a:extLst>
            </p:cNvPr>
            <p:cNvSpPr/>
            <p:nvPr/>
          </p:nvSpPr>
          <p:spPr>
            <a:xfrm>
              <a:off x="5074964" y="2929264"/>
              <a:ext cx="2142798" cy="2142798"/>
            </a:xfrm>
            <a:prstGeom prst="ellipse">
              <a:avLst/>
            </a:prstGeom>
            <a:solidFill>
              <a:schemeClr val="accent1"/>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id="{35DA0CCE-62DB-C74C-A6F7-63C4EA227A93}"/>
                </a:ext>
              </a:extLst>
            </p:cNvPr>
            <p:cNvSpPr/>
            <p:nvPr/>
          </p:nvSpPr>
          <p:spPr>
            <a:xfrm>
              <a:off x="5222000" y="3081664"/>
              <a:ext cx="1848725" cy="1848725"/>
            </a:xfrm>
            <a:prstGeom prst="ellipse">
              <a:avLst/>
            </a:prstGeom>
            <a:solidFill>
              <a:schemeClr val="bg1">
                <a:lumMod val="8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p>
          </p:txBody>
        </p:sp>
        <p:sp>
          <p:nvSpPr>
            <p:cNvPr id="23" name="椭圆 22">
              <a:extLst>
                <a:ext uri="{FF2B5EF4-FFF2-40B4-BE49-F238E27FC236}">
                  <a16:creationId xmlns:a16="http://schemas.microsoft.com/office/drawing/2014/main" id="{9B9D2C7F-9BC7-F042-A854-18804F9039D4}"/>
                </a:ext>
              </a:extLst>
            </p:cNvPr>
            <p:cNvSpPr/>
            <p:nvPr/>
          </p:nvSpPr>
          <p:spPr>
            <a:xfrm>
              <a:off x="5401934" y="3255578"/>
              <a:ext cx="1488855" cy="1488855"/>
            </a:xfrm>
            <a:prstGeom prst="ellipse">
              <a:avLst/>
            </a:prstGeom>
            <a:solidFill>
              <a:srgbClr val="D10000"/>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p>
          </p:txBody>
        </p:sp>
        <p:sp>
          <p:nvSpPr>
            <p:cNvPr id="24" name="椭圆 23">
              <a:extLst>
                <a:ext uri="{FF2B5EF4-FFF2-40B4-BE49-F238E27FC236}">
                  <a16:creationId xmlns:a16="http://schemas.microsoft.com/office/drawing/2014/main" id="{55E41C9D-F614-654B-B4A1-D9F2E104E4D4}"/>
                </a:ext>
              </a:extLst>
            </p:cNvPr>
            <p:cNvSpPr/>
            <p:nvPr/>
          </p:nvSpPr>
          <p:spPr>
            <a:xfrm>
              <a:off x="5563162" y="3429000"/>
              <a:ext cx="1166401" cy="116640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kumimoji="1" lang="zh-CN" altLang="en-US"/>
            </a:p>
          </p:txBody>
        </p:sp>
        <p:sp>
          <p:nvSpPr>
            <p:cNvPr id="25" name="矩形 24">
              <a:extLst>
                <a:ext uri="{FF2B5EF4-FFF2-40B4-BE49-F238E27FC236}">
                  <a16:creationId xmlns:a16="http://schemas.microsoft.com/office/drawing/2014/main" id="{C75275A6-3AD0-FE4F-A1D6-6D3D59614BCE}"/>
                </a:ext>
              </a:extLst>
            </p:cNvPr>
            <p:cNvSpPr/>
            <p:nvPr/>
          </p:nvSpPr>
          <p:spPr>
            <a:xfrm rot="16200000">
              <a:off x="5694855" y="2739037"/>
              <a:ext cx="922499" cy="174080"/>
            </a:xfrm>
            <a:prstGeom prst="rect">
              <a:avLst/>
            </a:prstGeom>
            <a:solidFill>
              <a:srgbClr val="D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矩形 25">
              <a:extLst>
                <a:ext uri="{FF2B5EF4-FFF2-40B4-BE49-F238E27FC236}">
                  <a16:creationId xmlns:a16="http://schemas.microsoft.com/office/drawing/2014/main" id="{23226ADB-BA92-E94B-8F0F-8A54B94C348A}"/>
                </a:ext>
              </a:extLst>
            </p:cNvPr>
            <p:cNvSpPr/>
            <p:nvPr/>
          </p:nvSpPr>
          <p:spPr>
            <a:xfrm rot="1456357">
              <a:off x="4437864" y="3379955"/>
              <a:ext cx="777240" cy="2184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矩形 26">
              <a:extLst>
                <a:ext uri="{FF2B5EF4-FFF2-40B4-BE49-F238E27FC236}">
                  <a16:creationId xmlns:a16="http://schemas.microsoft.com/office/drawing/2014/main" id="{6B03CD51-DDB8-1446-920C-8ACF072106E2}"/>
                </a:ext>
              </a:extLst>
            </p:cNvPr>
            <p:cNvSpPr/>
            <p:nvPr/>
          </p:nvSpPr>
          <p:spPr>
            <a:xfrm rot="1456357">
              <a:off x="7055911" y="4522231"/>
              <a:ext cx="746399" cy="2176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矩形 27">
              <a:extLst>
                <a:ext uri="{FF2B5EF4-FFF2-40B4-BE49-F238E27FC236}">
                  <a16:creationId xmlns:a16="http://schemas.microsoft.com/office/drawing/2014/main" id="{F28CE090-5D51-3D44-9BC5-0A69494313FB}"/>
                </a:ext>
              </a:extLst>
            </p:cNvPr>
            <p:cNvSpPr/>
            <p:nvPr/>
          </p:nvSpPr>
          <p:spPr>
            <a:xfrm rot="20128771">
              <a:off x="6818982" y="3223743"/>
              <a:ext cx="922499" cy="174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矩形 28">
              <a:extLst>
                <a:ext uri="{FF2B5EF4-FFF2-40B4-BE49-F238E27FC236}">
                  <a16:creationId xmlns:a16="http://schemas.microsoft.com/office/drawing/2014/main" id="{1226B078-B6CB-6F45-888E-6995B696D398}"/>
                </a:ext>
              </a:extLst>
            </p:cNvPr>
            <p:cNvSpPr/>
            <p:nvPr/>
          </p:nvSpPr>
          <p:spPr>
            <a:xfrm rot="19887210">
              <a:off x="4556492" y="4600409"/>
              <a:ext cx="922499" cy="1740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0" name="椭圆 29">
            <a:extLst>
              <a:ext uri="{FF2B5EF4-FFF2-40B4-BE49-F238E27FC236}">
                <a16:creationId xmlns:a16="http://schemas.microsoft.com/office/drawing/2014/main" id="{8AD933EF-B74D-804E-AD04-1DD98AE9382B}"/>
              </a:ext>
            </a:extLst>
          </p:cNvPr>
          <p:cNvSpPr/>
          <p:nvPr/>
        </p:nvSpPr>
        <p:spPr>
          <a:xfrm>
            <a:off x="6276581" y="2467691"/>
            <a:ext cx="736761" cy="736761"/>
          </a:xfrm>
          <a:prstGeom prst="ellipse">
            <a:avLst/>
          </a:prstGeom>
          <a:solidFill>
            <a:srgbClr val="D1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b="1" dirty="0"/>
              <a:t>1</a:t>
            </a:r>
            <a:endParaRPr kumimoji="1" lang="zh-CN" altLang="en-US" sz="2800" b="1" dirty="0"/>
          </a:p>
        </p:txBody>
      </p:sp>
      <p:sp>
        <p:nvSpPr>
          <p:cNvPr id="31" name="椭圆 30">
            <a:extLst>
              <a:ext uri="{FF2B5EF4-FFF2-40B4-BE49-F238E27FC236}">
                <a16:creationId xmlns:a16="http://schemas.microsoft.com/office/drawing/2014/main" id="{FD541986-3A8A-C143-8EB2-2EC776862EF8}"/>
              </a:ext>
            </a:extLst>
          </p:cNvPr>
          <p:cNvSpPr/>
          <p:nvPr/>
        </p:nvSpPr>
        <p:spPr>
          <a:xfrm>
            <a:off x="7941115" y="3426147"/>
            <a:ext cx="736761" cy="736761"/>
          </a:xfrm>
          <a:prstGeom prst="ellipse">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rgbClr val="D10000"/>
                </a:solidFill>
              </a:rPr>
              <a:t>3</a:t>
            </a:r>
            <a:endParaRPr kumimoji="1" lang="zh-CN" altLang="en-US" sz="2400" b="1" dirty="0">
              <a:solidFill>
                <a:srgbClr val="D10000"/>
              </a:solidFill>
            </a:endParaRPr>
          </a:p>
        </p:txBody>
      </p:sp>
      <p:sp>
        <p:nvSpPr>
          <p:cNvPr id="32" name="椭圆 31">
            <a:extLst>
              <a:ext uri="{FF2B5EF4-FFF2-40B4-BE49-F238E27FC236}">
                <a16:creationId xmlns:a16="http://schemas.microsoft.com/office/drawing/2014/main" id="{244EBCAE-095A-7A4B-8241-E46BE9E18083}"/>
              </a:ext>
            </a:extLst>
          </p:cNvPr>
          <p:cNvSpPr/>
          <p:nvPr/>
        </p:nvSpPr>
        <p:spPr>
          <a:xfrm>
            <a:off x="4637119" y="5284056"/>
            <a:ext cx="736761" cy="736761"/>
          </a:xfrm>
          <a:prstGeom prst="ellipse">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rgbClr val="D10000"/>
                </a:solidFill>
              </a:rPr>
              <a:t>4</a:t>
            </a:r>
            <a:endParaRPr kumimoji="1" lang="zh-CN" altLang="en-US" sz="2400" b="1" dirty="0">
              <a:solidFill>
                <a:srgbClr val="D10000"/>
              </a:solidFill>
            </a:endParaRPr>
          </a:p>
        </p:txBody>
      </p:sp>
      <p:sp>
        <p:nvSpPr>
          <p:cNvPr id="33" name="椭圆 32">
            <a:extLst>
              <a:ext uri="{FF2B5EF4-FFF2-40B4-BE49-F238E27FC236}">
                <a16:creationId xmlns:a16="http://schemas.microsoft.com/office/drawing/2014/main" id="{139DD8A1-CFBF-EC4D-86AD-A8E23B9CF926}"/>
              </a:ext>
            </a:extLst>
          </p:cNvPr>
          <p:cNvSpPr/>
          <p:nvPr/>
        </p:nvSpPr>
        <p:spPr>
          <a:xfrm>
            <a:off x="8064830" y="5257181"/>
            <a:ext cx="736761" cy="736761"/>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t>5</a:t>
            </a:r>
            <a:endParaRPr kumimoji="1" lang="zh-CN" altLang="en-US" sz="2400" b="1" dirty="0"/>
          </a:p>
        </p:txBody>
      </p:sp>
      <p:sp>
        <p:nvSpPr>
          <p:cNvPr id="34" name="椭圆 33">
            <a:extLst>
              <a:ext uri="{FF2B5EF4-FFF2-40B4-BE49-F238E27FC236}">
                <a16:creationId xmlns:a16="http://schemas.microsoft.com/office/drawing/2014/main" id="{8E5A8BE9-F8AC-EC4A-9DE4-3FD564C8CCB2}"/>
              </a:ext>
            </a:extLst>
          </p:cNvPr>
          <p:cNvSpPr/>
          <p:nvPr/>
        </p:nvSpPr>
        <p:spPr>
          <a:xfrm>
            <a:off x="4364110" y="3553424"/>
            <a:ext cx="736761" cy="736761"/>
          </a:xfrm>
          <a:prstGeom prst="ellipse">
            <a:avLst/>
          </a:prstGeom>
          <a:solidFill>
            <a:schemeClr val="accent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Hans" sz="2400" b="1" dirty="0"/>
              <a:t>2</a:t>
            </a:r>
            <a:endParaRPr kumimoji="1" lang="zh-CN" altLang="en-US" sz="2400" b="1" dirty="0"/>
          </a:p>
        </p:txBody>
      </p:sp>
      <p:sp>
        <p:nvSpPr>
          <p:cNvPr id="35" name="矩形 34">
            <a:extLst>
              <a:ext uri="{FF2B5EF4-FFF2-40B4-BE49-F238E27FC236}">
                <a16:creationId xmlns:a16="http://schemas.microsoft.com/office/drawing/2014/main" id="{AE48DC19-8B44-5445-A478-5C9AE90EF37E}"/>
              </a:ext>
            </a:extLst>
          </p:cNvPr>
          <p:cNvSpPr/>
          <p:nvPr/>
        </p:nvSpPr>
        <p:spPr>
          <a:xfrm>
            <a:off x="4198698" y="1186729"/>
            <a:ext cx="2531462" cy="458908"/>
          </a:xfrm>
          <a:prstGeom prst="rect">
            <a:avLst/>
          </a:prstGeom>
        </p:spPr>
        <p:txBody>
          <a:bodyPr wrap="none">
            <a:spAutoFit/>
          </a:bodyPr>
          <a:lstStyle/>
          <a:p>
            <a:pPr algn="ctr">
              <a:lnSpc>
                <a:spcPct val="150000"/>
              </a:lnSpc>
            </a:pPr>
            <a:r>
              <a:rPr lang="zh-CN" altLang="en-US" b="1" dirty="0">
                <a:solidFill>
                  <a:srgbClr val="CA0810"/>
                </a:solidFill>
                <a:latin typeface="微软雅黑" panose="020B0503020204020204" charset="-122"/>
                <a:ea typeface="微软雅黑" panose="020B0503020204020204" charset="-122"/>
              </a:rPr>
              <a:t>党委书记</a:t>
            </a:r>
            <a:r>
              <a:rPr lang="en-US" altLang="zh-CN" b="1" dirty="0">
                <a:solidFill>
                  <a:srgbClr val="CA0810"/>
                </a:solidFill>
                <a:latin typeface="微软雅黑" panose="020B0503020204020204" charset="-122"/>
                <a:ea typeface="微软雅黑" panose="020B0503020204020204" charset="-122"/>
              </a:rPr>
              <a:t>——</a:t>
            </a:r>
            <a:r>
              <a:rPr lang="zh-Hans" altLang="en-US" b="1" dirty="0">
                <a:solidFill>
                  <a:srgbClr val="CA0810"/>
                </a:solidFill>
                <a:latin typeface="微软雅黑" panose="020B0503020204020204" charset="-122"/>
                <a:ea typeface="微软雅黑" panose="020B0503020204020204" charset="-122"/>
              </a:rPr>
              <a:t>智慧抓手</a:t>
            </a:r>
            <a:endParaRPr lang="zh-CN" altLang="en-US" b="1" dirty="0">
              <a:solidFill>
                <a:srgbClr val="CA0810"/>
              </a:solidFill>
              <a:latin typeface="微软雅黑" panose="020B0503020204020204" charset="-122"/>
              <a:ea typeface="微软雅黑" panose="020B0503020204020204" charset="-122"/>
            </a:endParaRPr>
          </a:p>
        </p:txBody>
      </p:sp>
      <p:sp>
        <p:nvSpPr>
          <p:cNvPr id="36" name="矩形 35">
            <a:extLst>
              <a:ext uri="{FF2B5EF4-FFF2-40B4-BE49-F238E27FC236}">
                <a16:creationId xmlns:a16="http://schemas.microsoft.com/office/drawing/2014/main" id="{F7F3D421-0825-B946-A475-0607305EE3E0}"/>
              </a:ext>
            </a:extLst>
          </p:cNvPr>
          <p:cNvSpPr/>
          <p:nvPr/>
        </p:nvSpPr>
        <p:spPr>
          <a:xfrm>
            <a:off x="4198698" y="1656979"/>
            <a:ext cx="1005403" cy="338554"/>
          </a:xfrm>
          <a:prstGeom prst="rect">
            <a:avLst/>
          </a:prstGeom>
        </p:spPr>
        <p:txBody>
          <a:bodyPr wrap="none">
            <a:spAutoFit/>
          </a:bodyPr>
          <a:lstStyle/>
          <a:p>
            <a:pPr>
              <a:spcBef>
                <a:spcPct val="0"/>
              </a:spcBef>
              <a:spcAft>
                <a:spcPct val="0"/>
              </a:spcAft>
            </a:pPr>
            <a:r>
              <a:rPr lang="zh-CN" altLang="en-US" sz="1600" noProof="1">
                <a:solidFill>
                  <a:prstClr val="black">
                    <a:lumMod val="85000"/>
                    <a:lumOff val="15000"/>
                  </a:prstClr>
                </a:solidFill>
                <a:latin typeface="Arial" panose="020B0604020202020204" pitchFamily="34" charset="0"/>
                <a:sym typeface="Arial" panose="020B0604020202020204" pitchFamily="34" charset="0"/>
              </a:rPr>
              <a:t>要求传达</a:t>
            </a:r>
          </a:p>
        </p:txBody>
      </p:sp>
      <p:sp>
        <p:nvSpPr>
          <p:cNvPr id="37" name="文本框 115">
            <a:extLst>
              <a:ext uri="{FF2B5EF4-FFF2-40B4-BE49-F238E27FC236}">
                <a16:creationId xmlns:a16="http://schemas.microsoft.com/office/drawing/2014/main" id="{1A0BC866-4CFF-9847-A166-8AABA12FA1BB}"/>
              </a:ext>
            </a:extLst>
          </p:cNvPr>
          <p:cNvSpPr txBox="1"/>
          <p:nvPr/>
        </p:nvSpPr>
        <p:spPr>
          <a:xfrm>
            <a:off x="4197500" y="1946230"/>
            <a:ext cx="1006602" cy="337185"/>
          </a:xfrm>
          <a:prstGeom prst="rect">
            <a:avLst/>
          </a:prstGeom>
          <a:noFill/>
        </p:spPr>
        <p:txBody>
          <a:bodyPr wrap="square" rtlCol="0">
            <a:spAutoFit/>
          </a:bodyPr>
          <a:lstStyle/>
          <a:p>
            <a:pPr defTabSz="914400">
              <a:spcBef>
                <a:spcPct val="0"/>
              </a:spcBef>
              <a:spcAft>
                <a:spcPct val="0"/>
              </a:spcAft>
            </a:pPr>
            <a:r>
              <a:rPr lang="zh-CN" altLang="en-US" sz="1600" noProof="1">
                <a:solidFill>
                  <a:prstClr val="black">
                    <a:lumMod val="85000"/>
                    <a:lumOff val="15000"/>
                  </a:prstClr>
                </a:solidFill>
                <a:latin typeface="Arial" panose="020B0604020202020204" pitchFamily="34" charset="0"/>
                <a:sym typeface="Arial" panose="020B0604020202020204" pitchFamily="34" charset="0"/>
              </a:rPr>
              <a:t>工作布置</a:t>
            </a:r>
            <a:endParaRPr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38" name="文本框 112">
            <a:extLst>
              <a:ext uri="{FF2B5EF4-FFF2-40B4-BE49-F238E27FC236}">
                <a16:creationId xmlns:a16="http://schemas.microsoft.com/office/drawing/2014/main" id="{2558470A-A02F-CE4A-85E9-09A3C3D4B7C5}"/>
              </a:ext>
            </a:extLst>
          </p:cNvPr>
          <p:cNvSpPr txBox="1"/>
          <p:nvPr/>
        </p:nvSpPr>
        <p:spPr>
          <a:xfrm>
            <a:off x="4197499" y="2259950"/>
            <a:ext cx="1681713" cy="338554"/>
          </a:xfrm>
          <a:prstGeom prst="rect">
            <a:avLst/>
          </a:prstGeom>
          <a:noFill/>
        </p:spPr>
        <p:txBody>
          <a:bodyPr wrap="square" rtlCol="0">
            <a:spAutoFit/>
          </a:bodyPr>
          <a:lstStyle>
            <a:defPPr>
              <a:defRPr lang="zh-CN"/>
            </a:defPPr>
            <a:lvl1pPr>
              <a:spcBef>
                <a:spcPct val="0"/>
              </a:spcBef>
              <a:spcAft>
                <a:spcPct val="0"/>
              </a:spcAft>
              <a:defRPr sz="1600">
                <a:solidFill>
                  <a:prstClr val="black">
                    <a:lumMod val="85000"/>
                    <a:lumOff val="15000"/>
                  </a:prstClr>
                </a:solidFill>
                <a:latin typeface="Arial" panose="020B0604020202020204" pitchFamily="34" charset="0"/>
              </a:defRPr>
            </a:lvl1pPr>
          </a:lstStyle>
          <a:p>
            <a:r>
              <a:rPr lang="zh-CN" altLang="en-US" noProof="1">
                <a:sym typeface="Arial" panose="020B0604020202020204" pitchFamily="34" charset="0"/>
              </a:rPr>
              <a:t>工作落实</a:t>
            </a:r>
            <a:r>
              <a:rPr lang="zh-Hans" altLang="en-US" noProof="1">
                <a:sym typeface="Arial" panose="020B0604020202020204" pitchFamily="34" charset="0"/>
              </a:rPr>
              <a:t>及统计</a:t>
            </a:r>
            <a:endParaRPr noProof="1">
              <a:sym typeface="Arial" panose="020B0604020202020204" pitchFamily="34" charset="0"/>
            </a:endParaRPr>
          </a:p>
        </p:txBody>
      </p:sp>
      <p:sp>
        <p:nvSpPr>
          <p:cNvPr id="39" name="矩形 38">
            <a:extLst>
              <a:ext uri="{FF2B5EF4-FFF2-40B4-BE49-F238E27FC236}">
                <a16:creationId xmlns:a16="http://schemas.microsoft.com/office/drawing/2014/main" id="{CFD5FC87-9964-1343-964C-BD5F29FD800A}"/>
              </a:ext>
            </a:extLst>
          </p:cNvPr>
          <p:cNvSpPr/>
          <p:nvPr/>
        </p:nvSpPr>
        <p:spPr>
          <a:xfrm>
            <a:off x="5224989" y="1656979"/>
            <a:ext cx="1415772" cy="338554"/>
          </a:xfrm>
          <a:prstGeom prst="rect">
            <a:avLst/>
          </a:prstGeom>
        </p:spPr>
        <p:txBody>
          <a:bodyPr wrap="none">
            <a:spAutoFit/>
          </a:bodyPr>
          <a:lstStyle/>
          <a:p>
            <a:pPr>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支部工作管理</a:t>
            </a:r>
            <a:endParaRPr lang="zh-CN" altLang="en-US"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40" name="矩形 39">
            <a:extLst>
              <a:ext uri="{FF2B5EF4-FFF2-40B4-BE49-F238E27FC236}">
                <a16:creationId xmlns:a16="http://schemas.microsoft.com/office/drawing/2014/main" id="{B533EA95-7884-924F-AB3D-36B02FFD2F3F}"/>
              </a:ext>
            </a:extLst>
          </p:cNvPr>
          <p:cNvSpPr/>
          <p:nvPr/>
        </p:nvSpPr>
        <p:spPr>
          <a:xfrm>
            <a:off x="6661649" y="1656979"/>
            <a:ext cx="1005403" cy="338554"/>
          </a:xfrm>
          <a:prstGeom prst="rect">
            <a:avLst/>
          </a:prstGeom>
        </p:spPr>
        <p:txBody>
          <a:bodyPr wrap="none">
            <a:spAutoFit/>
          </a:bodyPr>
          <a:lstStyle/>
          <a:p>
            <a:pPr>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考核评优</a:t>
            </a:r>
            <a:endParaRPr lang="zh-CN" altLang="en-US"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41" name="矩形 40">
            <a:extLst>
              <a:ext uri="{FF2B5EF4-FFF2-40B4-BE49-F238E27FC236}">
                <a16:creationId xmlns:a16="http://schemas.microsoft.com/office/drawing/2014/main" id="{38DDDB92-F7D9-4D4F-8577-969E2C8E9B1E}"/>
              </a:ext>
            </a:extLst>
          </p:cNvPr>
          <p:cNvSpPr/>
          <p:nvPr/>
        </p:nvSpPr>
        <p:spPr>
          <a:xfrm>
            <a:off x="7687940" y="1656979"/>
            <a:ext cx="1210588" cy="338554"/>
          </a:xfrm>
          <a:prstGeom prst="rect">
            <a:avLst/>
          </a:prstGeom>
        </p:spPr>
        <p:txBody>
          <a:bodyPr wrap="none">
            <a:spAutoFit/>
          </a:bodyPr>
          <a:lstStyle/>
          <a:p>
            <a:pPr>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中心组学习</a:t>
            </a:r>
            <a:endParaRPr lang="zh-CN" altLang="en-US"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42" name="矩形 41">
            <a:extLst>
              <a:ext uri="{FF2B5EF4-FFF2-40B4-BE49-F238E27FC236}">
                <a16:creationId xmlns:a16="http://schemas.microsoft.com/office/drawing/2014/main" id="{95DBFC39-D4A7-1848-93EC-CDB048E1FBC1}"/>
              </a:ext>
            </a:extLst>
          </p:cNvPr>
          <p:cNvSpPr/>
          <p:nvPr/>
        </p:nvSpPr>
        <p:spPr>
          <a:xfrm>
            <a:off x="7855932" y="1946230"/>
            <a:ext cx="1005403" cy="338554"/>
          </a:xfrm>
          <a:prstGeom prst="rect">
            <a:avLst/>
          </a:prstGeom>
        </p:spPr>
        <p:txBody>
          <a:bodyPr wrap="none">
            <a:spAutoFit/>
          </a:bodyPr>
          <a:lstStyle/>
          <a:p>
            <a:pPr>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党建成果</a:t>
            </a:r>
            <a:endParaRPr lang="zh-CN" altLang="en-US"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43" name="矩形 42">
            <a:extLst>
              <a:ext uri="{FF2B5EF4-FFF2-40B4-BE49-F238E27FC236}">
                <a16:creationId xmlns:a16="http://schemas.microsoft.com/office/drawing/2014/main" id="{B393006B-CA58-5648-AB8D-7431FCEF5065}"/>
              </a:ext>
            </a:extLst>
          </p:cNvPr>
          <p:cNvSpPr/>
          <p:nvPr/>
        </p:nvSpPr>
        <p:spPr>
          <a:xfrm>
            <a:off x="7463247" y="2259950"/>
            <a:ext cx="1415772" cy="338554"/>
          </a:xfrm>
          <a:prstGeom prst="rect">
            <a:avLst/>
          </a:prstGeom>
        </p:spPr>
        <p:txBody>
          <a:bodyPr wrap="none">
            <a:spAutoFit/>
          </a:bodyPr>
          <a:lstStyle/>
          <a:p>
            <a:pPr>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民主生活会等</a:t>
            </a:r>
            <a:endParaRPr lang="zh-CN" altLang="en-US"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44" name="矩形 43">
            <a:extLst>
              <a:ext uri="{FF2B5EF4-FFF2-40B4-BE49-F238E27FC236}">
                <a16:creationId xmlns:a16="http://schemas.microsoft.com/office/drawing/2014/main" id="{C149F09C-5FB3-E443-BB33-769F07851286}"/>
              </a:ext>
            </a:extLst>
          </p:cNvPr>
          <p:cNvSpPr/>
          <p:nvPr/>
        </p:nvSpPr>
        <p:spPr>
          <a:xfrm>
            <a:off x="1456272" y="3376399"/>
            <a:ext cx="2268570" cy="418128"/>
          </a:xfrm>
          <a:prstGeom prst="rect">
            <a:avLst/>
          </a:prstGeom>
        </p:spPr>
        <p:txBody>
          <a:bodyPr wrap="none">
            <a:spAutoFit/>
          </a:bodyPr>
          <a:lstStyle/>
          <a:p>
            <a:pPr algn="ctr">
              <a:lnSpc>
                <a:spcPct val="150000"/>
              </a:lnSpc>
            </a:pPr>
            <a:r>
              <a:rPr lang="zh-Hans" altLang="en-US" sz="1600" b="1" dirty="0">
                <a:solidFill>
                  <a:srgbClr val="CA0810"/>
                </a:solidFill>
                <a:latin typeface="微软雅黑" panose="020B0503020204020204" charset="-122"/>
                <a:ea typeface="微软雅黑" panose="020B0503020204020204" charset="-122"/>
              </a:rPr>
              <a:t>支部书记</a:t>
            </a:r>
            <a:r>
              <a:rPr lang="en-US" altLang="zh-CN" sz="1600" b="1" dirty="0">
                <a:solidFill>
                  <a:srgbClr val="CA0810"/>
                </a:solidFill>
                <a:latin typeface="微软雅黑" panose="020B0503020204020204" charset="-122"/>
                <a:ea typeface="微软雅黑" panose="020B0503020204020204" charset="-122"/>
              </a:rPr>
              <a:t>——</a:t>
            </a:r>
            <a:r>
              <a:rPr lang="zh-Hans" altLang="en-US" sz="1600" b="1" dirty="0">
                <a:solidFill>
                  <a:srgbClr val="CA0810"/>
                </a:solidFill>
                <a:latin typeface="微软雅黑" panose="020B0503020204020204" charset="-122"/>
                <a:ea typeface="微软雅黑" panose="020B0503020204020204" charset="-122"/>
              </a:rPr>
              <a:t>工作推手</a:t>
            </a:r>
            <a:endParaRPr lang="zh-CN" altLang="en-US" sz="1600" b="1" dirty="0">
              <a:solidFill>
                <a:srgbClr val="CA0810"/>
              </a:solidFill>
              <a:latin typeface="微软雅黑" panose="020B0503020204020204" charset="-122"/>
              <a:ea typeface="微软雅黑" panose="020B0503020204020204" charset="-122"/>
            </a:endParaRPr>
          </a:p>
        </p:txBody>
      </p:sp>
      <p:sp>
        <p:nvSpPr>
          <p:cNvPr id="45" name="矩形 44">
            <a:extLst>
              <a:ext uri="{FF2B5EF4-FFF2-40B4-BE49-F238E27FC236}">
                <a16:creationId xmlns:a16="http://schemas.microsoft.com/office/drawing/2014/main" id="{5B0358AF-3827-B24D-AA89-40F31FE1D125}"/>
              </a:ext>
            </a:extLst>
          </p:cNvPr>
          <p:cNvSpPr/>
          <p:nvPr/>
        </p:nvSpPr>
        <p:spPr>
          <a:xfrm>
            <a:off x="1459169" y="3763046"/>
            <a:ext cx="2666114" cy="461665"/>
          </a:xfrm>
          <a:prstGeom prst="rect">
            <a:avLst/>
          </a:prstGeom>
        </p:spPr>
        <p:txBody>
          <a:bodyPr wrap="none">
            <a:spAutoFit/>
          </a:bodyPr>
          <a:lstStyle/>
          <a:p>
            <a:pPr>
              <a:spcBef>
                <a:spcPct val="0"/>
              </a:spcBef>
              <a:spcAft>
                <a:spcPct val="0"/>
              </a:spcAft>
            </a:pPr>
            <a:r>
              <a:rPr lang="zh-Hans" altLang="en-US" sz="1200" noProof="1">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基础信息  工作提醒  三会一课</a:t>
            </a:r>
            <a:endParaRPr lang="en-US" altLang="zh-Hans" sz="1200" noProof="1">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a:p>
            <a:pPr>
              <a:spcBef>
                <a:spcPct val="0"/>
              </a:spcBef>
              <a:spcAft>
                <a:spcPct val="0"/>
              </a:spcAft>
            </a:pPr>
            <a:r>
              <a:rPr lang="zh-Hans" altLang="en-US" sz="1200" noProof="1">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发展党员  组织关系转移  工作述职等</a:t>
            </a:r>
            <a:endParaRPr lang="zh-CN" altLang="en-US" sz="1200" noProof="1">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a:extLst>
              <a:ext uri="{FF2B5EF4-FFF2-40B4-BE49-F238E27FC236}">
                <a16:creationId xmlns:a16="http://schemas.microsoft.com/office/drawing/2014/main" id="{E748D7D2-424D-7C45-B553-3DFAFB8FB9B8}"/>
              </a:ext>
            </a:extLst>
          </p:cNvPr>
          <p:cNvSpPr/>
          <p:nvPr/>
        </p:nvSpPr>
        <p:spPr>
          <a:xfrm>
            <a:off x="8975939" y="3277828"/>
            <a:ext cx="2268570" cy="418128"/>
          </a:xfrm>
          <a:prstGeom prst="rect">
            <a:avLst/>
          </a:prstGeom>
        </p:spPr>
        <p:txBody>
          <a:bodyPr wrap="none">
            <a:spAutoFit/>
          </a:bodyPr>
          <a:lstStyle/>
          <a:p>
            <a:pPr algn="ctr">
              <a:lnSpc>
                <a:spcPct val="150000"/>
              </a:lnSpc>
            </a:pPr>
            <a:r>
              <a:rPr lang="zh-Hans" altLang="en-US" sz="1600" b="1" dirty="0">
                <a:solidFill>
                  <a:schemeClr val="bg1"/>
                </a:solidFill>
                <a:latin typeface="微软雅黑" panose="020B0503020204020204" charset="-122"/>
                <a:ea typeface="微软雅黑" panose="020B0503020204020204" charset="-122"/>
              </a:rPr>
              <a:t>政工干部</a:t>
            </a:r>
            <a:r>
              <a:rPr lang="en-US" altLang="zh-CN" sz="1600" b="1" dirty="0">
                <a:solidFill>
                  <a:schemeClr val="bg1"/>
                </a:solidFill>
                <a:latin typeface="微软雅黑" panose="020B0503020204020204" charset="-122"/>
                <a:ea typeface="微软雅黑" panose="020B0503020204020204" charset="-122"/>
              </a:rPr>
              <a:t>——</a:t>
            </a:r>
            <a:r>
              <a:rPr lang="zh-Hans" altLang="en-US" sz="1600" b="1" dirty="0">
                <a:solidFill>
                  <a:schemeClr val="bg1"/>
                </a:solidFill>
                <a:latin typeface="微软雅黑" panose="020B0503020204020204" charset="-122"/>
                <a:ea typeface="微软雅黑" panose="020B0503020204020204" charset="-122"/>
              </a:rPr>
              <a:t>工作帮手</a:t>
            </a:r>
            <a:endParaRPr lang="zh-CN" altLang="en-US" sz="1600" b="1" dirty="0">
              <a:solidFill>
                <a:schemeClr val="bg1"/>
              </a:solidFill>
              <a:latin typeface="微软雅黑" panose="020B0503020204020204" charset="-122"/>
              <a:ea typeface="微软雅黑" panose="020B0503020204020204" charset="-122"/>
            </a:endParaRPr>
          </a:p>
        </p:txBody>
      </p:sp>
      <p:sp>
        <p:nvSpPr>
          <p:cNvPr id="47" name="矩形 46">
            <a:extLst>
              <a:ext uri="{FF2B5EF4-FFF2-40B4-BE49-F238E27FC236}">
                <a16:creationId xmlns:a16="http://schemas.microsoft.com/office/drawing/2014/main" id="{92024004-24A3-854B-BCDE-6BCDE243D870}"/>
              </a:ext>
            </a:extLst>
          </p:cNvPr>
          <p:cNvSpPr/>
          <p:nvPr/>
        </p:nvSpPr>
        <p:spPr>
          <a:xfrm>
            <a:off x="8978831" y="3664475"/>
            <a:ext cx="2906565" cy="461665"/>
          </a:xfrm>
          <a:prstGeom prst="rect">
            <a:avLst/>
          </a:prstGeom>
        </p:spPr>
        <p:txBody>
          <a:bodyPr wrap="none">
            <a:spAutoFit/>
          </a:bodyPr>
          <a:lstStyle/>
          <a:p>
            <a:pPr>
              <a:spcBef>
                <a:spcPct val="0"/>
              </a:spcBef>
              <a:spcAft>
                <a:spcPct val="0"/>
              </a:spcAft>
            </a:pPr>
            <a:r>
              <a:rPr lang="zh-Hans" altLang="en-US" sz="1200" noProof="1">
                <a:solidFill>
                  <a:schemeClr val="bg1"/>
                </a:solidFill>
                <a:latin typeface="Arial" panose="020B0604020202020204" pitchFamily="34" charset="0"/>
                <a:sym typeface="Arial" panose="020B0604020202020204" pitchFamily="34" charset="0"/>
              </a:rPr>
              <a:t>精神传达  会议组织  文章材料  报表统计</a:t>
            </a:r>
            <a:endParaRPr lang="en-US" altLang="zh-Hans" sz="1200" noProof="1">
              <a:solidFill>
                <a:schemeClr val="bg1"/>
              </a:solidFill>
              <a:latin typeface="Arial" panose="020B0604020202020204" pitchFamily="34" charset="0"/>
              <a:sym typeface="Arial" panose="020B0604020202020204" pitchFamily="34" charset="0"/>
            </a:endParaRPr>
          </a:p>
          <a:p>
            <a:pPr>
              <a:spcBef>
                <a:spcPct val="0"/>
              </a:spcBef>
              <a:spcAft>
                <a:spcPct val="0"/>
              </a:spcAft>
            </a:pPr>
            <a:r>
              <a:rPr lang="zh-Hans" altLang="en-US" sz="1200" noProof="1">
                <a:solidFill>
                  <a:schemeClr val="bg1"/>
                </a:solidFill>
                <a:latin typeface="Arial" panose="020B0604020202020204" pitchFamily="34" charset="0"/>
                <a:sym typeface="Arial" panose="020B0604020202020204" pitchFamily="34" charset="0"/>
              </a:rPr>
              <a:t>党费收缴等</a:t>
            </a:r>
            <a:endParaRPr lang="zh-CN" altLang="en-US" sz="1200" noProof="1">
              <a:solidFill>
                <a:schemeClr val="bg1"/>
              </a:solidFill>
              <a:latin typeface="Arial" panose="020B0604020202020204" pitchFamily="34" charset="0"/>
              <a:sym typeface="Arial" panose="020B0604020202020204" pitchFamily="34" charset="0"/>
            </a:endParaRPr>
          </a:p>
        </p:txBody>
      </p:sp>
      <p:sp>
        <p:nvSpPr>
          <p:cNvPr id="48" name="矩形 47">
            <a:extLst>
              <a:ext uri="{FF2B5EF4-FFF2-40B4-BE49-F238E27FC236}">
                <a16:creationId xmlns:a16="http://schemas.microsoft.com/office/drawing/2014/main" id="{F8646736-04D4-1C4F-A1AC-4BC0282281BE}"/>
              </a:ext>
            </a:extLst>
          </p:cNvPr>
          <p:cNvSpPr/>
          <p:nvPr/>
        </p:nvSpPr>
        <p:spPr>
          <a:xfrm>
            <a:off x="1403951" y="5429693"/>
            <a:ext cx="1858201" cy="418128"/>
          </a:xfrm>
          <a:prstGeom prst="rect">
            <a:avLst/>
          </a:prstGeom>
        </p:spPr>
        <p:txBody>
          <a:bodyPr wrap="none">
            <a:spAutoFit/>
          </a:bodyPr>
          <a:lstStyle/>
          <a:p>
            <a:pPr algn="ctr">
              <a:lnSpc>
                <a:spcPct val="150000"/>
              </a:lnSpc>
            </a:pPr>
            <a:r>
              <a:rPr lang="zh-Hans" altLang="en-US" sz="1600" b="1" dirty="0">
                <a:solidFill>
                  <a:schemeClr val="bg1"/>
                </a:solidFill>
                <a:latin typeface="微软雅黑" panose="020B0503020204020204" charset="-122"/>
                <a:ea typeface="微软雅黑" panose="020B0503020204020204" charset="-122"/>
              </a:rPr>
              <a:t>党员</a:t>
            </a:r>
            <a:r>
              <a:rPr lang="en-US" altLang="zh-CN" sz="1600" b="1" dirty="0">
                <a:solidFill>
                  <a:schemeClr val="bg1"/>
                </a:solidFill>
                <a:latin typeface="微软雅黑" panose="020B0503020204020204" charset="-122"/>
                <a:ea typeface="微软雅黑" panose="020B0503020204020204" charset="-122"/>
              </a:rPr>
              <a:t>——</a:t>
            </a:r>
            <a:r>
              <a:rPr lang="zh-Hans" altLang="en-US" sz="1600" b="1" dirty="0">
                <a:solidFill>
                  <a:schemeClr val="bg1"/>
                </a:solidFill>
                <a:latin typeface="微软雅黑" panose="020B0503020204020204" charset="-122"/>
                <a:ea typeface="微软雅黑" panose="020B0503020204020204" charset="-122"/>
              </a:rPr>
              <a:t>学习助手</a:t>
            </a:r>
            <a:endParaRPr lang="zh-CN" altLang="en-US" sz="1600" b="1" dirty="0">
              <a:solidFill>
                <a:schemeClr val="bg1"/>
              </a:solidFill>
              <a:latin typeface="微软雅黑" panose="020B0503020204020204" charset="-122"/>
              <a:ea typeface="微软雅黑" panose="020B0503020204020204" charset="-122"/>
            </a:endParaRPr>
          </a:p>
        </p:txBody>
      </p:sp>
      <p:sp>
        <p:nvSpPr>
          <p:cNvPr id="49" name="矩形 48">
            <a:extLst>
              <a:ext uri="{FF2B5EF4-FFF2-40B4-BE49-F238E27FC236}">
                <a16:creationId xmlns:a16="http://schemas.microsoft.com/office/drawing/2014/main" id="{DEC491A5-604B-BD41-9C5B-399042AA496A}"/>
              </a:ext>
            </a:extLst>
          </p:cNvPr>
          <p:cNvSpPr/>
          <p:nvPr/>
        </p:nvSpPr>
        <p:spPr>
          <a:xfrm>
            <a:off x="1389486" y="5791940"/>
            <a:ext cx="3147015" cy="276999"/>
          </a:xfrm>
          <a:prstGeom prst="rect">
            <a:avLst/>
          </a:prstGeom>
        </p:spPr>
        <p:txBody>
          <a:bodyPr wrap="none">
            <a:spAutoFit/>
          </a:bodyPr>
          <a:lstStyle/>
          <a:p>
            <a:pPr>
              <a:spcBef>
                <a:spcPct val="0"/>
              </a:spcBef>
              <a:spcAft>
                <a:spcPct val="0"/>
              </a:spcAft>
            </a:pPr>
            <a:r>
              <a:rPr lang="zh-Hans" altLang="en-US" sz="1200" noProof="1">
                <a:solidFill>
                  <a:schemeClr val="bg1"/>
                </a:solidFill>
                <a:latin typeface="Arial" panose="020B0604020202020204" pitchFamily="34" charset="0"/>
                <a:sym typeface="Arial" panose="020B0604020202020204" pitchFamily="34" charset="0"/>
              </a:rPr>
              <a:t>党员学习  </a:t>
            </a:r>
            <a:r>
              <a:rPr lang="zh-CN" altLang="en-US" sz="1200" noProof="1">
                <a:solidFill>
                  <a:schemeClr val="bg1"/>
                </a:solidFill>
                <a:latin typeface="Arial" panose="020B0604020202020204" pitchFamily="34" charset="0"/>
                <a:sym typeface="Arial" panose="020B0604020202020204" pitchFamily="34" charset="0"/>
              </a:rPr>
              <a:t>党建活动</a:t>
            </a:r>
            <a:r>
              <a:rPr lang="zh-Hans" altLang="en-US" sz="1200" noProof="1">
                <a:solidFill>
                  <a:schemeClr val="bg1"/>
                </a:solidFill>
                <a:latin typeface="Arial" panose="020B0604020202020204" pitchFamily="34" charset="0"/>
                <a:sym typeface="Arial" panose="020B0604020202020204" pitchFamily="34" charset="0"/>
              </a:rPr>
              <a:t>  党内监督  工作参与 等 </a:t>
            </a:r>
            <a:endParaRPr lang="zh-CN" altLang="en-US" sz="1200" noProof="1">
              <a:solidFill>
                <a:schemeClr val="bg1"/>
              </a:solidFill>
              <a:latin typeface="Arial" panose="020B0604020202020204" pitchFamily="34" charset="0"/>
              <a:sym typeface="Arial" panose="020B0604020202020204" pitchFamily="34" charset="0"/>
            </a:endParaRPr>
          </a:p>
        </p:txBody>
      </p:sp>
      <p:sp>
        <p:nvSpPr>
          <p:cNvPr id="50" name="文本框 115">
            <a:extLst>
              <a:ext uri="{FF2B5EF4-FFF2-40B4-BE49-F238E27FC236}">
                <a16:creationId xmlns:a16="http://schemas.microsoft.com/office/drawing/2014/main" id="{A471A82C-668A-EA4C-B086-931348C54469}"/>
              </a:ext>
            </a:extLst>
          </p:cNvPr>
          <p:cNvSpPr txBox="1"/>
          <p:nvPr/>
        </p:nvSpPr>
        <p:spPr>
          <a:xfrm>
            <a:off x="5416977" y="1946230"/>
            <a:ext cx="1006602" cy="338554"/>
          </a:xfrm>
          <a:prstGeom prst="rect">
            <a:avLst/>
          </a:prstGeom>
          <a:noFill/>
        </p:spPr>
        <p:txBody>
          <a:bodyPr wrap="square" rtlCol="0">
            <a:spAutoFit/>
          </a:bodyPr>
          <a:lstStyle/>
          <a:p>
            <a:pPr defTabSz="914400">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思想动态</a:t>
            </a:r>
            <a:endParaRPr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51" name="文本框 115">
            <a:extLst>
              <a:ext uri="{FF2B5EF4-FFF2-40B4-BE49-F238E27FC236}">
                <a16:creationId xmlns:a16="http://schemas.microsoft.com/office/drawing/2014/main" id="{CCD27F63-B8AE-C24D-8234-85780DDCDBE8}"/>
              </a:ext>
            </a:extLst>
          </p:cNvPr>
          <p:cNvSpPr txBox="1"/>
          <p:nvPr/>
        </p:nvSpPr>
        <p:spPr>
          <a:xfrm>
            <a:off x="6636454" y="1946230"/>
            <a:ext cx="1006602" cy="338554"/>
          </a:xfrm>
          <a:prstGeom prst="rect">
            <a:avLst/>
          </a:prstGeom>
          <a:noFill/>
        </p:spPr>
        <p:txBody>
          <a:bodyPr wrap="square" rtlCol="0">
            <a:spAutoFit/>
          </a:bodyPr>
          <a:lstStyle/>
          <a:p>
            <a:pPr defTabSz="914400">
              <a:spcBef>
                <a:spcPct val="0"/>
              </a:spcBef>
              <a:spcAft>
                <a:spcPct val="0"/>
              </a:spcAft>
            </a:pPr>
            <a:r>
              <a:rPr lang="zh-Hans" altLang="en-US" sz="1600" noProof="1">
                <a:solidFill>
                  <a:prstClr val="black">
                    <a:lumMod val="85000"/>
                    <a:lumOff val="15000"/>
                  </a:prstClr>
                </a:solidFill>
                <a:latin typeface="Arial" panose="020B0604020202020204" pitchFamily="34" charset="0"/>
                <a:sym typeface="Arial" panose="020B0604020202020204" pitchFamily="34" charset="0"/>
              </a:rPr>
              <a:t>班子会议</a:t>
            </a:r>
            <a:endParaRPr sz="1600" noProof="1">
              <a:solidFill>
                <a:prstClr val="black">
                  <a:lumMod val="85000"/>
                  <a:lumOff val="15000"/>
                </a:prstClr>
              </a:solidFill>
              <a:latin typeface="Arial" panose="020B0604020202020204" pitchFamily="34" charset="0"/>
              <a:sym typeface="Arial" panose="020B0604020202020204" pitchFamily="34" charset="0"/>
            </a:endParaRPr>
          </a:p>
        </p:txBody>
      </p:sp>
      <p:sp>
        <p:nvSpPr>
          <p:cNvPr id="52" name="矩形 51">
            <a:extLst>
              <a:ext uri="{FF2B5EF4-FFF2-40B4-BE49-F238E27FC236}">
                <a16:creationId xmlns:a16="http://schemas.microsoft.com/office/drawing/2014/main" id="{7968C22E-672F-B440-B977-4AC6C6E67901}"/>
              </a:ext>
            </a:extLst>
          </p:cNvPr>
          <p:cNvSpPr/>
          <p:nvPr/>
        </p:nvSpPr>
        <p:spPr>
          <a:xfrm>
            <a:off x="9020729" y="5325690"/>
            <a:ext cx="2366353" cy="418128"/>
          </a:xfrm>
          <a:prstGeom prst="rect">
            <a:avLst/>
          </a:prstGeom>
        </p:spPr>
        <p:txBody>
          <a:bodyPr wrap="none">
            <a:spAutoFit/>
          </a:bodyPr>
          <a:lstStyle/>
          <a:p>
            <a:pPr algn="ctr">
              <a:lnSpc>
                <a:spcPct val="150000"/>
              </a:lnSpc>
            </a:pPr>
            <a:r>
              <a:rPr lang="zh-Hans" altLang="en-US" sz="1600" b="1" dirty="0">
                <a:solidFill>
                  <a:srgbClr val="CA0810"/>
                </a:solidFill>
                <a:latin typeface="微软雅黑" panose="020B0503020204020204" charset="-122"/>
                <a:ea typeface="微软雅黑" panose="020B0503020204020204" charset="-122"/>
              </a:rPr>
              <a:t>群众</a:t>
            </a:r>
            <a:r>
              <a:rPr lang="en-US" altLang="zh-Hans" sz="1600" b="1" dirty="0">
                <a:solidFill>
                  <a:srgbClr val="CA0810"/>
                </a:solidFill>
                <a:latin typeface="微软雅黑" panose="020B0503020204020204" charset="-122"/>
                <a:ea typeface="微软雅黑" panose="020B0503020204020204" charset="-122"/>
              </a:rPr>
              <a:t>/</a:t>
            </a:r>
            <a:r>
              <a:rPr lang="zh-Hans" altLang="en-US" sz="1600" b="1" dirty="0">
                <a:solidFill>
                  <a:srgbClr val="CA0810"/>
                </a:solidFill>
                <a:latin typeface="微软雅黑" panose="020B0503020204020204" charset="-122"/>
                <a:ea typeface="微软雅黑" panose="020B0503020204020204" charset="-122"/>
              </a:rPr>
              <a:t>职工</a:t>
            </a:r>
            <a:r>
              <a:rPr lang="en-US" altLang="zh-CN" sz="1600" b="1" dirty="0">
                <a:solidFill>
                  <a:srgbClr val="CA0810"/>
                </a:solidFill>
                <a:latin typeface="微软雅黑" panose="020B0503020204020204" charset="-122"/>
                <a:ea typeface="微软雅黑" panose="020B0503020204020204" charset="-122"/>
              </a:rPr>
              <a:t>——</a:t>
            </a:r>
            <a:r>
              <a:rPr lang="zh-Hans" altLang="en-US" sz="1600" b="1" dirty="0">
                <a:solidFill>
                  <a:srgbClr val="CA0810"/>
                </a:solidFill>
                <a:latin typeface="微软雅黑" panose="020B0503020204020204" charset="-122"/>
                <a:ea typeface="微软雅黑" panose="020B0503020204020204" charset="-122"/>
              </a:rPr>
              <a:t>交流传手</a:t>
            </a:r>
            <a:endParaRPr lang="zh-CN" altLang="en-US" sz="1600" b="1" dirty="0">
              <a:solidFill>
                <a:srgbClr val="CA0810"/>
              </a:solidFill>
              <a:latin typeface="微软雅黑" panose="020B0503020204020204" charset="-122"/>
              <a:ea typeface="微软雅黑" panose="020B0503020204020204" charset="-122"/>
            </a:endParaRPr>
          </a:p>
        </p:txBody>
      </p:sp>
      <p:sp>
        <p:nvSpPr>
          <p:cNvPr id="53" name="矩形 52">
            <a:extLst>
              <a:ext uri="{FF2B5EF4-FFF2-40B4-BE49-F238E27FC236}">
                <a16:creationId xmlns:a16="http://schemas.microsoft.com/office/drawing/2014/main" id="{AA8ED6FA-B0B3-C245-948B-496ADE9647E0}"/>
              </a:ext>
            </a:extLst>
          </p:cNvPr>
          <p:cNvSpPr/>
          <p:nvPr/>
        </p:nvSpPr>
        <p:spPr>
          <a:xfrm>
            <a:off x="9019288" y="5709634"/>
            <a:ext cx="3060453" cy="276999"/>
          </a:xfrm>
          <a:prstGeom prst="rect">
            <a:avLst/>
          </a:prstGeom>
        </p:spPr>
        <p:txBody>
          <a:bodyPr wrap="none">
            <a:spAutoFit/>
          </a:bodyPr>
          <a:lstStyle/>
          <a:p>
            <a:pPr>
              <a:spcBef>
                <a:spcPct val="0"/>
              </a:spcBef>
              <a:spcAft>
                <a:spcPct val="0"/>
              </a:spcAft>
            </a:pPr>
            <a:r>
              <a:rPr lang="zh-Hans" altLang="en-US" sz="1200" noProof="1">
                <a:solidFill>
                  <a:prstClr val="black">
                    <a:lumMod val="85000"/>
                    <a:lumOff val="15000"/>
                  </a:prstClr>
                </a:solidFill>
                <a:latin typeface="Arial" panose="020B0604020202020204" pitchFamily="34" charset="0"/>
                <a:sym typeface="Arial" panose="020B0604020202020204" pitchFamily="34" charset="0"/>
              </a:rPr>
              <a:t>党务公开  互动参与  寻求帮助  群众监督等</a:t>
            </a:r>
            <a:endParaRPr lang="zh-CN" altLang="en-US" sz="1200" noProof="1">
              <a:solidFill>
                <a:prstClr val="black">
                  <a:lumMod val="85000"/>
                  <a:lumOff val="15000"/>
                </a:prstClr>
              </a:solidFill>
              <a:latin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8903627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5980341" y="1508132"/>
            <a:ext cx="4966702" cy="3182691"/>
          </a:xfrm>
          <a:prstGeom prst="rect">
            <a:avLst/>
          </a:prstGeom>
        </p:spPr>
      </p:pic>
      <p:sp>
        <p:nvSpPr>
          <p:cNvPr id="9" name="文本框 8"/>
          <p:cNvSpPr txBox="1"/>
          <p:nvPr/>
        </p:nvSpPr>
        <p:spPr>
          <a:xfrm>
            <a:off x="1151842" y="4994310"/>
            <a:ext cx="9912398" cy="830997"/>
          </a:xfrm>
          <a:prstGeom prst="rect">
            <a:avLst/>
          </a:prstGeom>
          <a:noFill/>
        </p:spPr>
        <p:txBody>
          <a:bodyPr wrap="square" rtlCol="0" anchor="t">
            <a:spAutoFit/>
          </a:bodyPr>
          <a:lstStyle/>
          <a:p>
            <a:pPr algn="ctr">
              <a:lnSpc>
                <a:spcPct val="150000"/>
              </a:lnSpc>
            </a:pPr>
            <a:r>
              <a:rPr lang="zh-CN" altLang="en-US" sz="1600" dirty="0" smtClean="0">
                <a:latin typeface="微软雅黑" panose="020B0503020204020204" pitchFamily="34" charset="-122"/>
                <a:ea typeface="微软雅黑" panose="020B0503020204020204" pitchFamily="34" charset="-122"/>
              </a:rPr>
              <a:t>党员</a:t>
            </a:r>
            <a:r>
              <a:rPr lang="zh-CN" altLang="en-US" sz="1600" dirty="0">
                <a:latin typeface="微软雅黑" panose="020B0503020204020204" pitchFamily="34" charset="-122"/>
                <a:ea typeface="微软雅黑" panose="020B0503020204020204" pitchFamily="34" charset="-122"/>
              </a:rPr>
              <a:t>重温入党誓词宣誓洗礼厅的地方</a:t>
            </a:r>
            <a:r>
              <a:rPr lang="zh-CN" altLang="en-US" sz="1600" dirty="0" smtClean="0">
                <a:latin typeface="微软雅黑" panose="020B0503020204020204" pitchFamily="34" charset="-122"/>
                <a:ea typeface="微软雅黑" panose="020B0503020204020204" pitchFamily="34" charset="-122"/>
              </a:rPr>
              <a:t>，重点</a:t>
            </a:r>
            <a:r>
              <a:rPr lang="zh-CN" altLang="en-US" sz="1600" dirty="0">
                <a:latin typeface="微软雅黑" panose="020B0503020204020204" pitchFamily="34" charset="-122"/>
                <a:ea typeface="微软雅黑" panose="020B0503020204020204" pitchFamily="34" charset="-122"/>
              </a:rPr>
              <a:t>突出党旗及入党誓词墙面，顶面采用五角星式设计，增强党员的光荣感。后方墙面为照片墙，主要展示入党人员照片。</a:t>
            </a:r>
          </a:p>
        </p:txBody>
      </p:sp>
      <p:pic>
        <p:nvPicPr>
          <p:cNvPr id="11" name="图片 10"/>
          <p:cNvPicPr>
            <a:picLocks noChangeAspect="1"/>
          </p:cNvPicPr>
          <p:nvPr/>
        </p:nvPicPr>
        <p:blipFill>
          <a:blip r:embed="rId4" cstate="print"/>
          <a:stretch>
            <a:fillRect/>
          </a:stretch>
        </p:blipFill>
        <p:spPr>
          <a:xfrm>
            <a:off x="1151842" y="1508717"/>
            <a:ext cx="4828499" cy="3182106"/>
          </a:xfrm>
          <a:prstGeom prst="rect">
            <a:avLst/>
          </a:prstGeom>
        </p:spPr>
      </p:pic>
      <p:pic>
        <p:nvPicPr>
          <p:cNvPr id="12" name="Picture 1"/>
          <p:cNvPicPr>
            <a:picLocks noChangeAspect="1" noChangeArrowheads="1"/>
          </p:cNvPicPr>
          <p:nvPr/>
        </p:nvPicPr>
        <p:blipFill>
          <a:blip r:embed="rId5"/>
          <a:srcRect/>
          <a:stretch>
            <a:fillRect/>
          </a:stretch>
        </p:blipFill>
        <p:spPr bwMode="auto">
          <a:xfrm>
            <a:off x="2093119" y="3569109"/>
            <a:ext cx="509587" cy="705235"/>
          </a:xfrm>
          <a:prstGeom prst="rect">
            <a:avLst/>
          </a:prstGeom>
          <a:noFill/>
          <a:ln w="9525">
            <a:noFill/>
            <a:miter lim="800000"/>
            <a:headEnd/>
            <a:tailEnd/>
          </a:ln>
          <a:effectLst/>
        </p:spPr>
      </p:pic>
      <p:grpSp>
        <p:nvGrpSpPr>
          <p:cNvPr id="10" name="组合 9"/>
          <p:cNvGrpSpPr/>
          <p:nvPr/>
        </p:nvGrpSpPr>
        <p:grpSpPr>
          <a:xfrm>
            <a:off x="0" y="0"/>
            <a:ext cx="12192000" cy="810883"/>
            <a:chOff x="0" y="0"/>
            <a:chExt cx="12192000" cy="810883"/>
          </a:xfrm>
        </p:grpSpPr>
        <p:grpSp>
          <p:nvGrpSpPr>
            <p:cNvPr id="13" name="组合 12"/>
            <p:cNvGrpSpPr/>
            <p:nvPr/>
          </p:nvGrpSpPr>
          <p:grpSpPr>
            <a:xfrm>
              <a:off x="0" y="0"/>
              <a:ext cx="12192000" cy="810883"/>
              <a:chOff x="0" y="0"/>
              <a:chExt cx="12192000" cy="810883"/>
            </a:xfrm>
          </p:grpSpPr>
          <p:sp>
            <p:nvSpPr>
              <p:cNvPr id="15" name="矩形 14"/>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6"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文本框 13"/>
            <p:cNvSpPr txBox="1"/>
            <p:nvPr/>
          </p:nvSpPr>
          <p:spPr>
            <a:xfrm>
              <a:off x="778947" y="142562"/>
              <a:ext cx="198002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入党宣誓区</a:t>
              </a:r>
            </a:p>
          </p:txBody>
        </p:sp>
      </p:grpSp>
    </p:spTree>
    <p:extLst>
      <p:ext uri="{BB962C8B-B14F-4D97-AF65-F5344CB8AC3E}">
        <p14:creationId xmlns:p14="http://schemas.microsoft.com/office/powerpoint/2010/main" val="2218674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0"/>
            <a:ext cx="12192000" cy="810883"/>
            <a:chOff x="0" y="0"/>
            <a:chExt cx="12192000" cy="810883"/>
          </a:xfrm>
        </p:grpSpPr>
        <p:grpSp>
          <p:nvGrpSpPr>
            <p:cNvPr id="13" name="组合 12"/>
            <p:cNvGrpSpPr/>
            <p:nvPr/>
          </p:nvGrpSpPr>
          <p:grpSpPr>
            <a:xfrm>
              <a:off x="0" y="0"/>
              <a:ext cx="12192000" cy="810883"/>
              <a:chOff x="0" y="0"/>
              <a:chExt cx="12192000" cy="810883"/>
            </a:xfrm>
          </p:grpSpPr>
          <p:sp>
            <p:nvSpPr>
              <p:cNvPr id="15" name="矩形 14"/>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文本框 13"/>
            <p:cNvSpPr txBox="1"/>
            <p:nvPr/>
          </p:nvSpPr>
          <p:spPr>
            <a:xfrm>
              <a:off x="778947" y="142562"/>
              <a:ext cx="198002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党内制度区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pic>
        <p:nvPicPr>
          <p:cNvPr id="17" name="图片 16"/>
          <p:cNvPicPr/>
          <p:nvPr/>
        </p:nvPicPr>
        <p:blipFill>
          <a:blip r:embed="rId4" cstate="print">
            <a:extLst>
              <a:ext uri="{28A0092B-C50C-407E-A947-70E740481C1C}">
                <a14:useLocalDpi xmlns:a14="http://schemas.microsoft.com/office/drawing/2010/main" val="0"/>
              </a:ext>
            </a:extLst>
          </a:blip>
          <a:stretch>
            <a:fillRect/>
          </a:stretch>
        </p:blipFill>
        <p:spPr>
          <a:xfrm>
            <a:off x="1768961" y="1198200"/>
            <a:ext cx="8894132" cy="4314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矩形 1"/>
          <p:cNvSpPr/>
          <p:nvPr/>
        </p:nvSpPr>
        <p:spPr>
          <a:xfrm>
            <a:off x="3168027" y="5703892"/>
            <a:ext cx="6096000" cy="584775"/>
          </a:xfrm>
          <a:prstGeom prst="rect">
            <a:avLst/>
          </a:prstGeom>
        </p:spPr>
        <p:txBody>
          <a:bodyPr>
            <a:spAutoFit/>
          </a:bodyPr>
          <a:lstStyle/>
          <a:p>
            <a:pPr algn="ctr"/>
            <a:r>
              <a:rPr lang="zh-CN" altLang="zh-CN" sz="1600" dirty="0">
                <a:latin typeface="+mn-ea"/>
                <a:cs typeface="Times New Roman" panose="02020603050405020304" pitchFamily="18" charset="0"/>
              </a:rPr>
              <a:t>由统一标识、党务制度、管理制度宣传专栏组成。该区域可直观的展现党内制度条款，增强对中国共产党的认知</a:t>
            </a:r>
            <a:endParaRPr lang="zh-CN" altLang="en-US" sz="1600" dirty="0">
              <a:latin typeface="+mn-ea"/>
            </a:endParaRPr>
          </a:p>
        </p:txBody>
      </p:sp>
    </p:spTree>
    <p:extLst>
      <p:ext uri="{BB962C8B-B14F-4D97-AF65-F5344CB8AC3E}">
        <p14:creationId xmlns:p14="http://schemas.microsoft.com/office/powerpoint/2010/main" val="17913885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139801" y="4849167"/>
            <a:ext cx="9912398" cy="418191"/>
          </a:xfrm>
          <a:prstGeom prst="rect">
            <a:avLst/>
          </a:prstGeom>
          <a:noFill/>
        </p:spPr>
        <p:txBody>
          <a:bodyPr wrap="square" rtlCol="0" anchor="t">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rPr>
              <a:t>由统一标识、党务公开栏组成。该区域可对党务工作进行总结、传达与成绩展现。</a:t>
            </a:r>
          </a:p>
        </p:txBody>
      </p:sp>
      <p:grpSp>
        <p:nvGrpSpPr>
          <p:cNvPr id="10" name="组合 9"/>
          <p:cNvGrpSpPr/>
          <p:nvPr/>
        </p:nvGrpSpPr>
        <p:grpSpPr>
          <a:xfrm>
            <a:off x="0" y="0"/>
            <a:ext cx="12192000" cy="810883"/>
            <a:chOff x="0" y="0"/>
            <a:chExt cx="12192000" cy="810883"/>
          </a:xfrm>
        </p:grpSpPr>
        <p:grpSp>
          <p:nvGrpSpPr>
            <p:cNvPr id="13" name="组合 12"/>
            <p:cNvGrpSpPr/>
            <p:nvPr/>
          </p:nvGrpSpPr>
          <p:grpSpPr>
            <a:xfrm>
              <a:off x="0" y="0"/>
              <a:ext cx="12192000" cy="810883"/>
              <a:chOff x="0" y="0"/>
              <a:chExt cx="12192000" cy="810883"/>
            </a:xfrm>
          </p:grpSpPr>
          <p:sp>
            <p:nvSpPr>
              <p:cNvPr id="15" name="矩形 14"/>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文本框 13"/>
            <p:cNvSpPr txBox="1"/>
            <p:nvPr/>
          </p:nvSpPr>
          <p:spPr>
            <a:xfrm>
              <a:off x="778947" y="142562"/>
              <a:ext cx="198002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党务公开区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pic>
        <p:nvPicPr>
          <p:cNvPr id="18" name="图片 17"/>
          <p:cNvPicPr/>
          <p:nvPr/>
        </p:nvPicPr>
        <p:blipFill>
          <a:blip r:embed="rId4" cstate="print">
            <a:extLst>
              <a:ext uri="{28A0092B-C50C-407E-A947-70E740481C1C}">
                <a14:useLocalDpi xmlns:a14="http://schemas.microsoft.com/office/drawing/2010/main" val="0"/>
              </a:ext>
            </a:extLst>
          </a:blip>
          <a:stretch>
            <a:fillRect/>
          </a:stretch>
        </p:blipFill>
        <p:spPr>
          <a:xfrm>
            <a:off x="1357516" y="2110490"/>
            <a:ext cx="9476967" cy="20255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281077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stretch>
            <a:fillRect/>
          </a:stretch>
        </p:blipFill>
        <p:spPr>
          <a:xfrm>
            <a:off x="7255099" y="4144319"/>
            <a:ext cx="4231441" cy="2526778"/>
          </a:xfrm>
          <a:prstGeom prst="rect">
            <a:avLst/>
          </a:prstGeom>
          <a:ln>
            <a:noFill/>
          </a:ln>
          <a:effectLst>
            <a:softEdge rad="112500"/>
          </a:effectLst>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216" y="1648320"/>
            <a:ext cx="7709881" cy="4652016"/>
          </a:xfrm>
          <a:prstGeom prst="rect">
            <a:avLst/>
          </a:prstGeom>
          <a:ln>
            <a:noFill/>
          </a:ln>
          <a:effectLst>
            <a:softEdge rad="112500"/>
          </a:effectLst>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b="12987"/>
          <a:stretch/>
        </p:blipFill>
        <p:spPr>
          <a:xfrm>
            <a:off x="7255099" y="719920"/>
            <a:ext cx="4231440" cy="2761408"/>
          </a:xfrm>
          <a:prstGeom prst="rect">
            <a:avLst/>
          </a:prstGeom>
          <a:ln>
            <a:noFill/>
          </a:ln>
          <a:effectLst>
            <a:softEdge rad="112500"/>
          </a:effectLst>
        </p:spPr>
      </p:pic>
      <p:grpSp>
        <p:nvGrpSpPr>
          <p:cNvPr id="13" name="组合 12"/>
          <p:cNvGrpSpPr/>
          <p:nvPr/>
        </p:nvGrpSpPr>
        <p:grpSpPr>
          <a:xfrm>
            <a:off x="0" y="0"/>
            <a:ext cx="12192000" cy="810883"/>
            <a:chOff x="0" y="0"/>
            <a:chExt cx="12192000" cy="810883"/>
          </a:xfrm>
        </p:grpSpPr>
        <p:grpSp>
          <p:nvGrpSpPr>
            <p:cNvPr id="14" name="组合 13"/>
            <p:cNvGrpSpPr/>
            <p:nvPr/>
          </p:nvGrpSpPr>
          <p:grpSpPr>
            <a:xfrm>
              <a:off x="0" y="0"/>
              <a:ext cx="12192000" cy="810883"/>
              <a:chOff x="0" y="0"/>
              <a:chExt cx="12192000" cy="810883"/>
            </a:xfrm>
          </p:grpSpPr>
          <p:sp>
            <p:nvSpPr>
              <p:cNvPr id="16" name="矩形 15"/>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8"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文本框 14"/>
            <p:cNvSpPr txBox="1"/>
            <p:nvPr/>
          </p:nvSpPr>
          <p:spPr>
            <a:xfrm>
              <a:off x="778947" y="142562"/>
              <a:ext cx="198002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党史展示区</a:t>
              </a:r>
            </a:p>
          </p:txBody>
        </p:sp>
      </p:grpSp>
    </p:spTree>
    <p:extLst>
      <p:ext uri="{BB962C8B-B14F-4D97-AF65-F5344CB8AC3E}">
        <p14:creationId xmlns:p14="http://schemas.microsoft.com/office/powerpoint/2010/main" val="1121093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087447" y="4920811"/>
            <a:ext cx="9819314" cy="787523"/>
          </a:xfrm>
          <a:prstGeom prst="rect">
            <a:avLst/>
          </a:prstGeom>
          <a:noFill/>
        </p:spPr>
        <p:txBody>
          <a:bodyPr wrap="square" rtlCol="0" anchor="t">
            <a:spAutoFit/>
          </a:bodyPr>
          <a:lstStyle/>
          <a:p>
            <a:pPr algn="ctr">
              <a:lnSpc>
                <a:spcPct val="150000"/>
              </a:lnSpc>
            </a:pPr>
            <a:r>
              <a:rPr lang="zh-CN" altLang="en-US" sz="1600" dirty="0" smtClean="0">
                <a:latin typeface="微软雅黑" panose="020B0503020204020204" pitchFamily="34" charset="-122"/>
                <a:ea typeface="微软雅黑" panose="020B0503020204020204" pitchFamily="34" charset="-122"/>
              </a:rPr>
              <a:t>沉浸</a:t>
            </a:r>
            <a:r>
              <a:rPr lang="zh-CN" altLang="en-US" sz="1600" dirty="0">
                <a:latin typeface="微软雅黑" panose="020B0503020204020204" pitchFamily="34" charset="-122"/>
                <a:ea typeface="微软雅黑" panose="020B0503020204020204" pitchFamily="34" charset="-122"/>
              </a:rPr>
              <a:t>式体验，智慧化互动</a:t>
            </a:r>
            <a:r>
              <a:rPr lang="zh-CN" altLang="en-US" sz="1600" dirty="0" smtClean="0">
                <a:latin typeface="微软雅黑" panose="020B0503020204020204" pitchFamily="34" charset="-122"/>
                <a:ea typeface="微软雅黑" panose="020B0503020204020204" pitchFamily="34" charset="-122"/>
              </a:rPr>
              <a:t>教学</a:t>
            </a:r>
            <a:r>
              <a:rPr lang="zh-CN" altLang="en-US"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采用</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最新技术，最大限度的让学员共享到优秀的课程资源，并实现</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党组织开展学习研讨、视频会议、交流互动等活动</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 name="Picture 4" descr="https://timgsa.baidu.com/timg?image&amp;quality=80&amp;size=b9999_10000&amp;sec=1543323977985&amp;di=746030119efca74aa744c88c167d6773&amp;imgtype=0&amp;src=http%3A%2F%2Fwww.hr-smart.cn%2Fupload%2F2018050515433110.png"/>
          <p:cNvPicPr>
            <a:picLocks noChangeAspect="1" noChangeArrowheads="1"/>
          </p:cNvPicPr>
          <p:nvPr/>
        </p:nvPicPr>
        <p:blipFill>
          <a:blip r:embed="rId3"/>
          <a:srcRect/>
          <a:stretch>
            <a:fillRect/>
          </a:stretch>
        </p:blipFill>
        <p:spPr bwMode="auto">
          <a:xfrm>
            <a:off x="5980340" y="1507547"/>
            <a:ext cx="4828499" cy="3182106"/>
          </a:xfrm>
          <a:prstGeom prst="rect">
            <a:avLst/>
          </a:prstGeom>
          <a:noFill/>
        </p:spPr>
      </p:pic>
      <p:grpSp>
        <p:nvGrpSpPr>
          <p:cNvPr id="8" name="组合 7"/>
          <p:cNvGrpSpPr/>
          <p:nvPr/>
        </p:nvGrpSpPr>
        <p:grpSpPr>
          <a:xfrm>
            <a:off x="0" y="0"/>
            <a:ext cx="12192000" cy="810883"/>
            <a:chOff x="0" y="0"/>
            <a:chExt cx="12192000" cy="810883"/>
          </a:xfrm>
        </p:grpSpPr>
        <p:grpSp>
          <p:nvGrpSpPr>
            <p:cNvPr id="10" name="组合 9"/>
            <p:cNvGrpSpPr/>
            <p:nvPr/>
          </p:nvGrpSpPr>
          <p:grpSpPr>
            <a:xfrm>
              <a:off x="0" y="0"/>
              <a:ext cx="12192000" cy="810883"/>
              <a:chOff x="0" y="0"/>
              <a:chExt cx="12192000" cy="810883"/>
            </a:xfrm>
          </p:grpSpPr>
          <p:sp>
            <p:nvSpPr>
              <p:cNvPr id="12" name="矩形 11"/>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778947" y="142562"/>
              <a:ext cx="198002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智慧教育区</a:t>
              </a:r>
            </a:p>
          </p:txBody>
        </p:sp>
      </p:grpSp>
      <p:pic>
        <p:nvPicPr>
          <p:cNvPr id="15" name="图片 14">
            <a:extLst>
              <a:ext uri="{FF2B5EF4-FFF2-40B4-BE49-F238E27FC236}">
                <a16:creationId xmlns:a16="http://schemas.microsoft.com/office/drawing/2014/main" id="{632D35CB-9AA0-4718-B652-4D77DBA599F3}"/>
              </a:ext>
            </a:extLst>
          </p:cNvPr>
          <p:cNvPicPr preferRelativeResize="0">
            <a:picLocks/>
          </p:cNvPicPr>
          <p:nvPr/>
        </p:nvPicPr>
        <p:blipFill rotWithShape="1">
          <a:blip r:embed="rId5">
            <a:extLst>
              <a:ext uri="{28A0092B-C50C-407E-A947-70E740481C1C}">
                <a14:useLocalDpi xmlns:a14="http://schemas.microsoft.com/office/drawing/2010/main" val="0"/>
              </a:ext>
            </a:extLst>
          </a:blip>
          <a:srcRect r="13683"/>
          <a:stretch/>
        </p:blipFill>
        <p:spPr>
          <a:xfrm>
            <a:off x="1087446" y="1507547"/>
            <a:ext cx="4828499" cy="3182106"/>
          </a:xfrm>
          <a:prstGeom prst="rect">
            <a:avLst/>
          </a:prstGeom>
        </p:spPr>
      </p:pic>
    </p:spTree>
    <p:extLst>
      <p:ext uri="{BB962C8B-B14F-4D97-AF65-F5344CB8AC3E}">
        <p14:creationId xmlns:p14="http://schemas.microsoft.com/office/powerpoint/2010/main" val="3050390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 202"/>
          <p:cNvSpPr/>
          <p:nvPr/>
        </p:nvSpPr>
        <p:spPr>
          <a:xfrm rot="16200000">
            <a:off x="4515964" y="4921030"/>
            <a:ext cx="945515" cy="925195"/>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235D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b="1">
              <a:solidFill>
                <a:srgbClr val="FFFFFF"/>
              </a:solidFill>
            </a:endParaRPr>
          </a:p>
        </p:txBody>
      </p:sp>
      <p:sp>
        <p:nvSpPr>
          <p:cNvPr id="18" name="直角三角形 17"/>
          <p:cNvSpPr/>
          <p:nvPr/>
        </p:nvSpPr>
        <p:spPr>
          <a:xfrm flipV="1">
            <a:off x="1793966" y="4556054"/>
            <a:ext cx="7061200" cy="1006475"/>
          </a:xfrm>
          <a:prstGeom prst="r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9" name="图片 18"/>
          <p:cNvPicPr>
            <a:picLocks noChangeAspect="1"/>
          </p:cNvPicPr>
          <p:nvPr/>
        </p:nvPicPr>
        <p:blipFill>
          <a:blip r:embed="rId3"/>
          <a:stretch>
            <a:fillRect/>
          </a:stretch>
        </p:blipFill>
        <p:spPr>
          <a:xfrm>
            <a:off x="8912655" y="1643380"/>
            <a:ext cx="2184400" cy="2912745"/>
          </a:xfrm>
          <a:prstGeom prst="rect">
            <a:avLst/>
          </a:prstGeom>
        </p:spPr>
      </p:pic>
      <p:pic>
        <p:nvPicPr>
          <p:cNvPr id="20" name="图片 19"/>
          <p:cNvPicPr>
            <a:picLocks noChangeAspect="1"/>
          </p:cNvPicPr>
          <p:nvPr/>
        </p:nvPicPr>
        <p:blipFill>
          <a:blip r:embed="rId4"/>
          <a:stretch>
            <a:fillRect/>
          </a:stretch>
        </p:blipFill>
        <p:spPr>
          <a:xfrm>
            <a:off x="1477440" y="1657350"/>
            <a:ext cx="3207385" cy="2885440"/>
          </a:xfrm>
          <a:prstGeom prst="rect">
            <a:avLst/>
          </a:prstGeom>
        </p:spPr>
      </p:pic>
      <p:pic>
        <p:nvPicPr>
          <p:cNvPr id="21" name="图片 20" descr="电子红外翻书"/>
          <p:cNvPicPr>
            <a:picLocks noChangeAspect="1"/>
          </p:cNvPicPr>
          <p:nvPr/>
        </p:nvPicPr>
        <p:blipFill>
          <a:blip r:embed="rId5"/>
          <a:srcRect r="14736"/>
          <a:stretch>
            <a:fillRect/>
          </a:stretch>
        </p:blipFill>
        <p:spPr>
          <a:xfrm>
            <a:off x="4685121" y="1493791"/>
            <a:ext cx="4227830" cy="3302000"/>
          </a:xfrm>
          <a:prstGeom prst="rect">
            <a:avLst/>
          </a:prstGeom>
        </p:spPr>
      </p:pic>
      <p:sp>
        <p:nvSpPr>
          <p:cNvPr id="22" name="内容占位符 25"/>
          <p:cNvSpPr>
            <a:spLocks noGrp="1"/>
          </p:cNvSpPr>
          <p:nvPr/>
        </p:nvSpPr>
        <p:spPr>
          <a:xfrm>
            <a:off x="4725465" y="4954270"/>
            <a:ext cx="5621655" cy="11017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l">
              <a:lnSpc>
                <a:spcPct val="150000"/>
              </a:lnSpc>
              <a:buNone/>
            </a:pPr>
            <a:r>
              <a:rPr lang="zh-CN" altLang="en-US" sz="1400" b="1" dirty="0" smtClean="0">
                <a:latin typeface="微软雅黑" panose="020B0503020204020204" pitchFamily="34" charset="-122"/>
                <a:ea typeface="微软雅黑" panose="020B0503020204020204" pitchFamily="34" charset="-122"/>
              </a:rPr>
              <a:t>虚拟翻书</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虚拟党章</a:t>
            </a:r>
            <a:endParaRPr lang="en-US" altLang="zh-CN" sz="1400" b="1" dirty="0" smtClean="0">
              <a:latin typeface="微软雅黑" panose="020B0503020204020204" pitchFamily="34" charset="-122"/>
              <a:ea typeface="微软雅黑" panose="020B0503020204020204" pitchFamily="34" charset="-122"/>
            </a:endParaRPr>
          </a:p>
          <a:p>
            <a:pPr marL="0" algn="l">
              <a:lnSpc>
                <a:spcPct val="150000"/>
              </a:lnSpc>
              <a:buNone/>
            </a:pPr>
            <a:r>
              <a:rPr lang="zh-CN" altLang="en-US" sz="1400" dirty="0" smtClean="0">
                <a:latin typeface="微软雅黑" panose="020B0503020204020204" pitchFamily="34" charset="-122"/>
                <a:ea typeface="微软雅黑" panose="020B0503020204020204" pitchFamily="34" charset="-122"/>
              </a:rPr>
              <a:t>通过</a:t>
            </a:r>
            <a:r>
              <a:rPr lang="zh-CN" altLang="en-US" sz="1400" dirty="0">
                <a:latin typeface="微软雅黑" panose="020B0503020204020204" pitchFamily="34" charset="-122"/>
                <a:ea typeface="微软雅黑" panose="020B0503020204020204" pitchFamily="34" charset="-122"/>
              </a:rPr>
              <a:t>电子红外翻书技术，</a:t>
            </a:r>
            <a:r>
              <a:rPr lang="zh-CN" altLang="en-US" sz="1400" dirty="0" smtClean="0">
                <a:latin typeface="微软雅黑" panose="020B0503020204020204" pitchFamily="34" charset="-122"/>
                <a:ea typeface="微软雅黑" panose="020B0503020204020204" pitchFamily="34" charset="-122"/>
              </a:rPr>
              <a:t>展示党章、毛主席著作等红色著作</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0" y="0"/>
            <a:ext cx="12192000" cy="810883"/>
            <a:chOff x="0" y="0"/>
            <a:chExt cx="12192000" cy="810883"/>
          </a:xfrm>
        </p:grpSpPr>
        <p:grpSp>
          <p:nvGrpSpPr>
            <p:cNvPr id="11" name="组合 10"/>
            <p:cNvGrpSpPr/>
            <p:nvPr/>
          </p:nvGrpSpPr>
          <p:grpSpPr>
            <a:xfrm>
              <a:off x="0" y="0"/>
              <a:ext cx="12192000" cy="810883"/>
              <a:chOff x="0" y="0"/>
              <a:chExt cx="12192000" cy="810883"/>
            </a:xfrm>
          </p:grpSpPr>
          <p:sp>
            <p:nvSpPr>
              <p:cNvPr id="13" name="矩形 12"/>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4"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文本框 11"/>
            <p:cNvSpPr txBox="1"/>
            <p:nvPr/>
          </p:nvSpPr>
          <p:spPr>
            <a:xfrm>
              <a:off x="778947" y="142562"/>
              <a:ext cx="198002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红色著作区</a:t>
              </a:r>
            </a:p>
          </p:txBody>
        </p:sp>
      </p:grpSp>
    </p:spTree>
    <p:extLst>
      <p:ext uri="{BB962C8B-B14F-4D97-AF65-F5344CB8AC3E}">
        <p14:creationId xmlns:p14="http://schemas.microsoft.com/office/powerpoint/2010/main" val="5149784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349822" y="1237308"/>
            <a:ext cx="4419913" cy="27361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图片 10"/>
          <p:cNvPicPr>
            <a:picLocks noChangeAspect="1"/>
          </p:cNvPicPr>
          <p:nvPr/>
        </p:nvPicPr>
        <p:blipFill>
          <a:blip r:embed="rId4"/>
          <a:stretch>
            <a:fillRect/>
          </a:stretch>
        </p:blipFill>
        <p:spPr>
          <a:xfrm>
            <a:off x="6021516" y="1237308"/>
            <a:ext cx="4419913" cy="27361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文本框 11"/>
          <p:cNvSpPr txBox="1"/>
          <p:nvPr/>
        </p:nvSpPr>
        <p:spPr>
          <a:xfrm>
            <a:off x="1349822" y="3973482"/>
            <a:ext cx="9091608" cy="2308324"/>
          </a:xfrm>
          <a:prstGeom prst="rect">
            <a:avLst/>
          </a:prstGeom>
          <a:noFill/>
          <a:ln w="9525">
            <a:noFill/>
          </a:ln>
        </p:spPr>
        <p:txBody>
          <a:bodyPr wrap="square">
            <a:spAutoFit/>
          </a:bodyPr>
          <a:lstStyle/>
          <a:p>
            <a:pPr indent="0">
              <a:lnSpc>
                <a:spcPct val="150000"/>
              </a:lnSpc>
            </a:pPr>
            <a:r>
              <a:rPr lang="zh-CN" sz="1600" b="1" dirty="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数字故事墙   与伟人</a:t>
            </a:r>
            <a:r>
              <a:rPr lang="zh-CN" sz="1600" b="1"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互动</a:t>
            </a:r>
            <a:endParaRPr lang="en-US" altLang="zh-CN" sz="1600" dirty="0">
              <a:solidFill>
                <a:srgbClr val="555555"/>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墙面上多个显示设备，每个显示画面中都有人物的视频静止影像。</a:t>
            </a:r>
            <a:r>
              <a:rPr lang="zh-CN" altLang="en-US"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通过</a:t>
            </a:r>
            <a:r>
              <a:rPr 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控制按钮（可以是自动感应器），当自动感应器扑捉有人接近时，视频中的人物就</a:t>
            </a:r>
            <a:r>
              <a:rPr lang="en-US"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开始讲述一些关于</a:t>
            </a:r>
            <a:r>
              <a:rPr lang="zh-CN" altLang="en-US"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党史、市史、伟人、政治、经济、文化、旅游</a:t>
            </a:r>
            <a:r>
              <a:rPr 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等方面</a:t>
            </a:r>
            <a:r>
              <a:rPr lang="zh-CN" altLang="en-US"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内容</a:t>
            </a:r>
            <a:r>
              <a:rPr 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0" dirty="0" smtClean="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可以</a:t>
            </a:r>
            <a:r>
              <a:rPr lang="zh-CN" sz="1600" b="0" dirty="0">
                <a:solidFill>
                  <a:srgbClr val="555555"/>
                </a:solidFill>
                <a:latin typeface="微软雅黑" panose="020B0503020204020204" pitchFamily="34" charset="-122"/>
                <a:ea typeface="微软雅黑" panose="020B0503020204020204" pitchFamily="34" charset="-122"/>
                <a:cs typeface="微软雅黑" panose="020B0503020204020204" pitchFamily="34" charset="-122"/>
              </a:rPr>
              <a:t>通过墙上的按钮或红外感应开关，随时挑选某一画面中的人物讲故事，叙述完毕后，系统会自动让另一个人物开始将新的故事。</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0" y="0"/>
            <a:ext cx="12192000" cy="810883"/>
            <a:chOff x="0" y="0"/>
            <a:chExt cx="12192000" cy="810883"/>
          </a:xfrm>
        </p:grpSpPr>
        <p:grpSp>
          <p:nvGrpSpPr>
            <p:cNvPr id="8" name="组合 7"/>
            <p:cNvGrpSpPr/>
            <p:nvPr/>
          </p:nvGrpSpPr>
          <p:grpSpPr>
            <a:xfrm>
              <a:off x="0" y="0"/>
              <a:ext cx="12192000" cy="810883"/>
              <a:chOff x="0" y="0"/>
              <a:chExt cx="12192000" cy="810883"/>
            </a:xfrm>
          </p:grpSpPr>
          <p:sp>
            <p:nvSpPr>
              <p:cNvPr id="13" name="矩形 12"/>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文本框 8"/>
            <p:cNvSpPr txBox="1"/>
            <p:nvPr/>
          </p:nvSpPr>
          <p:spPr>
            <a:xfrm>
              <a:off x="778947" y="142562"/>
              <a:ext cx="198002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伟人互动区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218804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2023" y="2138361"/>
            <a:ext cx="3432576" cy="2781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18" name="Picture 6" descr="https://timgsa.baidu.com/timg?image&amp;quality=80&amp;size=b9999_10000&amp;sec=1542032142707&amp;di=82fbcfe018cd055bed4ff23d589db359&amp;imgtype=0&amp;src=http%3A%2F%2Fzb.wenming.cn%2Fzhuanti%2F201609%2FW020160923552699021735.jpg"/>
          <p:cNvPicPr>
            <a:picLocks noChangeAspect="1" noChangeArrowheads="1"/>
          </p:cNvPicPr>
          <p:nvPr/>
        </p:nvPicPr>
        <p:blipFill>
          <a:blip r:embed="rId4"/>
          <a:srcRect/>
          <a:stretch>
            <a:fillRect/>
          </a:stretch>
        </p:blipFill>
        <p:spPr bwMode="auto">
          <a:xfrm>
            <a:off x="4129066" y="2138362"/>
            <a:ext cx="3765684" cy="2781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文本框 3"/>
          <p:cNvSpPr txBox="1">
            <a:spLocks noChangeArrowheads="1"/>
          </p:cNvSpPr>
          <p:nvPr/>
        </p:nvSpPr>
        <p:spPr bwMode="auto">
          <a:xfrm>
            <a:off x="669925" y="5192019"/>
            <a:ext cx="108521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zh-CN" sz="1600" dirty="0" smtClean="0">
                <a:solidFill>
                  <a:srgbClr val="555555"/>
                </a:solidFill>
                <a:latin typeface="微软雅黑" panose="020B0503020204020204" pitchFamily="34" charset="-122"/>
              </a:rPr>
              <a:t>通过</a:t>
            </a:r>
            <a:r>
              <a:rPr lang="zh-CN" altLang="zh-CN" sz="1600" dirty="0">
                <a:solidFill>
                  <a:srgbClr val="555555"/>
                </a:solidFill>
                <a:latin typeface="微软雅黑" panose="020B0503020204020204" pitchFamily="34" charset="-122"/>
              </a:rPr>
              <a:t>触摸屏、抢答器、感应器等方式</a:t>
            </a:r>
            <a:r>
              <a:rPr lang="zh-CN" altLang="zh-CN" sz="1600" dirty="0" smtClean="0">
                <a:solidFill>
                  <a:srgbClr val="555555"/>
                </a:solidFill>
                <a:latin typeface="微软雅黑" panose="020B0503020204020204" pitchFamily="34" charset="-122"/>
              </a:rPr>
              <a:t>，</a:t>
            </a:r>
            <a:r>
              <a:rPr lang="zh-CN" altLang="en-US" sz="1600" dirty="0" smtClean="0">
                <a:solidFill>
                  <a:srgbClr val="555555"/>
                </a:solidFill>
                <a:latin typeface="微软雅黑" panose="020B0503020204020204" pitchFamily="34" charset="-122"/>
              </a:rPr>
              <a:t>让党员</a:t>
            </a:r>
            <a:r>
              <a:rPr lang="zh-CN" altLang="zh-CN" sz="1600" dirty="0" smtClean="0">
                <a:solidFill>
                  <a:srgbClr val="555555"/>
                </a:solidFill>
                <a:latin typeface="微软雅黑" panose="020B0503020204020204" pitchFamily="34" charset="-122"/>
              </a:rPr>
              <a:t>了解</a:t>
            </a:r>
            <a:r>
              <a:rPr lang="zh-CN" altLang="zh-CN" sz="1600" dirty="0">
                <a:solidFill>
                  <a:srgbClr val="555555"/>
                </a:solidFill>
                <a:latin typeface="微软雅黑" panose="020B0503020204020204" pitchFamily="34" charset="-122"/>
              </a:rPr>
              <a:t>自己</a:t>
            </a:r>
            <a:r>
              <a:rPr lang="zh-CN" altLang="zh-CN" sz="1600" dirty="0" smtClean="0">
                <a:solidFill>
                  <a:srgbClr val="555555"/>
                </a:solidFill>
                <a:latin typeface="微软雅黑" panose="020B0503020204020204" pitchFamily="34" charset="-122"/>
              </a:rPr>
              <a:t>对</a:t>
            </a:r>
            <a:r>
              <a:rPr lang="zh-CN" altLang="en-US" sz="1600" dirty="0" smtClean="0">
                <a:solidFill>
                  <a:srgbClr val="555555"/>
                </a:solidFill>
                <a:latin typeface="微软雅黑" panose="020B0503020204020204" pitchFamily="34" charset="-122"/>
              </a:rPr>
              <a:t>党课学习</a:t>
            </a:r>
            <a:r>
              <a:rPr lang="zh-CN" altLang="zh-CN" sz="1600" dirty="0" smtClean="0">
                <a:solidFill>
                  <a:srgbClr val="555555"/>
                </a:solidFill>
                <a:latin typeface="微软雅黑" panose="020B0503020204020204" pitchFamily="34" charset="-122"/>
              </a:rPr>
              <a:t>的</a:t>
            </a:r>
            <a:r>
              <a:rPr lang="zh-CN" altLang="zh-CN" sz="1600" dirty="0">
                <a:solidFill>
                  <a:srgbClr val="555555"/>
                </a:solidFill>
                <a:latin typeface="微软雅黑" panose="020B0503020204020204" pitchFamily="34" charset="-122"/>
              </a:rPr>
              <a:t>认知</a:t>
            </a:r>
            <a:r>
              <a:rPr lang="zh-CN" altLang="zh-CN" sz="1600" dirty="0" smtClean="0">
                <a:solidFill>
                  <a:srgbClr val="555555"/>
                </a:solidFill>
                <a:latin typeface="微软雅黑" panose="020B0503020204020204" pitchFamily="34" charset="-122"/>
              </a:rPr>
              <a:t>，帮助</a:t>
            </a:r>
            <a:r>
              <a:rPr lang="zh-CN" altLang="en-US" sz="1600" dirty="0" smtClean="0">
                <a:solidFill>
                  <a:srgbClr val="555555"/>
                </a:solidFill>
                <a:latin typeface="微软雅黑" panose="020B0503020204020204" pitchFamily="34" charset="-122"/>
              </a:rPr>
              <a:t>参与者了解</a:t>
            </a:r>
            <a:r>
              <a:rPr lang="zh-CN" altLang="zh-CN" sz="1600" dirty="0" smtClean="0">
                <a:solidFill>
                  <a:srgbClr val="555555"/>
                </a:solidFill>
                <a:latin typeface="微软雅黑" panose="020B0503020204020204" pitchFamily="34" charset="-122"/>
              </a:rPr>
              <a:t>更多</a:t>
            </a:r>
            <a:r>
              <a:rPr lang="zh-CN" altLang="zh-CN" sz="1600" dirty="0">
                <a:solidFill>
                  <a:srgbClr val="555555"/>
                </a:solidFill>
                <a:latin typeface="微软雅黑" panose="020B0503020204020204" pitchFamily="34" charset="-122"/>
              </a:rPr>
              <a:t>的学习内容。互动答题系统可以多人同时参与答题，抢答，并给出成绩，并可以伴随祝贺声音、画面等</a:t>
            </a:r>
            <a:r>
              <a:rPr lang="zh-CN" altLang="zh-CN" sz="1600" dirty="0" smtClean="0">
                <a:solidFill>
                  <a:srgbClr val="555555"/>
                </a:solidFill>
                <a:latin typeface="微软雅黑" panose="020B0503020204020204" pitchFamily="34" charset="-122"/>
              </a:rPr>
              <a:t>。</a:t>
            </a:r>
            <a:endParaRPr lang="en-US" altLang="zh-CN" sz="1600" dirty="0">
              <a:solidFill>
                <a:srgbClr val="555555"/>
              </a:solidFill>
              <a:latin typeface="微软雅黑" panose="020B0503020204020204" pitchFamily="34" charset="-122"/>
            </a:endParaRPr>
          </a:p>
        </p:txBody>
      </p:sp>
      <p:pic>
        <p:nvPicPr>
          <p:cNvPr id="20" name="图片 2" descr="IMG_25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925" y="2138361"/>
            <a:ext cx="3400425" cy="2781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0" y="0"/>
            <a:ext cx="12192000" cy="810883"/>
            <a:chOff x="0" y="0"/>
            <a:chExt cx="12192000" cy="810883"/>
          </a:xfrm>
        </p:grpSpPr>
        <p:grpSp>
          <p:nvGrpSpPr>
            <p:cNvPr id="10" name="组合 9"/>
            <p:cNvGrpSpPr/>
            <p:nvPr/>
          </p:nvGrpSpPr>
          <p:grpSpPr>
            <a:xfrm>
              <a:off x="0" y="0"/>
              <a:ext cx="12192000" cy="810883"/>
              <a:chOff x="0" y="0"/>
              <a:chExt cx="12192000" cy="810883"/>
            </a:xfrm>
          </p:grpSpPr>
          <p:sp>
            <p:nvSpPr>
              <p:cNvPr id="12" name="矩形 11"/>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3"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778947" y="142562"/>
              <a:ext cx="198002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答题</a:t>
              </a:r>
              <a:r>
                <a:rPr lang="zh-CN" altLang="en-US" sz="2800" b="1" dirty="0" smtClean="0">
                  <a:solidFill>
                    <a:schemeClr val="bg1"/>
                  </a:solidFill>
                  <a:latin typeface="微软雅黑" panose="020B0503020204020204" pitchFamily="34" charset="-122"/>
                  <a:ea typeface="微软雅黑" panose="020B0503020204020204" pitchFamily="34" charset="-122"/>
                </a:rPr>
                <a:t>互动区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41639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3042" y="1880317"/>
            <a:ext cx="11262491" cy="3967916"/>
            <a:chOff x="-6350" y="0"/>
            <a:chExt cx="12184071" cy="4292600"/>
          </a:xfrm>
        </p:grpSpPr>
        <p:pic>
          <p:nvPicPr>
            <p:cNvPr id="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5726113"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989" y="0"/>
              <a:ext cx="6350732"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8113" y="0"/>
              <a:ext cx="3810000"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0" y="0"/>
            <a:ext cx="12192000" cy="810883"/>
            <a:chOff x="0" y="0"/>
            <a:chExt cx="12192000" cy="810883"/>
          </a:xfrm>
        </p:grpSpPr>
        <p:grpSp>
          <p:nvGrpSpPr>
            <p:cNvPr id="12" name="组合 11"/>
            <p:cNvGrpSpPr/>
            <p:nvPr/>
          </p:nvGrpSpPr>
          <p:grpSpPr>
            <a:xfrm>
              <a:off x="0" y="0"/>
              <a:ext cx="12192000" cy="810883"/>
              <a:chOff x="0" y="0"/>
              <a:chExt cx="12192000" cy="810883"/>
            </a:xfrm>
          </p:grpSpPr>
          <p:sp>
            <p:nvSpPr>
              <p:cNvPr id="14" name="矩形 13"/>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5"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文本框 12"/>
            <p:cNvSpPr txBox="1"/>
            <p:nvPr/>
          </p:nvSpPr>
          <p:spPr>
            <a:xfrm>
              <a:off x="778947" y="142562"/>
              <a:ext cx="198002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地面</a:t>
              </a:r>
              <a:r>
                <a:rPr lang="zh-CN" altLang="en-US" sz="2800" b="1" dirty="0" smtClean="0">
                  <a:solidFill>
                    <a:schemeClr val="bg1"/>
                  </a:solidFill>
                  <a:latin typeface="微软雅黑" panose="020B0503020204020204" pitchFamily="34" charset="-122"/>
                  <a:ea typeface="微软雅黑" panose="020B0503020204020204" pitchFamily="34" charset="-122"/>
                </a:rPr>
                <a:t>互动区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87263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srcRect l="53443" t="3521" r="1877" b="31356"/>
          <a:stretch/>
        </p:blipFill>
        <p:spPr>
          <a:xfrm>
            <a:off x="6185214" y="970945"/>
            <a:ext cx="5276983" cy="2998462"/>
          </a:xfrm>
          <a:prstGeom prst="rect">
            <a:avLst/>
          </a:prstGeom>
          <a:ln>
            <a:noFill/>
          </a:ln>
          <a:effectLst>
            <a:outerShdw blurRad="292100" dist="139700" dir="2700000" algn="tl" rotWithShape="0">
              <a:srgbClr val="333333">
                <a:alpha val="65000"/>
              </a:srgbClr>
            </a:outerShdw>
          </a:effectLst>
        </p:spPr>
      </p:pic>
      <p:pic>
        <p:nvPicPr>
          <p:cNvPr id="12" name="图片 11"/>
          <p:cNvPicPr>
            <a:picLocks noChangeAspect="1"/>
          </p:cNvPicPr>
          <p:nvPr/>
        </p:nvPicPr>
        <p:blipFill>
          <a:blip r:embed="rId4"/>
          <a:stretch>
            <a:fillRect/>
          </a:stretch>
        </p:blipFill>
        <p:spPr>
          <a:xfrm>
            <a:off x="5046897" y="3390497"/>
            <a:ext cx="3802567" cy="2907272"/>
          </a:xfrm>
          <a:prstGeom prst="rect">
            <a:avLst/>
          </a:prstGeom>
          <a:ln>
            <a:noFill/>
          </a:ln>
          <a:effectLst>
            <a:outerShdw blurRad="292100" dist="139700" dir="2700000" algn="tl" rotWithShape="0">
              <a:srgbClr val="333333">
                <a:alpha val="65000"/>
              </a:srgbClr>
            </a:outerShdw>
          </a:effectLst>
        </p:spPr>
      </p:pic>
      <p:sp>
        <p:nvSpPr>
          <p:cNvPr id="13" name="文本框 12"/>
          <p:cNvSpPr txBox="1"/>
          <p:nvPr/>
        </p:nvSpPr>
        <p:spPr>
          <a:xfrm>
            <a:off x="874590" y="2204564"/>
            <a:ext cx="3842553" cy="3046988"/>
          </a:xfrm>
          <a:prstGeom prst="rect">
            <a:avLst/>
          </a:prstGeom>
          <a:noFill/>
          <a:ln w="9525">
            <a:noFill/>
          </a:ln>
        </p:spPr>
        <p:txBody>
          <a:bodyPr wrap="square">
            <a:spAutoFit/>
          </a:bodyPr>
          <a:lstStyle/>
          <a:p>
            <a:pPr>
              <a:lnSpc>
                <a:spcPct val="150000"/>
              </a:lnSpc>
            </a:pPr>
            <a:r>
              <a:rPr lang="zh-CN" sz="1600" b="0" dirty="0" smtClean="0">
                <a:solidFill>
                  <a:srgbClr val="555555"/>
                </a:solidFill>
                <a:latin typeface="微软雅黑" panose="020B0503020204020204" pitchFamily="34" charset="-122"/>
                <a:ea typeface="微软雅黑" panose="020B0503020204020204" pitchFamily="34" charset="-122"/>
              </a:rPr>
              <a:t>环幕影院</a:t>
            </a:r>
            <a:r>
              <a:rPr lang="zh-CN" altLang="en-US" sz="1600" b="0" dirty="0" smtClean="0">
                <a:solidFill>
                  <a:srgbClr val="555555"/>
                </a:solidFill>
                <a:latin typeface="微软雅黑" panose="020B0503020204020204" pitchFamily="34" charset="-122"/>
                <a:ea typeface="微软雅黑" panose="020B0503020204020204" pitchFamily="34" charset="-122"/>
              </a:rPr>
              <a:t>技术，</a:t>
            </a:r>
            <a:r>
              <a:rPr lang="zh-CN" sz="1600" b="0" dirty="0" smtClean="0">
                <a:solidFill>
                  <a:srgbClr val="555555"/>
                </a:solidFill>
                <a:latin typeface="微软雅黑" panose="020B0503020204020204" pitchFamily="34" charset="-122"/>
                <a:ea typeface="微软雅黑" panose="020B0503020204020204" pitchFamily="34" charset="-122"/>
              </a:rPr>
              <a:t>采用柱面投影，观众在中心，超长的跨度令观众将所有画面尽收眼底，柱面投影屏幕的弧度有180度、270度、360度不等，可根据影院具体情况设计。全方位立体音响系统提升环幕影院的听觉感受，优秀的视觉设备搭配顶尖的音响设备，才能保证环幕影院的最佳效果。</a:t>
            </a:r>
          </a:p>
          <a:p>
            <a:pPr indent="0">
              <a:lnSpc>
                <a:spcPct val="150000"/>
              </a:lnSpc>
            </a:pPr>
            <a:endParaRPr lang="zh-CN" sz="1600" b="0" dirty="0" smtClean="0">
              <a:solidFill>
                <a:srgbClr val="555555"/>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0"/>
            <a:ext cx="12192000" cy="810883"/>
            <a:chOff x="0" y="0"/>
            <a:chExt cx="12192000" cy="810883"/>
          </a:xfrm>
        </p:grpSpPr>
        <p:grpSp>
          <p:nvGrpSpPr>
            <p:cNvPr id="8" name="组合 7"/>
            <p:cNvGrpSpPr/>
            <p:nvPr/>
          </p:nvGrpSpPr>
          <p:grpSpPr>
            <a:xfrm>
              <a:off x="0" y="0"/>
              <a:ext cx="12192000" cy="810883"/>
              <a:chOff x="0" y="0"/>
              <a:chExt cx="12192000" cy="810883"/>
            </a:xfrm>
          </p:grpSpPr>
          <p:sp>
            <p:nvSpPr>
              <p:cNvPr id="10" name="矩形 9"/>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文本框 8"/>
            <p:cNvSpPr txBox="1"/>
            <p:nvPr/>
          </p:nvSpPr>
          <p:spPr>
            <a:xfrm>
              <a:off x="778947" y="142562"/>
              <a:ext cx="198002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红色影院区</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159106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B4372BA-56AA-1544-9C11-27B3916E9368}"/>
              </a:ext>
            </a:extLst>
          </p:cNvPr>
          <p:cNvSpPr txBox="1"/>
          <p:nvPr/>
        </p:nvSpPr>
        <p:spPr>
          <a:xfrm>
            <a:off x="1311007" y="248951"/>
            <a:ext cx="2646878" cy="584775"/>
          </a:xfrm>
          <a:prstGeom prst="rect">
            <a:avLst/>
          </a:prstGeom>
          <a:noFill/>
        </p:spPr>
        <p:txBody>
          <a:bodyPr wrap="none" rtlCol="0">
            <a:spAutoFit/>
          </a:bodyPr>
          <a:lstStyle/>
          <a:p>
            <a:r>
              <a:rPr kumimoji="1" lang="zh-CN" altLang="en-US" sz="3200" b="1" dirty="0">
                <a:gradFill flip="none" rotWithShape="1">
                  <a:gsLst>
                    <a:gs pos="0">
                      <a:srgbClr val="D10000">
                        <a:shade val="30000"/>
                        <a:satMod val="115000"/>
                      </a:srgbClr>
                    </a:gs>
                    <a:gs pos="50000">
                      <a:srgbClr val="D10000">
                        <a:shade val="67500"/>
                        <a:satMod val="115000"/>
                      </a:srgbClr>
                    </a:gs>
                    <a:gs pos="100000">
                      <a:srgbClr val="D10000">
                        <a:shade val="100000"/>
                        <a:satMod val="115000"/>
                      </a:srgbClr>
                    </a:gs>
                  </a:gsLst>
                  <a:lin ang="16200000" scaled="1"/>
                  <a:tileRect/>
                </a:gradFill>
                <a:latin typeface="Microsoft YaHei" panose="020B0503020204020204" pitchFamily="34" charset="-122"/>
                <a:ea typeface="Microsoft YaHei" panose="020B0503020204020204" pitchFamily="34" charset="-122"/>
              </a:rPr>
              <a:t>技术发展要求</a:t>
            </a:r>
          </a:p>
        </p:txBody>
      </p:sp>
      <p:sp>
        <p:nvSpPr>
          <p:cNvPr id="8" name="矩形 7">
            <a:extLst>
              <a:ext uri="{FF2B5EF4-FFF2-40B4-BE49-F238E27FC236}">
                <a16:creationId xmlns:a16="http://schemas.microsoft.com/office/drawing/2014/main" id="{0E34637D-0B03-B04F-966F-6394D292C142}"/>
              </a:ext>
            </a:extLst>
          </p:cNvPr>
          <p:cNvSpPr/>
          <p:nvPr/>
        </p:nvSpPr>
        <p:spPr>
          <a:xfrm>
            <a:off x="0" y="1"/>
            <a:ext cx="1085410" cy="6857999"/>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0" y="85105"/>
            <a:ext cx="980563" cy="912468"/>
          </a:xfrm>
          <a:prstGeom prst="rect">
            <a:avLst/>
          </a:prstGeom>
        </p:spPr>
      </p:pic>
      <p:sp>
        <p:nvSpPr>
          <p:cNvPr id="49" name="箭头: 上 1">
            <a:extLst>
              <a:ext uri="{FF2B5EF4-FFF2-40B4-BE49-F238E27FC236}">
                <a16:creationId xmlns:a16="http://schemas.microsoft.com/office/drawing/2014/main" id="{F0DB0F88-521B-3C41-A516-D8BE5BE3F66B}"/>
              </a:ext>
            </a:extLst>
          </p:cNvPr>
          <p:cNvSpPr/>
          <p:nvPr/>
        </p:nvSpPr>
        <p:spPr>
          <a:xfrm>
            <a:off x="1403195" y="1297173"/>
            <a:ext cx="232641" cy="5040560"/>
          </a:xfrm>
          <a:prstGeom prst="upArrow">
            <a:avLst>
              <a:gd name="adj1" fmla="val 36875"/>
              <a:gd name="adj2" fmla="val 105782"/>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3835FD96-876A-8E47-90D2-F165CCC8EEC9}"/>
              </a:ext>
            </a:extLst>
          </p:cNvPr>
          <p:cNvSpPr/>
          <p:nvPr/>
        </p:nvSpPr>
        <p:spPr>
          <a:xfrm>
            <a:off x="1403195" y="4825565"/>
            <a:ext cx="216024" cy="216024"/>
          </a:xfrm>
          <a:prstGeom prst="ellipse">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椭圆 50">
            <a:extLst>
              <a:ext uri="{FF2B5EF4-FFF2-40B4-BE49-F238E27FC236}">
                <a16:creationId xmlns:a16="http://schemas.microsoft.com/office/drawing/2014/main" id="{AE07E459-FA6A-124F-8687-700779E572C1}"/>
              </a:ext>
            </a:extLst>
          </p:cNvPr>
          <p:cNvSpPr/>
          <p:nvPr/>
        </p:nvSpPr>
        <p:spPr>
          <a:xfrm>
            <a:off x="1403196" y="3601429"/>
            <a:ext cx="216024" cy="216024"/>
          </a:xfrm>
          <a:prstGeom prst="ellipse">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椭圆 51">
            <a:extLst>
              <a:ext uri="{FF2B5EF4-FFF2-40B4-BE49-F238E27FC236}">
                <a16:creationId xmlns:a16="http://schemas.microsoft.com/office/drawing/2014/main" id="{F0741BEE-B497-8C42-8C0A-789725C5B853}"/>
              </a:ext>
            </a:extLst>
          </p:cNvPr>
          <p:cNvSpPr/>
          <p:nvPr/>
        </p:nvSpPr>
        <p:spPr>
          <a:xfrm>
            <a:off x="1403196" y="5775304"/>
            <a:ext cx="216024" cy="216024"/>
          </a:xfrm>
          <a:prstGeom prst="ellipse">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3" name="文本框 52">
            <a:extLst>
              <a:ext uri="{FF2B5EF4-FFF2-40B4-BE49-F238E27FC236}">
                <a16:creationId xmlns:a16="http://schemas.microsoft.com/office/drawing/2014/main" id="{5F463A14-7167-CD45-83FA-5212B3FABA22}"/>
              </a:ext>
            </a:extLst>
          </p:cNvPr>
          <p:cNvSpPr txBox="1"/>
          <p:nvPr/>
        </p:nvSpPr>
        <p:spPr>
          <a:xfrm>
            <a:off x="1691228" y="5703296"/>
            <a:ext cx="1231106" cy="361574"/>
          </a:xfrm>
          <a:prstGeom prst="rect">
            <a:avLst/>
          </a:prstGeom>
        </p:spPr>
        <p:txBody>
          <a:bodyPr anchor="ctr">
            <a:noAutofit/>
          </a:bodyPr>
          <a:lstStyle>
            <a:defPPr>
              <a:defRPr lang="zh-CN"/>
            </a:defPPr>
            <a:lvl1pPr algn="r" defTabSz="913765" fontAlgn="auto">
              <a:lnSpc>
                <a:spcPct val="120000"/>
              </a:lnSpc>
              <a:spcBef>
                <a:spcPts val="0"/>
              </a:spcBef>
              <a:spcAft>
                <a:spcPts val="0"/>
              </a:spcAft>
              <a:defRPr sz="1600">
                <a:solidFill>
                  <a:srgbClr val="000000"/>
                </a:solidFill>
                <a:latin typeface="Impact" panose="020B0806030902050204"/>
                <a:ea typeface="微软雅黑" panose="020B0503020204020204" pitchFamily="34" charset="-122"/>
              </a:defRPr>
            </a:lvl1pPr>
          </a:lstStyle>
          <a:p>
            <a:pPr algn="l"/>
            <a:r>
              <a:rPr lang="zh-CN" altLang="en-US" sz="1200" dirty="0"/>
              <a:t>党建官方网站</a:t>
            </a:r>
          </a:p>
        </p:txBody>
      </p:sp>
      <p:sp>
        <p:nvSpPr>
          <p:cNvPr id="54" name="文本框 53">
            <a:extLst>
              <a:ext uri="{FF2B5EF4-FFF2-40B4-BE49-F238E27FC236}">
                <a16:creationId xmlns:a16="http://schemas.microsoft.com/office/drawing/2014/main" id="{80055D31-83BD-E944-BBCC-9F4903C91B17}"/>
              </a:ext>
            </a:extLst>
          </p:cNvPr>
          <p:cNvSpPr txBox="1"/>
          <p:nvPr/>
        </p:nvSpPr>
        <p:spPr>
          <a:xfrm>
            <a:off x="1691227" y="4753557"/>
            <a:ext cx="1440160" cy="361574"/>
          </a:xfrm>
          <a:prstGeom prst="rect">
            <a:avLst/>
          </a:prstGeom>
        </p:spPr>
        <p:txBody>
          <a:bodyPr anchor="ctr">
            <a:noAutofit/>
          </a:bodyPr>
          <a:lstStyle>
            <a:defPPr>
              <a:defRPr lang="zh-CN"/>
            </a:defPPr>
            <a:lvl1pPr algn="r" defTabSz="913765" fontAlgn="auto">
              <a:lnSpc>
                <a:spcPct val="120000"/>
              </a:lnSpc>
              <a:spcBef>
                <a:spcPts val="0"/>
              </a:spcBef>
              <a:spcAft>
                <a:spcPts val="0"/>
              </a:spcAft>
              <a:defRPr sz="1600">
                <a:solidFill>
                  <a:srgbClr val="000000"/>
                </a:solidFill>
                <a:latin typeface="Impact" panose="020B0806030902050204"/>
                <a:ea typeface="微软雅黑" panose="020B0503020204020204" pitchFamily="34" charset="-122"/>
              </a:defRPr>
            </a:lvl1pPr>
          </a:lstStyle>
          <a:p>
            <a:pPr algn="l"/>
            <a:r>
              <a:rPr lang="zh-CN" altLang="en-US" sz="1200" dirty="0"/>
              <a:t>党建信息化</a:t>
            </a:r>
            <a:endParaRPr lang="en-US" altLang="zh-CN" sz="1200" dirty="0"/>
          </a:p>
          <a:p>
            <a:pPr algn="l"/>
            <a:r>
              <a:rPr lang="en-US" altLang="zh-CN" sz="1200" dirty="0"/>
              <a:t>——PC</a:t>
            </a:r>
            <a:endParaRPr lang="zh-CN" altLang="en-US" sz="1200" dirty="0"/>
          </a:p>
        </p:txBody>
      </p:sp>
      <p:sp>
        <p:nvSpPr>
          <p:cNvPr id="55" name="文本框 54">
            <a:extLst>
              <a:ext uri="{FF2B5EF4-FFF2-40B4-BE49-F238E27FC236}">
                <a16:creationId xmlns:a16="http://schemas.microsoft.com/office/drawing/2014/main" id="{4319D351-421E-CB4D-B13F-CE5BD4BE919E}"/>
              </a:ext>
            </a:extLst>
          </p:cNvPr>
          <p:cNvSpPr txBox="1"/>
          <p:nvPr/>
        </p:nvSpPr>
        <p:spPr>
          <a:xfrm>
            <a:off x="1691227" y="3529421"/>
            <a:ext cx="1440160" cy="504056"/>
          </a:xfrm>
          <a:prstGeom prst="rect">
            <a:avLst/>
          </a:prstGeom>
        </p:spPr>
        <p:txBody>
          <a:bodyPr anchor="ctr">
            <a:noAutofit/>
          </a:bodyPr>
          <a:lstStyle>
            <a:defPPr>
              <a:defRPr lang="zh-CN"/>
            </a:defPPr>
            <a:lvl1pPr algn="r" defTabSz="913765" fontAlgn="auto">
              <a:lnSpc>
                <a:spcPct val="120000"/>
              </a:lnSpc>
              <a:spcBef>
                <a:spcPts val="0"/>
              </a:spcBef>
              <a:spcAft>
                <a:spcPts val="0"/>
              </a:spcAft>
              <a:defRPr sz="1600">
                <a:solidFill>
                  <a:srgbClr val="000000"/>
                </a:solidFill>
                <a:latin typeface="Impact" panose="020B0806030902050204"/>
                <a:ea typeface="微软雅黑" panose="020B0503020204020204" pitchFamily="34" charset="-122"/>
              </a:defRPr>
            </a:lvl1pPr>
          </a:lstStyle>
          <a:p>
            <a:pPr algn="l"/>
            <a:r>
              <a:rPr lang="zh-CN" altLang="en-US" sz="1200" dirty="0"/>
              <a:t>“互联网</a:t>
            </a:r>
            <a:r>
              <a:rPr lang="en-US" altLang="zh-CN" sz="1200" dirty="0"/>
              <a:t>+</a:t>
            </a:r>
            <a:r>
              <a:rPr lang="zh-CN" altLang="en-US" sz="1200" dirty="0"/>
              <a:t>党建”</a:t>
            </a:r>
            <a:endParaRPr lang="en-US" altLang="zh-CN" sz="1200" dirty="0"/>
          </a:p>
          <a:p>
            <a:pPr algn="l"/>
            <a:r>
              <a:rPr lang="en-US" altLang="zh-CN" sz="1200" dirty="0"/>
              <a:t>——PC+APP+</a:t>
            </a:r>
            <a:r>
              <a:rPr lang="zh-CN" altLang="en-US" sz="1200" dirty="0"/>
              <a:t>微信</a:t>
            </a:r>
          </a:p>
        </p:txBody>
      </p:sp>
      <p:sp>
        <p:nvSpPr>
          <p:cNvPr id="56" name="文本框 55">
            <a:extLst>
              <a:ext uri="{FF2B5EF4-FFF2-40B4-BE49-F238E27FC236}">
                <a16:creationId xmlns:a16="http://schemas.microsoft.com/office/drawing/2014/main" id="{445B356E-AC3C-5340-A682-EA721D143441}"/>
              </a:ext>
            </a:extLst>
          </p:cNvPr>
          <p:cNvSpPr txBox="1"/>
          <p:nvPr/>
        </p:nvSpPr>
        <p:spPr>
          <a:xfrm>
            <a:off x="1691227" y="2161269"/>
            <a:ext cx="814003" cy="360040"/>
          </a:xfrm>
          <a:prstGeom prst="rect">
            <a:avLst/>
          </a:prstGeom>
        </p:spPr>
        <p:txBody>
          <a:bodyPr anchor="ctr">
            <a:noAutofit/>
          </a:bodyPr>
          <a:lstStyle>
            <a:defPPr>
              <a:defRPr lang="zh-CN"/>
            </a:defPPr>
            <a:lvl1pPr algn="r" defTabSz="913765" fontAlgn="auto">
              <a:lnSpc>
                <a:spcPct val="120000"/>
              </a:lnSpc>
              <a:spcBef>
                <a:spcPts val="0"/>
              </a:spcBef>
              <a:spcAft>
                <a:spcPts val="0"/>
              </a:spcAft>
              <a:defRPr sz="1600">
                <a:solidFill>
                  <a:srgbClr val="000000"/>
                </a:solidFill>
                <a:latin typeface="Impact" panose="020B0806030902050204"/>
                <a:ea typeface="微软雅黑" panose="020B0503020204020204" pitchFamily="34" charset="-122"/>
              </a:defRPr>
            </a:lvl1pPr>
          </a:lstStyle>
          <a:p>
            <a:pPr algn="l"/>
            <a:r>
              <a:rPr lang="zh-CN" altLang="en-US" sz="1200" dirty="0"/>
              <a:t>智慧党建</a:t>
            </a:r>
            <a:endParaRPr lang="en-US" altLang="zh-CN" sz="1200" dirty="0"/>
          </a:p>
        </p:txBody>
      </p:sp>
      <p:graphicFrame>
        <p:nvGraphicFramePr>
          <p:cNvPr id="57" name="表格 56">
            <a:extLst>
              <a:ext uri="{FF2B5EF4-FFF2-40B4-BE49-F238E27FC236}">
                <a16:creationId xmlns:a16="http://schemas.microsoft.com/office/drawing/2014/main" id="{567114DE-3BB1-E74F-8B2C-9624319F4E56}"/>
              </a:ext>
            </a:extLst>
          </p:cNvPr>
          <p:cNvGraphicFramePr>
            <a:graphicFrameLocks noGrp="1"/>
          </p:cNvGraphicFramePr>
          <p:nvPr>
            <p:extLst>
              <p:ext uri="{D42A27DB-BD31-4B8C-83A1-F6EECF244321}">
                <p14:modId xmlns:p14="http://schemas.microsoft.com/office/powerpoint/2010/main" val="119649031"/>
              </p:ext>
            </p:extLst>
          </p:nvPr>
        </p:nvGraphicFramePr>
        <p:xfrm>
          <a:off x="3131387" y="1081149"/>
          <a:ext cx="7606002" cy="5181595"/>
        </p:xfrm>
        <a:graphic>
          <a:graphicData uri="http://schemas.openxmlformats.org/drawingml/2006/table">
            <a:tbl>
              <a:tblPr firstRow="1" bandRow="1">
                <a:tableStyleId>{5C22544A-7EE6-4342-B048-85BDC9FD1C3A}</a:tableStyleId>
              </a:tblPr>
              <a:tblGrid>
                <a:gridCol w="894075">
                  <a:extLst>
                    <a:ext uri="{9D8B030D-6E8A-4147-A177-3AD203B41FA5}">
                      <a16:colId xmlns:a16="http://schemas.microsoft.com/office/drawing/2014/main" val="2606025931"/>
                    </a:ext>
                  </a:extLst>
                </a:gridCol>
                <a:gridCol w="1488647">
                  <a:extLst>
                    <a:ext uri="{9D8B030D-6E8A-4147-A177-3AD203B41FA5}">
                      <a16:colId xmlns:a16="http://schemas.microsoft.com/office/drawing/2014/main" val="958399107"/>
                    </a:ext>
                  </a:extLst>
                </a:gridCol>
                <a:gridCol w="1593273">
                  <a:extLst>
                    <a:ext uri="{9D8B030D-6E8A-4147-A177-3AD203B41FA5}">
                      <a16:colId xmlns:a16="http://schemas.microsoft.com/office/drawing/2014/main" val="1668711629"/>
                    </a:ext>
                  </a:extLst>
                </a:gridCol>
                <a:gridCol w="3630007">
                  <a:extLst>
                    <a:ext uri="{9D8B030D-6E8A-4147-A177-3AD203B41FA5}">
                      <a16:colId xmlns:a16="http://schemas.microsoft.com/office/drawing/2014/main" val="802225681"/>
                    </a:ext>
                  </a:extLst>
                </a:gridCol>
              </a:tblGrid>
              <a:tr h="369044">
                <a:tc>
                  <a:txBody>
                    <a:bodyPr/>
                    <a:lstStyle/>
                    <a:p>
                      <a:pPr algn="ctr"/>
                      <a:r>
                        <a:rPr lang="zh-Hans" altLang="en-US" sz="1200" dirty="0">
                          <a:latin typeface="微软雅黑" panose="020B0503020204020204" pitchFamily="34" charset="-122"/>
                          <a:ea typeface="微软雅黑" panose="020B0503020204020204" pitchFamily="34" charset="-122"/>
                        </a:rPr>
                        <a:t>入口</a:t>
                      </a:r>
                      <a:endParaRPr lang="zh-CN" altLang="en-US" sz="1200" dirty="0">
                        <a:latin typeface="微软雅黑" panose="020B0503020204020204" pitchFamily="34" charset="-122"/>
                        <a:ea typeface="微软雅黑" panose="020B0503020204020204" pitchFamily="34" charset="-122"/>
                      </a:endParaRPr>
                    </a:p>
                  </a:txBody>
                  <a:tcPr anchor="ctr">
                    <a:solidFill>
                      <a:schemeClr val="tx1"/>
                    </a:solidFill>
                  </a:tcPr>
                </a:tc>
                <a:tc>
                  <a:txBody>
                    <a:bodyPr/>
                    <a:lstStyle/>
                    <a:p>
                      <a:pPr algn="ctr"/>
                      <a:r>
                        <a:rPr lang="zh-Hans" altLang="en-US" sz="1200" dirty="0">
                          <a:latin typeface="微软雅黑" panose="020B0503020204020204" pitchFamily="34" charset="-122"/>
                          <a:ea typeface="微软雅黑" panose="020B0503020204020204" pitchFamily="34" charset="-122"/>
                        </a:rPr>
                        <a:t>互联网发展</a:t>
                      </a:r>
                      <a:endParaRPr lang="zh-CN" altLang="en-US" sz="1200" dirty="0">
                        <a:latin typeface="微软雅黑" panose="020B0503020204020204" pitchFamily="34" charset="-122"/>
                        <a:ea typeface="微软雅黑" panose="020B0503020204020204" pitchFamily="34" charset="-122"/>
                      </a:endParaRPr>
                    </a:p>
                  </a:txBody>
                  <a:tcPr anchor="ctr">
                    <a:solidFill>
                      <a:schemeClr val="tx1"/>
                    </a:solidFill>
                  </a:tcPr>
                </a:tc>
                <a:tc>
                  <a:txBody>
                    <a:bodyPr/>
                    <a:lstStyle/>
                    <a:p>
                      <a:pPr algn="ctr"/>
                      <a:r>
                        <a:rPr lang="zh-CN" altLang="en-US" sz="1200" dirty="0">
                          <a:latin typeface="微软雅黑" panose="020B0503020204020204" pitchFamily="34" charset="-122"/>
                          <a:ea typeface="微软雅黑" panose="020B0503020204020204" pitchFamily="34" charset="-122"/>
                        </a:rPr>
                        <a:t>功能特点</a:t>
                      </a:r>
                    </a:p>
                  </a:txBody>
                  <a:tcPr anchor="ctr">
                    <a:solidFill>
                      <a:schemeClr val="tx1"/>
                    </a:solidFill>
                  </a:tcPr>
                </a:tc>
                <a:tc>
                  <a:txBody>
                    <a:bodyPr/>
                    <a:lstStyle/>
                    <a:p>
                      <a:pPr algn="ctr"/>
                      <a:r>
                        <a:rPr lang="zh-CN" altLang="en-US" sz="1200" dirty="0">
                          <a:latin typeface="微软雅黑" panose="020B0503020204020204" pitchFamily="34" charset="-122"/>
                          <a:ea typeface="微软雅黑" panose="020B0503020204020204" pitchFamily="34" charset="-122"/>
                        </a:rPr>
                        <a:t>优势</a:t>
                      </a:r>
                    </a:p>
                  </a:txBody>
                  <a:tcPr anchor="ctr">
                    <a:solidFill>
                      <a:schemeClr val="tx1"/>
                    </a:solidFill>
                  </a:tcPr>
                </a:tc>
                <a:extLst>
                  <a:ext uri="{0D108BD9-81ED-4DB2-BD59-A6C34878D82A}">
                    <a16:rowId xmlns:a16="http://schemas.microsoft.com/office/drawing/2014/main" val="1267899636"/>
                  </a:ext>
                </a:extLst>
              </a:tr>
              <a:tr h="1414161">
                <a:tc>
                  <a:txBody>
                    <a:bodyPr/>
                    <a:lstStyle/>
                    <a:p>
                      <a:pPr algn="ctr"/>
                      <a:r>
                        <a:rPr lang="zh-CN" altLang="en-US" sz="1200" b="0" dirty="0">
                          <a:solidFill>
                            <a:schemeClr val="bg1"/>
                          </a:solidFill>
                          <a:latin typeface="微软雅黑" panose="020B0503020204020204" pitchFamily="34" charset="-122"/>
                          <a:ea typeface="微软雅黑" panose="020B0503020204020204" pitchFamily="34" charset="-122"/>
                        </a:rPr>
                        <a:t>智能硬件</a:t>
                      </a:r>
                    </a:p>
                  </a:txBody>
                  <a:tcPr anchor="ctr">
                    <a:solidFill>
                      <a:schemeClr val="accent6"/>
                    </a:solidFill>
                  </a:tcPr>
                </a:tc>
                <a:tc>
                  <a:txBody>
                    <a:bodyPr/>
                    <a:lstStyle/>
                    <a:p>
                      <a:pPr algn="ctr"/>
                      <a:r>
                        <a:rPr lang="zh-Hans" altLang="en-US" sz="1200" b="0" dirty="0">
                          <a:solidFill>
                            <a:schemeClr val="bg1"/>
                          </a:solidFill>
                          <a:latin typeface="微软雅黑" panose="020B0503020204020204" pitchFamily="34" charset="-122"/>
                          <a:ea typeface="微软雅黑" panose="020B0503020204020204" pitchFamily="34" charset="-122"/>
                        </a:rPr>
                        <a:t>物联网时代</a:t>
                      </a:r>
                      <a:endParaRPr lang="en-US" altLang="zh-Hans" sz="1200" b="0" dirty="0">
                        <a:solidFill>
                          <a:schemeClr val="bg1"/>
                        </a:solidFill>
                        <a:latin typeface="微软雅黑" panose="020B0503020204020204" pitchFamily="34" charset="-122"/>
                        <a:ea typeface="微软雅黑" panose="020B0503020204020204" pitchFamily="34" charset="-122"/>
                      </a:endParaRPr>
                    </a:p>
                    <a:p>
                      <a:pPr algn="ctr"/>
                      <a:endParaRPr lang="en-US" altLang="zh-Hans" sz="1200" b="0" dirty="0">
                        <a:solidFill>
                          <a:schemeClr val="bg1"/>
                        </a:solidFill>
                        <a:latin typeface="微软雅黑" panose="020B0503020204020204" pitchFamily="34" charset="-122"/>
                        <a:ea typeface="微软雅黑" panose="020B0503020204020204" pitchFamily="34" charset="-122"/>
                      </a:endParaRPr>
                    </a:p>
                    <a:p>
                      <a:pPr algn="ctr"/>
                      <a:r>
                        <a:rPr lang="en-US" altLang="zh-Hans" sz="1200" b="0" dirty="0">
                          <a:solidFill>
                            <a:schemeClr val="bg1"/>
                          </a:solidFill>
                          <a:latin typeface="微软雅黑" panose="020B0503020204020204" pitchFamily="34" charset="-122"/>
                          <a:ea typeface="微软雅黑" panose="020B0503020204020204" pitchFamily="34" charset="-122"/>
                        </a:rPr>
                        <a:t>5G</a:t>
                      </a:r>
                      <a:r>
                        <a:rPr lang="zh-Hans" altLang="en-US" sz="1200" b="0" dirty="0">
                          <a:solidFill>
                            <a:schemeClr val="bg1"/>
                          </a:solidFill>
                          <a:latin typeface="微软雅黑" panose="020B0503020204020204" pitchFamily="34" charset="-122"/>
                          <a:ea typeface="微软雅黑" panose="020B0503020204020204" pitchFamily="34" charset="-122"/>
                        </a:rPr>
                        <a:t>，</a:t>
                      </a:r>
                      <a:r>
                        <a:rPr lang="en-US" altLang="zh-Hans" sz="1200" b="0" dirty="0">
                          <a:solidFill>
                            <a:schemeClr val="bg1"/>
                          </a:solidFill>
                          <a:latin typeface="微软雅黑" panose="020B0503020204020204" pitchFamily="34" charset="-122"/>
                          <a:ea typeface="微软雅黑" panose="020B0503020204020204" pitchFamily="34" charset="-122"/>
                        </a:rPr>
                        <a:t>AI</a:t>
                      </a:r>
                      <a:r>
                        <a:rPr lang="zh-Hans" altLang="en-US" sz="1200" b="0" dirty="0">
                          <a:solidFill>
                            <a:schemeClr val="bg1"/>
                          </a:solidFill>
                          <a:latin typeface="微软雅黑" panose="020B0503020204020204" pitchFamily="34" charset="-122"/>
                          <a:ea typeface="微软雅黑" panose="020B0503020204020204" pitchFamily="34" charset="-122"/>
                        </a:rPr>
                        <a:t>进一步改变人的生活生产方式</a:t>
                      </a:r>
                      <a:endParaRPr lang="zh-CN" altLang="en-US" sz="1200" b="0" dirty="0">
                        <a:solidFill>
                          <a:schemeClr val="bg1"/>
                        </a:solidFill>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1200" b="0" dirty="0">
                          <a:solidFill>
                            <a:schemeClr val="bg1"/>
                          </a:solidFill>
                          <a:latin typeface="微软雅黑" panose="020B0503020204020204" pitchFamily="34" charset="-122"/>
                          <a:ea typeface="微软雅黑" panose="020B0503020204020204" pitchFamily="34" charset="-122"/>
                        </a:rPr>
                        <a:t>党建活动智能化</a:t>
                      </a:r>
                      <a:endParaRPr lang="en-US" altLang="zh-CN" sz="1200" b="0" dirty="0">
                        <a:solidFill>
                          <a:schemeClr val="bg1"/>
                        </a:solidFill>
                        <a:latin typeface="微软雅黑" panose="020B0503020204020204" pitchFamily="34" charset="-122"/>
                        <a:ea typeface="微软雅黑" panose="020B0503020204020204" pitchFamily="34" charset="-122"/>
                      </a:endParaRPr>
                    </a:p>
                    <a:p>
                      <a:pPr algn="ctr"/>
                      <a:r>
                        <a:rPr lang="zh-CN" altLang="en-US" sz="1200" b="0" dirty="0">
                          <a:solidFill>
                            <a:schemeClr val="bg1"/>
                          </a:solidFill>
                          <a:latin typeface="微软雅黑" panose="020B0503020204020204" pitchFamily="34" charset="-122"/>
                          <a:ea typeface="微软雅黑" panose="020B0503020204020204" pitchFamily="34" charset="-122"/>
                        </a:rPr>
                        <a:t>智能推荐</a:t>
                      </a:r>
                      <a:endParaRPr lang="en-US" altLang="zh-CN" sz="1200" b="0" dirty="0">
                        <a:solidFill>
                          <a:schemeClr val="bg1"/>
                        </a:solidFill>
                        <a:latin typeface="微软雅黑" panose="020B0503020204020204" pitchFamily="34" charset="-122"/>
                        <a:ea typeface="微软雅黑" panose="020B0503020204020204" pitchFamily="34" charset="-122"/>
                      </a:endParaRPr>
                    </a:p>
                    <a:p>
                      <a:pPr algn="ctr"/>
                      <a:r>
                        <a:rPr lang="zh-CN" altLang="en-US" sz="1200" b="0" dirty="0">
                          <a:solidFill>
                            <a:schemeClr val="bg1"/>
                          </a:solidFill>
                          <a:latin typeface="微软雅黑" panose="020B0503020204020204" pitchFamily="34" charset="-122"/>
                          <a:ea typeface="微软雅黑" panose="020B0503020204020204" pitchFamily="34" charset="-122"/>
                        </a:rPr>
                        <a:t>大数据运算</a:t>
                      </a:r>
                      <a:endParaRPr lang="en-US" altLang="zh-CN" sz="1200" b="0" dirty="0">
                        <a:solidFill>
                          <a:schemeClr val="bg1"/>
                        </a:solidFill>
                        <a:latin typeface="微软雅黑" panose="020B0503020204020204" pitchFamily="34" charset="-122"/>
                        <a:ea typeface="微软雅黑" panose="020B0503020204020204" pitchFamily="34" charset="-122"/>
                      </a:endParaRPr>
                    </a:p>
                    <a:p>
                      <a:pPr algn="ctr"/>
                      <a:r>
                        <a:rPr lang="zh-CN" altLang="en-US" sz="1200" b="0" dirty="0">
                          <a:solidFill>
                            <a:schemeClr val="bg1"/>
                          </a:solidFill>
                          <a:latin typeface="微软雅黑" panose="020B0503020204020204" pitchFamily="34" charset="-122"/>
                          <a:ea typeface="微软雅黑" panose="020B0503020204020204" pitchFamily="34" charset="-122"/>
                        </a:rPr>
                        <a:t>硬件辅助</a:t>
                      </a:r>
                      <a:endParaRPr lang="en-US" altLang="zh-CN" sz="1200" b="0" dirty="0">
                        <a:solidFill>
                          <a:schemeClr val="bg1"/>
                        </a:solidFill>
                        <a:latin typeface="微软雅黑" panose="020B0503020204020204" pitchFamily="34" charset="-122"/>
                        <a:ea typeface="微软雅黑" panose="020B0503020204020204" pitchFamily="34" charset="-122"/>
                      </a:endParaRPr>
                    </a:p>
                    <a:p>
                      <a:pPr algn="ctr"/>
                      <a:r>
                        <a:rPr lang="zh-CN" altLang="en-US" sz="1200" b="0" dirty="0">
                          <a:solidFill>
                            <a:schemeClr val="bg1"/>
                          </a:solidFill>
                          <a:latin typeface="微软雅黑" panose="020B0503020204020204" pitchFamily="34" charset="-122"/>
                          <a:ea typeface="微软雅黑" panose="020B0503020204020204" pitchFamily="34" charset="-122"/>
                        </a:rPr>
                        <a:t>专家系统</a:t>
                      </a:r>
                      <a:endParaRPr lang="en-US" altLang="zh-CN" sz="1200" b="0" dirty="0">
                        <a:solidFill>
                          <a:schemeClr val="bg1"/>
                        </a:solidFill>
                        <a:latin typeface="微软雅黑" panose="020B0503020204020204" pitchFamily="34" charset="-122"/>
                        <a:ea typeface="微软雅黑" panose="020B0503020204020204" pitchFamily="34" charset="-122"/>
                      </a:endParaRPr>
                    </a:p>
                    <a:p>
                      <a:pPr algn="ctr"/>
                      <a:r>
                        <a:rPr lang="zh-CN" altLang="en-US" sz="1200" b="0" dirty="0">
                          <a:solidFill>
                            <a:schemeClr val="bg1"/>
                          </a:solidFill>
                          <a:latin typeface="微软雅黑" panose="020B0503020204020204" pitchFamily="34" charset="-122"/>
                          <a:ea typeface="微软雅黑" panose="020B0503020204020204" pitchFamily="34" charset="-122"/>
                        </a:rPr>
                        <a:t>在线会议</a:t>
                      </a:r>
                      <a:endParaRPr lang="en-US" altLang="zh-CN" sz="1200" b="0" dirty="0">
                        <a:solidFill>
                          <a:schemeClr val="bg1"/>
                        </a:solidFill>
                        <a:latin typeface="微软雅黑" panose="020B0503020204020204" pitchFamily="34" charset="-122"/>
                        <a:ea typeface="微软雅黑" panose="020B0503020204020204" pitchFamily="34" charset="-122"/>
                      </a:endParaRPr>
                    </a:p>
                    <a:p>
                      <a:pPr algn="ctr"/>
                      <a:r>
                        <a:rPr lang="en-US" altLang="zh-CN" sz="1200" b="0" dirty="0">
                          <a:solidFill>
                            <a:schemeClr val="bg1"/>
                          </a:solidFill>
                          <a:latin typeface="微软雅黑" panose="020B0503020204020204" pitchFamily="34" charset="-122"/>
                          <a:ea typeface="微软雅黑" panose="020B0503020204020204" pitchFamily="34" charset="-122"/>
                        </a:rPr>
                        <a:t>……</a:t>
                      </a:r>
                      <a:endParaRPr lang="zh-CN" altLang="en-US" sz="1200" b="0" dirty="0">
                        <a:solidFill>
                          <a:schemeClr val="bg1"/>
                        </a:solidFill>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marL="171450" indent="-171450" algn="l" defTabSz="913765" rtl="0" eaLnBrk="1" latinLnBrk="0" hangingPunct="1">
                        <a:buFont typeface="Wingdings" panose="05000000000000000000" pitchFamily="2" charset="2"/>
                        <a:buChar char="Ø"/>
                      </a:pPr>
                      <a:r>
                        <a:rPr lang="zh-CN" altLang="en-US" sz="1200" b="0" kern="1200" dirty="0">
                          <a:solidFill>
                            <a:schemeClr val="bg1"/>
                          </a:solidFill>
                          <a:latin typeface="微软雅黑" panose="020B0503020204020204" pitchFamily="34" charset="-122"/>
                          <a:ea typeface="微软雅黑" panose="020B0503020204020204" pitchFamily="34" charset="-122"/>
                          <a:cs typeface="+mn-cs"/>
                        </a:rPr>
                        <a:t>党建工作更加智能化</a:t>
                      </a:r>
                      <a:endParaRPr lang="en-US" altLang="zh-CN" sz="1200" b="0" kern="1200" dirty="0">
                        <a:solidFill>
                          <a:schemeClr val="bg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b="0" kern="1200" dirty="0">
                          <a:solidFill>
                            <a:schemeClr val="bg1"/>
                          </a:solidFill>
                          <a:latin typeface="微软雅黑" panose="020B0503020204020204" pitchFamily="34" charset="-122"/>
                          <a:ea typeface="微软雅黑" panose="020B0503020204020204" pitchFamily="34" charset="-122"/>
                          <a:cs typeface="+mn-cs"/>
                        </a:rPr>
                        <a:t>智能推荐减少运营工作量</a:t>
                      </a:r>
                      <a:endParaRPr lang="en-US" altLang="zh-CN" sz="1200" b="0" kern="1200" dirty="0">
                        <a:solidFill>
                          <a:schemeClr val="bg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b="0" kern="1200" dirty="0">
                          <a:solidFill>
                            <a:schemeClr val="bg1"/>
                          </a:solidFill>
                          <a:latin typeface="微软雅黑" panose="020B0503020204020204" pitchFamily="34" charset="-122"/>
                          <a:ea typeface="微软雅黑" panose="020B0503020204020204" pitchFamily="34" charset="-122"/>
                          <a:cs typeface="+mn-cs"/>
                        </a:rPr>
                        <a:t>大数据将党建工作图标化</a:t>
                      </a:r>
                      <a:endParaRPr lang="en-US" altLang="zh-CN" sz="1200" b="0" kern="1200" dirty="0">
                        <a:solidFill>
                          <a:schemeClr val="bg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b="0" kern="1200" dirty="0">
                          <a:solidFill>
                            <a:schemeClr val="bg1"/>
                          </a:solidFill>
                          <a:latin typeface="微软雅黑" panose="020B0503020204020204" pitchFamily="34" charset="-122"/>
                          <a:ea typeface="微软雅黑" panose="020B0503020204020204" pitchFamily="34" charset="-122"/>
                          <a:cs typeface="+mn-cs"/>
                        </a:rPr>
                        <a:t>党员思想意识形态更好监管</a:t>
                      </a:r>
                      <a:endParaRPr lang="en-US" altLang="zh-CN" sz="1200" b="0" kern="1200" dirty="0">
                        <a:solidFill>
                          <a:schemeClr val="bg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b="0" kern="1200" dirty="0">
                          <a:solidFill>
                            <a:schemeClr val="bg1"/>
                          </a:solidFill>
                          <a:latin typeface="微软雅黑" panose="020B0503020204020204" pitchFamily="34" charset="-122"/>
                          <a:ea typeface="微软雅黑" panose="020B0503020204020204" pitchFamily="34" charset="-122"/>
                          <a:cs typeface="+mn-cs"/>
                        </a:rPr>
                        <a:t>专家系统为党组织提供随身智囊</a:t>
                      </a:r>
                      <a:endParaRPr lang="en-US" altLang="zh-CN" sz="1200" b="0" kern="1200" dirty="0">
                        <a:solidFill>
                          <a:schemeClr val="bg1"/>
                        </a:solidFill>
                        <a:latin typeface="微软雅黑" panose="020B0503020204020204" pitchFamily="34" charset="-122"/>
                        <a:ea typeface="微软雅黑" panose="020B0503020204020204" pitchFamily="34" charset="-122"/>
                        <a:cs typeface="+mn-cs"/>
                      </a:endParaRPr>
                    </a:p>
                  </a:txBody>
                  <a:tcPr anchor="ctr">
                    <a:solidFill>
                      <a:schemeClr val="accent6"/>
                    </a:solidFill>
                  </a:tcPr>
                </a:tc>
                <a:extLst>
                  <a:ext uri="{0D108BD9-81ED-4DB2-BD59-A6C34878D82A}">
                    <a16:rowId xmlns:a16="http://schemas.microsoft.com/office/drawing/2014/main" val="270953065"/>
                  </a:ext>
                </a:extLst>
              </a:tr>
              <a:tr h="853833">
                <a:tc>
                  <a:txBody>
                    <a:bodyPr/>
                    <a:lstStyle/>
                    <a:p>
                      <a:pPr algn="ctr"/>
                      <a:r>
                        <a:rPr lang="en-US" altLang="zh-CN" sz="1200" dirty="0">
                          <a:solidFill>
                            <a:schemeClr val="tx1"/>
                          </a:solidFill>
                          <a:latin typeface="微软雅黑" panose="020B0503020204020204" pitchFamily="34" charset="-122"/>
                          <a:ea typeface="微软雅黑" panose="020B0503020204020204" pitchFamily="34" charset="-122"/>
                        </a:rPr>
                        <a:t>App</a:t>
                      </a:r>
                      <a:endParaRPr lang="zh-CN" altLang="en-US" sz="1200" dirty="0">
                        <a:solidFill>
                          <a:schemeClr val="tx1"/>
                        </a:solidFill>
                        <a:latin typeface="微软雅黑" panose="020B0503020204020204" pitchFamily="34" charset="-122"/>
                        <a:ea typeface="微软雅黑" panose="020B0503020204020204" pitchFamily="34" charset="-122"/>
                      </a:endParaRPr>
                    </a:p>
                  </a:txBody>
                  <a:tcPr anchor="ctr">
                    <a:solidFill>
                      <a:schemeClr val="bg1">
                        <a:lumMod val="85000"/>
                      </a:schemeClr>
                    </a:solidFill>
                  </a:tcPr>
                </a:tc>
                <a:tc rowSpan="2">
                  <a:txBody>
                    <a:bodyPr/>
                    <a:lstStyle/>
                    <a:p>
                      <a:pPr algn="ctr"/>
                      <a:r>
                        <a:rPr lang="zh-Hans" altLang="en-US" sz="1200" dirty="0">
                          <a:solidFill>
                            <a:schemeClr val="tx1"/>
                          </a:solidFill>
                          <a:latin typeface="微软雅黑" panose="020B0503020204020204" pitchFamily="34" charset="-122"/>
                          <a:ea typeface="微软雅黑" panose="020B0503020204020204" pitchFamily="34" charset="-122"/>
                        </a:rPr>
                        <a:t>移动互联网时代</a:t>
                      </a:r>
                      <a:endParaRPr lang="en-US" altLang="zh-Hans" sz="1200" dirty="0">
                        <a:solidFill>
                          <a:schemeClr val="tx1"/>
                        </a:solidFill>
                        <a:latin typeface="微软雅黑" panose="020B0503020204020204" pitchFamily="34" charset="-122"/>
                        <a:ea typeface="微软雅黑" panose="020B0503020204020204" pitchFamily="34" charset="-122"/>
                      </a:endParaRPr>
                    </a:p>
                    <a:p>
                      <a:pPr algn="ctr"/>
                      <a:endParaRPr lang="en-US" altLang="zh-Hans" sz="1200" dirty="0">
                        <a:solidFill>
                          <a:schemeClr val="tx1"/>
                        </a:solidFill>
                        <a:latin typeface="微软雅黑" panose="020B0503020204020204" pitchFamily="34" charset="-122"/>
                        <a:ea typeface="微软雅黑" panose="020B0503020204020204" pitchFamily="34" charset="-122"/>
                      </a:endParaRPr>
                    </a:p>
                    <a:p>
                      <a:pPr algn="ctr"/>
                      <a:r>
                        <a:rPr lang="zh-Hans" altLang="en-US" sz="1200" dirty="0">
                          <a:solidFill>
                            <a:schemeClr val="tx1"/>
                          </a:solidFill>
                          <a:latin typeface="微软雅黑" panose="020B0503020204020204" pitchFamily="34" charset="-122"/>
                          <a:ea typeface="微软雅黑" panose="020B0503020204020204" pitchFamily="34" charset="-122"/>
                        </a:rPr>
                        <a:t>手机改变了人们的连接方式</a:t>
                      </a:r>
                      <a:endParaRPr lang="zh-CN" altLang="en-US" sz="1200" dirty="0">
                        <a:solidFill>
                          <a:schemeClr val="tx1"/>
                        </a:solidFill>
                        <a:latin typeface="微软雅黑" panose="020B0503020204020204" pitchFamily="34" charset="-122"/>
                        <a:ea typeface="微软雅黑" panose="020B0503020204020204" pitchFamily="34" charset="-122"/>
                      </a:endParaRPr>
                    </a:p>
                  </a:txBody>
                  <a:tcPr anchor="ctr">
                    <a:solidFill>
                      <a:schemeClr val="bg1">
                        <a:lumMod val="8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solidFill>
                          <a:latin typeface="微软雅黑" panose="020B0503020204020204" pitchFamily="34" charset="-122"/>
                          <a:ea typeface="微软雅黑" panose="020B0503020204020204" pitchFamily="34" charset="-122"/>
                        </a:rPr>
                        <a:t>党建活动信息化</a:t>
                      </a: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互动交流</a:t>
                      </a: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党员学习</a:t>
                      </a:r>
                      <a:endParaRPr lang="en-US" altLang="zh-CN" sz="1200" dirty="0">
                        <a:solidFill>
                          <a:schemeClr val="tx1"/>
                        </a:solidFill>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个性化党建的体现</a:t>
                      </a: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全体党员参与</a:t>
                      </a: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思想学习、交流和碰撞</a:t>
                      </a: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封闭舆论场，党员注意力高</a:t>
                      </a:r>
                    </a:p>
                  </a:txBody>
                  <a:tcPr anchor="ctr">
                    <a:solidFill>
                      <a:schemeClr val="bg1">
                        <a:lumMod val="85000"/>
                      </a:schemeClr>
                    </a:solidFill>
                  </a:tcPr>
                </a:tc>
                <a:extLst>
                  <a:ext uri="{0D108BD9-81ED-4DB2-BD59-A6C34878D82A}">
                    <a16:rowId xmlns:a16="http://schemas.microsoft.com/office/drawing/2014/main" val="3959760507"/>
                  </a:ext>
                </a:extLst>
              </a:tr>
              <a:tr h="751974">
                <a:tc>
                  <a:txBody>
                    <a:bodyPr/>
                    <a:lstStyle/>
                    <a:p>
                      <a:pPr algn="ctr"/>
                      <a:r>
                        <a:rPr lang="zh-CN" altLang="en-US" sz="1200" dirty="0">
                          <a:solidFill>
                            <a:schemeClr val="tx1"/>
                          </a:solidFill>
                          <a:latin typeface="微软雅黑" panose="020B0503020204020204" pitchFamily="34" charset="-122"/>
                          <a:ea typeface="微软雅黑" panose="020B0503020204020204" pitchFamily="34" charset="-122"/>
                        </a:rPr>
                        <a:t>微信</a:t>
                      </a:r>
                    </a:p>
                  </a:txBody>
                  <a:tcPr anchor="ctr">
                    <a:solidFill>
                      <a:schemeClr val="bg1">
                        <a:lumMod val="85000"/>
                      </a:schemeClr>
                    </a:solidFill>
                  </a:tcPr>
                </a:tc>
                <a:tc vMerge="1">
                  <a:txBody>
                    <a:bodyPr/>
                    <a:lstStyle/>
                    <a:p>
                      <a:pPr algn="ctr"/>
                      <a:endParaRPr lang="zh-CN" altLang="en-US" sz="1050" dirty="0">
                        <a:solidFill>
                          <a:schemeClr val="bg1"/>
                        </a:solidFill>
                      </a:endParaRPr>
                    </a:p>
                  </a:txBody>
                  <a:tcPr anchor="ctr">
                    <a:solidFill>
                      <a:schemeClr val="accent3"/>
                    </a:solidFill>
                  </a:tcPr>
                </a:tc>
                <a:tc vMerge="1">
                  <a:txBody>
                    <a:bodyPr/>
                    <a:lstStyle/>
                    <a:p>
                      <a:pPr algn="ctr"/>
                      <a:endParaRPr lang="en-US" altLang="zh-CN" sz="1050" dirty="0"/>
                    </a:p>
                  </a:txBody>
                  <a:tcPr anchor="ctr"/>
                </a:tc>
                <a:tc>
                  <a:txBody>
                    <a:bodyPr/>
                    <a:lstStyle/>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门槛低，覆盖广</a:t>
                      </a: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全体党员参与</a:t>
                      </a:r>
                      <a:endParaRPr lang="en-US" altLang="zh-CN" sz="1200" kern="1200" dirty="0">
                        <a:solidFill>
                          <a:schemeClr val="tx1"/>
                        </a:solidFill>
                        <a:latin typeface="微软雅黑" panose="020B0503020204020204" pitchFamily="34" charset="-122"/>
                        <a:ea typeface="微软雅黑" panose="020B0503020204020204" pitchFamily="34" charset="-122"/>
                        <a:cs typeface="+mn-cs"/>
                      </a:endParaRPr>
                    </a:p>
                    <a:p>
                      <a:pPr marL="171450" indent="-171450" algn="l" defTabSz="913765" rtl="0" eaLnBrk="1" latinLnBrk="0" hangingPunct="1">
                        <a:buFont typeface="Wingdings" panose="05000000000000000000" pitchFamily="2" charset="2"/>
                        <a:buChar char="Ø"/>
                      </a:pPr>
                      <a:r>
                        <a:rPr lang="zh-CN" altLang="en-US" sz="1200" kern="1200" dirty="0">
                          <a:solidFill>
                            <a:schemeClr val="tx1"/>
                          </a:solidFill>
                          <a:latin typeface="微软雅黑" panose="020B0503020204020204" pitchFamily="34" charset="-122"/>
                          <a:ea typeface="微软雅黑" panose="020B0503020204020204" pitchFamily="34" charset="-122"/>
                          <a:cs typeface="+mn-cs"/>
                        </a:rPr>
                        <a:t>思想学习、交流和碰撞</a:t>
                      </a:r>
                    </a:p>
                  </a:txBody>
                  <a:tcPr anchor="ctr">
                    <a:solidFill>
                      <a:schemeClr val="bg1">
                        <a:lumMod val="85000"/>
                      </a:schemeClr>
                    </a:solidFill>
                  </a:tcPr>
                </a:tc>
                <a:extLst>
                  <a:ext uri="{0D108BD9-81ED-4DB2-BD59-A6C34878D82A}">
                    <a16:rowId xmlns:a16="http://schemas.microsoft.com/office/drawing/2014/main" val="1118713052"/>
                  </a:ext>
                </a:extLst>
              </a:tr>
              <a:tr h="1040609">
                <a:tc>
                  <a:txBody>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PC</a:t>
                      </a:r>
                      <a:r>
                        <a:rPr lang="zh-CN" altLang="en-US" sz="1200" dirty="0">
                          <a:solidFill>
                            <a:schemeClr val="bg1"/>
                          </a:solidFill>
                          <a:latin typeface="微软雅黑" panose="020B0503020204020204" pitchFamily="34" charset="-122"/>
                          <a:ea typeface="微软雅黑" panose="020B0503020204020204" pitchFamily="34" charset="-122"/>
                        </a:rPr>
                        <a:t>管理端</a:t>
                      </a:r>
                    </a:p>
                  </a:txBody>
                  <a:tcPr anchor="ctr">
                    <a:solidFill>
                      <a:schemeClr val="accent6"/>
                    </a:solidFill>
                  </a:tcPr>
                </a:tc>
                <a:tc>
                  <a:txBody>
                    <a:bodyPr/>
                    <a:lstStyle/>
                    <a:p>
                      <a:pPr algn="ctr"/>
                      <a:r>
                        <a:rPr lang="zh-Hans" altLang="en-US" sz="1200" dirty="0">
                          <a:solidFill>
                            <a:schemeClr val="bg1"/>
                          </a:solidFill>
                          <a:latin typeface="微软雅黑" panose="020B0503020204020204" pitchFamily="34" charset="-122"/>
                          <a:ea typeface="微软雅黑" panose="020B0503020204020204" pitchFamily="34" charset="-122"/>
                        </a:rPr>
                        <a:t>互联网</a:t>
                      </a:r>
                      <a:r>
                        <a:rPr lang="en-US" altLang="zh-Hans" sz="1200" dirty="0">
                          <a:solidFill>
                            <a:schemeClr val="bg1"/>
                          </a:solidFill>
                          <a:latin typeface="微软雅黑" panose="020B0503020204020204" pitchFamily="34" charset="-122"/>
                          <a:ea typeface="微软雅黑" panose="020B0503020204020204" pitchFamily="34" charset="-122"/>
                        </a:rPr>
                        <a:t>1.0</a:t>
                      </a:r>
                    </a:p>
                    <a:p>
                      <a:pPr algn="ctr"/>
                      <a:r>
                        <a:rPr lang="en-US" altLang="zh-Hans" sz="1200" dirty="0">
                          <a:solidFill>
                            <a:schemeClr val="bg1"/>
                          </a:solidFill>
                          <a:latin typeface="微软雅黑" panose="020B0503020204020204" pitchFamily="34" charset="-122"/>
                          <a:ea typeface="微软雅黑" panose="020B0503020204020204" pitchFamily="34" charset="-122"/>
                        </a:rPr>
                        <a:t>PC</a:t>
                      </a:r>
                      <a:r>
                        <a:rPr lang="zh-Hans" altLang="en-US" sz="1200" dirty="0">
                          <a:solidFill>
                            <a:schemeClr val="bg1"/>
                          </a:solidFill>
                          <a:latin typeface="微软雅黑" panose="020B0503020204020204" pitchFamily="34" charset="-122"/>
                          <a:ea typeface="微软雅黑" panose="020B0503020204020204" pitchFamily="34" charset="-122"/>
                        </a:rPr>
                        <a:t>时代</a:t>
                      </a:r>
                      <a:endParaRPr lang="en-US" altLang="zh-Hans" sz="1200" dirty="0">
                        <a:solidFill>
                          <a:schemeClr val="bg1"/>
                        </a:solidFill>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党务工作信息化</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任务</a:t>
                      </a:r>
                      <a:r>
                        <a:rPr lang="zh-CN" altLang="en-US" sz="1200" dirty="0">
                          <a:solidFill>
                            <a:schemeClr val="bg1"/>
                          </a:solidFill>
                          <a:latin typeface="微软雅黑" panose="020B0503020204020204" pitchFamily="34" charset="-122"/>
                          <a:ea typeface="微软雅黑" panose="020B0503020204020204" pitchFamily="34" charset="-122"/>
                        </a:rPr>
                        <a:t>下发</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组织关系转移记录</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党员发展档案管理</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a:txBody>
                  <a:tcPr anchor="ctr">
                    <a:solidFill>
                      <a:schemeClr val="accent6"/>
                    </a:solidFill>
                  </a:tcPr>
                </a:tc>
                <a:tc>
                  <a:txBody>
                    <a:bodyPr/>
                    <a:lstStyle/>
                    <a:p>
                      <a:pPr marL="171450" indent="-171450" algn="l">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提升了党务工作效率</a:t>
                      </a:r>
                      <a:endParaRPr lang="en-US" altLang="zh-CN" sz="1200" dirty="0">
                        <a:solidFill>
                          <a:schemeClr val="bg1"/>
                        </a:solidFill>
                        <a:latin typeface="微软雅黑" panose="020B0503020204020204" pitchFamily="34" charset="-122"/>
                        <a:ea typeface="微软雅黑" panose="020B0503020204020204" pitchFamily="34" charset="-122"/>
                      </a:endParaRPr>
                    </a:p>
                    <a:p>
                      <a:pPr marL="171450" indent="-171450" algn="l">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档案管理工作更完善</a:t>
                      </a:r>
                      <a:endParaRPr lang="en-US" altLang="zh-CN" sz="1200" dirty="0">
                        <a:solidFill>
                          <a:schemeClr val="bg1"/>
                        </a:solidFill>
                        <a:latin typeface="微软雅黑" panose="020B0503020204020204" pitchFamily="34" charset="-122"/>
                        <a:ea typeface="微软雅黑" panose="020B0503020204020204" pitchFamily="34" charset="-122"/>
                      </a:endParaRPr>
                    </a:p>
                    <a:p>
                      <a:pPr marL="171450" indent="-171450" algn="l">
                        <a:buFont typeface="Wingdings" panose="05000000000000000000" pitchFamily="2" charset="2"/>
                        <a:buChar char="Ø"/>
                      </a:pPr>
                      <a:r>
                        <a:rPr lang="zh-CN" altLang="en-US" sz="1200" dirty="0">
                          <a:solidFill>
                            <a:schemeClr val="bg1"/>
                          </a:solidFill>
                          <a:latin typeface="微软雅黑" panose="020B0503020204020204" pitchFamily="34" charset="-122"/>
                          <a:ea typeface="微软雅黑" panose="020B0503020204020204" pitchFamily="34" charset="-122"/>
                        </a:rPr>
                        <a:t>工作有记录，可追溯</a:t>
                      </a:r>
                      <a:endParaRPr lang="en-US" altLang="zh-CN" sz="1200" dirty="0">
                        <a:solidFill>
                          <a:schemeClr val="bg1"/>
                        </a:solidFill>
                        <a:latin typeface="微软雅黑" panose="020B0503020204020204" pitchFamily="34" charset="-122"/>
                        <a:ea typeface="微软雅黑" panose="020B0503020204020204" pitchFamily="34" charset="-122"/>
                      </a:endParaRPr>
                    </a:p>
                  </a:txBody>
                  <a:tcPr anchor="ctr">
                    <a:solidFill>
                      <a:schemeClr val="accent6"/>
                    </a:solidFill>
                  </a:tcPr>
                </a:tc>
                <a:extLst>
                  <a:ext uri="{0D108BD9-81ED-4DB2-BD59-A6C34878D82A}">
                    <a16:rowId xmlns:a16="http://schemas.microsoft.com/office/drawing/2014/main" val="3625054222"/>
                  </a:ext>
                </a:extLst>
              </a:tr>
              <a:tr h="751974">
                <a:tc>
                  <a:txBody>
                    <a:bodyPr/>
                    <a:lstStyle/>
                    <a:p>
                      <a:pPr algn="ctr"/>
                      <a:r>
                        <a:rPr lang="zh-CN" altLang="en-US" sz="1200" dirty="0">
                          <a:latin typeface="微软雅黑" panose="020B0503020204020204" pitchFamily="34" charset="-122"/>
                          <a:ea typeface="微软雅黑" panose="020B0503020204020204" pitchFamily="34" charset="-122"/>
                        </a:rPr>
                        <a:t>党建官方网站</a:t>
                      </a:r>
                    </a:p>
                  </a:txBody>
                  <a:tcPr anchor="ctr">
                    <a:solidFill>
                      <a:schemeClr val="bg1">
                        <a:lumMod val="85000"/>
                      </a:schemeClr>
                    </a:solidFill>
                  </a:tcPr>
                </a:tc>
                <a:tc>
                  <a:txBody>
                    <a:bodyPr/>
                    <a:lstStyle/>
                    <a:p>
                      <a:pPr algn="ctr"/>
                      <a:r>
                        <a:rPr lang="zh-Hans" altLang="en-US" sz="1200" dirty="0">
                          <a:latin typeface="微软雅黑" panose="020B0503020204020204" pitchFamily="34" charset="-122"/>
                          <a:ea typeface="微软雅黑" panose="020B0503020204020204" pitchFamily="34" charset="-122"/>
                        </a:rPr>
                        <a:t>互联网兴起</a:t>
                      </a:r>
                      <a:endParaRPr lang="zh-CN" altLang="en-US" sz="1200" dirty="0">
                        <a:latin typeface="微软雅黑" panose="020B0503020204020204" pitchFamily="34" charset="-122"/>
                        <a:ea typeface="微软雅黑" panose="020B0503020204020204" pitchFamily="34" charset="-122"/>
                      </a:endParaRPr>
                    </a:p>
                  </a:txBody>
                  <a:tcPr anchor="ctr">
                    <a:solidFill>
                      <a:schemeClr val="bg1">
                        <a:lumMod val="85000"/>
                      </a:schemeClr>
                    </a:solidFill>
                  </a:tcPr>
                </a:tc>
                <a:tc>
                  <a:txBody>
                    <a:bodyPr/>
                    <a:lstStyle/>
                    <a:p>
                      <a:pPr algn="ctr"/>
                      <a:r>
                        <a:rPr lang="zh-CN" altLang="en-US" sz="1200" dirty="0">
                          <a:latin typeface="微软雅黑" panose="020B0503020204020204" pitchFamily="34" charset="-122"/>
                          <a:ea typeface="微软雅黑" panose="020B0503020204020204" pitchFamily="34" charset="-122"/>
                        </a:rPr>
                        <a:t>新闻发布</a:t>
                      </a:r>
                    </a:p>
                  </a:txBody>
                  <a:tcPr anchor="ctr">
                    <a:solidFill>
                      <a:schemeClr val="bg1">
                        <a:lumMod val="85000"/>
                      </a:schemeClr>
                    </a:solidFill>
                  </a:tcPr>
                </a:tc>
                <a:tc>
                  <a:txBody>
                    <a:bodyPr/>
                    <a:lstStyle/>
                    <a:p>
                      <a:pPr marL="171450" indent="-171450" algn="l">
                        <a:buFont typeface="Wingdings" panose="05000000000000000000" pitchFamily="2" charset="2"/>
                        <a:buChar char="Ø"/>
                      </a:pPr>
                      <a:r>
                        <a:rPr lang="zh-CN" altLang="en-US" sz="1200" dirty="0">
                          <a:latin typeface="微软雅黑" panose="020B0503020204020204" pitchFamily="34" charset="-122"/>
                          <a:ea typeface="微软雅黑" panose="020B0503020204020204" pitchFamily="34" charset="-122"/>
                        </a:rPr>
                        <a:t>展现个性化党建特色</a:t>
                      </a:r>
                      <a:endParaRPr lang="en-US" altLang="zh-CN" sz="1200" dirty="0">
                        <a:latin typeface="微软雅黑" panose="020B0503020204020204" pitchFamily="34" charset="-122"/>
                        <a:ea typeface="微软雅黑" panose="020B0503020204020204" pitchFamily="34" charset="-122"/>
                      </a:endParaRPr>
                    </a:p>
                    <a:p>
                      <a:pPr marL="171450" indent="-171450" algn="l">
                        <a:buFont typeface="Wingdings" panose="05000000000000000000" pitchFamily="2" charset="2"/>
                        <a:buChar char="Ø"/>
                      </a:pPr>
                      <a:r>
                        <a:rPr lang="zh-CN" altLang="en-US" sz="1200" dirty="0">
                          <a:latin typeface="微软雅黑" panose="020B0503020204020204" pitchFamily="34" charset="-122"/>
                          <a:ea typeface="微软雅黑" panose="020B0503020204020204" pitchFamily="34" charset="-122"/>
                        </a:rPr>
                        <a:t>将党建工作成果传递出去</a:t>
                      </a:r>
                    </a:p>
                  </a:txBody>
                  <a:tcPr anchor="ctr">
                    <a:solidFill>
                      <a:schemeClr val="bg1">
                        <a:lumMod val="85000"/>
                      </a:schemeClr>
                    </a:solidFill>
                  </a:tcPr>
                </a:tc>
                <a:extLst>
                  <a:ext uri="{0D108BD9-81ED-4DB2-BD59-A6C34878D82A}">
                    <a16:rowId xmlns:a16="http://schemas.microsoft.com/office/drawing/2014/main" val="3746540418"/>
                  </a:ext>
                </a:extLst>
              </a:tr>
            </a:tbl>
          </a:graphicData>
        </a:graphic>
      </p:graphicFrame>
      <p:sp>
        <p:nvSpPr>
          <p:cNvPr id="58" name="星形: 五角 6">
            <a:extLst>
              <a:ext uri="{FF2B5EF4-FFF2-40B4-BE49-F238E27FC236}">
                <a16:creationId xmlns:a16="http://schemas.microsoft.com/office/drawing/2014/main" id="{4EAAD1D3-A167-FF4C-9A2B-94B935EF9C54}"/>
              </a:ext>
            </a:extLst>
          </p:cNvPr>
          <p:cNvSpPr/>
          <p:nvPr/>
        </p:nvSpPr>
        <p:spPr>
          <a:xfrm>
            <a:off x="1301927" y="2060001"/>
            <a:ext cx="432048" cy="432048"/>
          </a:xfrm>
          <a:prstGeom prst="star5">
            <a:avLst/>
          </a:prstGeom>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文本框 58">
            <a:extLst>
              <a:ext uri="{FF2B5EF4-FFF2-40B4-BE49-F238E27FC236}">
                <a16:creationId xmlns:a16="http://schemas.microsoft.com/office/drawing/2014/main" id="{2625A122-053A-EC45-899B-739368D2FDBC}"/>
              </a:ext>
            </a:extLst>
          </p:cNvPr>
          <p:cNvSpPr txBox="1"/>
          <p:nvPr/>
        </p:nvSpPr>
        <p:spPr>
          <a:xfrm>
            <a:off x="1691227" y="1081149"/>
            <a:ext cx="1296144" cy="461665"/>
          </a:xfrm>
          <a:prstGeom prst="rect">
            <a:avLst/>
          </a:prstGeom>
          <a:noFill/>
        </p:spPr>
        <p:txBody>
          <a:bodyPr wrap="square" rtlCol="0">
            <a:spAutoFit/>
          </a:bodyPr>
          <a:lstStyle/>
          <a:p>
            <a:r>
              <a:rPr lang="zh-CN" altLang="en-US" sz="1200" dirty="0">
                <a:solidFill>
                  <a:srgbClr val="C00000"/>
                </a:solidFill>
                <a:latin typeface="微软雅黑" panose="020B0503020204020204" pitchFamily="34" charset="-122"/>
                <a:ea typeface="微软雅黑" panose="020B0503020204020204" pitchFamily="34" charset="-122"/>
              </a:rPr>
              <a:t>云</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平台</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环境</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端</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大数据</a:t>
            </a:r>
            <a:endParaRPr lang="en-US" altLang="zh-Han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01347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081270" y="1640205"/>
            <a:ext cx="4365625" cy="33705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a:blip r:embed="rId4"/>
          <a:stretch>
            <a:fillRect/>
          </a:stretch>
        </p:blipFill>
        <p:spPr>
          <a:xfrm>
            <a:off x="9446895" y="894715"/>
            <a:ext cx="2466975" cy="3206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a:blip r:embed="rId5"/>
          <a:stretch>
            <a:fillRect/>
          </a:stretch>
        </p:blipFill>
        <p:spPr>
          <a:xfrm>
            <a:off x="7600950" y="3902075"/>
            <a:ext cx="3331210" cy="26777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文本框 13"/>
          <p:cNvSpPr txBox="1"/>
          <p:nvPr/>
        </p:nvSpPr>
        <p:spPr>
          <a:xfrm>
            <a:off x="1127313" y="2408196"/>
            <a:ext cx="3542290" cy="3372846"/>
          </a:xfrm>
          <a:prstGeom prst="rect">
            <a:avLst/>
          </a:prstGeom>
          <a:noFill/>
          <a:ln w="9525">
            <a:noFill/>
          </a:ln>
        </p:spPr>
        <p:txBody>
          <a:bodyPr wrap="square">
            <a:spAutoFit/>
          </a:bodyPr>
          <a:lstStyle/>
          <a:p>
            <a:pPr indent="0">
              <a:lnSpc>
                <a:spcPct val="150000"/>
              </a:lnSpc>
            </a:pPr>
            <a:r>
              <a:rPr lang="en-US" altLang="zh-CN" sz="1600" b="0" dirty="0">
                <a:solidFill>
                  <a:srgbClr val="555555"/>
                </a:solidFill>
                <a:latin typeface="+mj-ea"/>
                <a:ea typeface="+mj-ea"/>
              </a:rPr>
              <a:t>      </a:t>
            </a:r>
            <a:r>
              <a:rPr lang="zh-CN" sz="1600" b="0" dirty="0">
                <a:solidFill>
                  <a:srgbClr val="555555"/>
                </a:solidFill>
                <a:latin typeface="+mj-ea"/>
                <a:ea typeface="+mj-ea"/>
              </a:rPr>
              <a:t>采用沉浸式裸眼</a:t>
            </a:r>
            <a:r>
              <a:rPr lang="en-US" altLang="zh-CN" sz="1600" b="0" dirty="0">
                <a:solidFill>
                  <a:srgbClr val="555555"/>
                </a:solidFill>
                <a:latin typeface="+mj-ea"/>
                <a:ea typeface="+mj-ea"/>
              </a:rPr>
              <a:t>3D</a:t>
            </a:r>
            <a:r>
              <a:rPr lang="zh-CN" altLang="en-US" sz="1600" b="0" dirty="0">
                <a:solidFill>
                  <a:srgbClr val="555555"/>
                </a:solidFill>
                <a:latin typeface="+mj-ea"/>
                <a:ea typeface="+mj-ea"/>
              </a:rPr>
              <a:t>技术，</a:t>
            </a:r>
            <a:r>
              <a:rPr lang="zh-CN" sz="1600" dirty="0" smtClean="0">
                <a:solidFill>
                  <a:srgbClr val="555555"/>
                </a:solidFill>
                <a:latin typeface="+mj-ea"/>
                <a:ea typeface="+mj-ea"/>
                <a:sym typeface="+mn-ea"/>
              </a:rPr>
              <a:t>呈现天安门国旗护卫队升旗仪式，犹如亲临现场。展区</a:t>
            </a:r>
            <a:r>
              <a:rPr lang="zh-CN" sz="1600" b="0" dirty="0">
                <a:solidFill>
                  <a:srgbClr val="555555"/>
                </a:solidFill>
                <a:latin typeface="+mj-ea"/>
                <a:ea typeface="+mj-ea"/>
              </a:rPr>
              <a:t>由多块银幕组成，通过多台投影机，采用投影融合技术，创造出超大无缝的逼真画面。使观众在高质量的声画环境包围之中，产生身临其境的强烈的现场感</a:t>
            </a:r>
            <a:r>
              <a:rPr lang="zh-CN" sz="1600" b="0" dirty="0" smtClean="0">
                <a:solidFill>
                  <a:srgbClr val="555555"/>
                </a:solidFill>
                <a:latin typeface="+mj-ea"/>
                <a:ea typeface="+mj-ea"/>
              </a:rPr>
              <a:t>。</a:t>
            </a:r>
          </a:p>
          <a:p>
            <a:pPr indent="0">
              <a:lnSpc>
                <a:spcPct val="150000"/>
              </a:lnSpc>
            </a:pPr>
            <a:r>
              <a:rPr lang="zh-CN" sz="1600" b="0" dirty="0" smtClean="0">
                <a:solidFill>
                  <a:srgbClr val="555555"/>
                </a:solidFill>
                <a:latin typeface="+mj-ea"/>
                <a:ea typeface="+mj-ea"/>
              </a:rPr>
              <a:t>      展现国旗历史与文化，呈现国旗护卫队的光荣历史。</a:t>
            </a:r>
          </a:p>
        </p:txBody>
      </p:sp>
      <p:grpSp>
        <p:nvGrpSpPr>
          <p:cNvPr id="8" name="组合 7"/>
          <p:cNvGrpSpPr/>
          <p:nvPr/>
        </p:nvGrpSpPr>
        <p:grpSpPr>
          <a:xfrm>
            <a:off x="0" y="0"/>
            <a:ext cx="12192000" cy="810883"/>
            <a:chOff x="0" y="0"/>
            <a:chExt cx="12192000" cy="810883"/>
          </a:xfrm>
        </p:grpSpPr>
        <p:grpSp>
          <p:nvGrpSpPr>
            <p:cNvPr id="10" name="组合 9"/>
            <p:cNvGrpSpPr/>
            <p:nvPr/>
          </p:nvGrpSpPr>
          <p:grpSpPr>
            <a:xfrm>
              <a:off x="0" y="0"/>
              <a:ext cx="12192000" cy="810883"/>
              <a:chOff x="0" y="0"/>
              <a:chExt cx="12192000" cy="810883"/>
            </a:xfrm>
          </p:grpSpPr>
          <p:sp>
            <p:nvSpPr>
              <p:cNvPr id="15" name="矩形 14"/>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6"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文本框 10"/>
            <p:cNvSpPr txBox="1"/>
            <p:nvPr/>
          </p:nvSpPr>
          <p:spPr>
            <a:xfrm>
              <a:off x="778947" y="142562"/>
              <a:ext cx="3416320"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国旗文化数字展示区</a:t>
              </a:r>
            </a:p>
          </p:txBody>
        </p:sp>
      </p:grpSp>
    </p:spTree>
    <p:extLst>
      <p:ext uri="{BB962C8B-B14F-4D97-AF65-F5344CB8AC3E}">
        <p14:creationId xmlns:p14="http://schemas.microsoft.com/office/powerpoint/2010/main" val="15788719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3"/>
          <p:cNvPicPr>
            <a:picLocks noChangeAspect="1" noChangeArrowheads="1"/>
          </p:cNvPicPr>
          <p:nvPr/>
        </p:nvPicPr>
        <p:blipFill rotWithShape="1">
          <a:blip r:embed="rId3"/>
          <a:srcRect l="54303" r="1373"/>
          <a:stretch/>
        </p:blipFill>
        <p:spPr bwMode="auto">
          <a:xfrm>
            <a:off x="269896" y="1723232"/>
            <a:ext cx="3722144" cy="4301617"/>
          </a:xfrm>
          <a:prstGeom prst="rect">
            <a:avLst/>
          </a:prstGeom>
          <a:noFill/>
          <a:ln w="9525">
            <a:noFill/>
            <a:miter lim="800000"/>
            <a:headEnd/>
            <a:tailEnd/>
          </a:ln>
        </p:spPr>
      </p:pic>
      <p:pic>
        <p:nvPicPr>
          <p:cNvPr id="8" name="图片 3"/>
          <p:cNvPicPr>
            <a:picLocks noChangeAspect="1" noChangeArrowheads="1"/>
          </p:cNvPicPr>
          <p:nvPr/>
        </p:nvPicPr>
        <p:blipFill rotWithShape="1">
          <a:blip r:embed="rId3"/>
          <a:srcRect l="1799" r="62718"/>
          <a:stretch/>
        </p:blipFill>
        <p:spPr bwMode="auto">
          <a:xfrm>
            <a:off x="4172754" y="1484853"/>
            <a:ext cx="3309871" cy="4778375"/>
          </a:xfrm>
          <a:prstGeom prst="rect">
            <a:avLst/>
          </a:prstGeom>
          <a:noFill/>
          <a:ln w="9525">
            <a:noFill/>
            <a:miter lim="800000"/>
            <a:headEnd/>
            <a:tailEnd/>
          </a:ln>
        </p:spPr>
      </p:pic>
      <p:pic>
        <p:nvPicPr>
          <p:cNvPr id="10" name="图片 38" descr="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37141" y="3835404"/>
            <a:ext cx="4337184" cy="227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39" descr="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7141" y="1149736"/>
            <a:ext cx="4337184" cy="2563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0" y="0"/>
            <a:ext cx="12192000" cy="810883"/>
            <a:chOff x="0" y="0"/>
            <a:chExt cx="12192000" cy="810883"/>
          </a:xfrm>
        </p:grpSpPr>
        <p:grpSp>
          <p:nvGrpSpPr>
            <p:cNvPr id="12" name="组合 11"/>
            <p:cNvGrpSpPr/>
            <p:nvPr/>
          </p:nvGrpSpPr>
          <p:grpSpPr>
            <a:xfrm>
              <a:off x="0" y="0"/>
              <a:ext cx="12192000" cy="810883"/>
              <a:chOff x="0" y="0"/>
              <a:chExt cx="12192000" cy="810883"/>
            </a:xfrm>
          </p:grpSpPr>
          <p:sp>
            <p:nvSpPr>
              <p:cNvPr id="14" name="矩形 13"/>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6"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文本框 12"/>
            <p:cNvSpPr txBox="1"/>
            <p:nvPr/>
          </p:nvSpPr>
          <p:spPr>
            <a:xfrm>
              <a:off x="778947" y="142562"/>
              <a:ext cx="176843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VR</a:t>
              </a:r>
              <a:r>
                <a:rPr lang="zh-CN" altLang="en-US" sz="2800" b="1" dirty="0">
                  <a:solidFill>
                    <a:schemeClr val="bg1"/>
                  </a:solidFill>
                  <a:latin typeface="微软雅黑" panose="020B0503020204020204" pitchFamily="34" charset="-122"/>
                  <a:ea typeface="微软雅黑" panose="020B0503020204020204" pitchFamily="34" charset="-122"/>
                </a:rPr>
                <a:t>体验区</a:t>
              </a:r>
            </a:p>
          </p:txBody>
        </p:sp>
      </p:grpSp>
    </p:spTree>
    <p:extLst>
      <p:ext uri="{BB962C8B-B14F-4D97-AF65-F5344CB8AC3E}">
        <p14:creationId xmlns:p14="http://schemas.microsoft.com/office/powerpoint/2010/main" val="1394342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2018klg\其他\致远\20180523 【致远】PPT美化：产品、行业、领域\资料\31.jpg"/>
          <p:cNvPicPr>
            <a:picLocks noChangeAspect="1" noChangeArrowheads="1"/>
          </p:cNvPicPr>
          <p:nvPr/>
        </p:nvPicPr>
        <p:blipFill rotWithShape="1">
          <a:blip r:embed="rId3">
            <a:extLst>
              <a:ext uri="{28A0092B-C50C-407E-A947-70E740481C1C}">
                <a14:useLocalDpi xmlns:a14="http://schemas.microsoft.com/office/drawing/2010/main" val="0"/>
              </a:ext>
            </a:extLst>
          </a:blip>
          <a:srcRect b="3742"/>
          <a:stretch/>
        </p:blipFill>
        <p:spPr bwMode="auto">
          <a:xfrm>
            <a:off x="-6776" y="-233082"/>
            <a:ext cx="12211027" cy="70910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2" y="-196506"/>
            <a:ext cx="12222327" cy="7091082"/>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Freeform 6"/>
          <p:cNvSpPr>
            <a:spLocks/>
          </p:cNvSpPr>
          <p:nvPr/>
        </p:nvSpPr>
        <p:spPr bwMode="auto">
          <a:xfrm>
            <a:off x="2565242" y="1969418"/>
            <a:ext cx="7092788" cy="1232520"/>
          </a:xfrm>
          <a:custGeom>
            <a:avLst/>
            <a:gdLst>
              <a:gd name="T0" fmla="*/ 1162 w 2626"/>
              <a:gd name="T1" fmla="*/ 0 h 671"/>
              <a:gd name="T2" fmla="*/ 2626 w 2626"/>
              <a:gd name="T3" fmla="*/ 0 h 671"/>
              <a:gd name="T4" fmla="*/ 2626 w 2626"/>
              <a:gd name="T5" fmla="*/ 671 h 671"/>
              <a:gd name="T6" fmla="*/ 0 w 2626"/>
              <a:gd name="T7" fmla="*/ 671 h 671"/>
              <a:gd name="T8" fmla="*/ 0 w 2626"/>
              <a:gd name="T9" fmla="*/ 0 h 671"/>
              <a:gd name="T10" fmla="*/ 600 w 2626"/>
              <a:gd name="T11" fmla="*/ 0 h 671"/>
            </a:gdLst>
            <a:ahLst/>
            <a:cxnLst>
              <a:cxn ang="0">
                <a:pos x="T0" y="T1"/>
              </a:cxn>
              <a:cxn ang="0">
                <a:pos x="T2" y="T3"/>
              </a:cxn>
              <a:cxn ang="0">
                <a:pos x="T4" y="T5"/>
              </a:cxn>
              <a:cxn ang="0">
                <a:pos x="T6" y="T7"/>
              </a:cxn>
              <a:cxn ang="0">
                <a:pos x="T8" y="T9"/>
              </a:cxn>
              <a:cxn ang="0">
                <a:pos x="T10" y="T11"/>
              </a:cxn>
            </a:cxnLst>
            <a:rect l="0" t="0" r="r" b="b"/>
            <a:pathLst>
              <a:path w="2626" h="671">
                <a:moveTo>
                  <a:pt x="1162" y="0"/>
                </a:moveTo>
                <a:lnTo>
                  <a:pt x="2626" y="0"/>
                </a:lnTo>
                <a:lnTo>
                  <a:pt x="2626" y="671"/>
                </a:lnTo>
                <a:lnTo>
                  <a:pt x="0" y="671"/>
                </a:lnTo>
                <a:lnTo>
                  <a:pt x="0" y="0"/>
                </a:lnTo>
                <a:lnTo>
                  <a:pt x="600" y="0"/>
                </a:lnTo>
              </a:path>
            </a:pathLst>
          </a:custGeom>
          <a:noFill/>
          <a:ln w="15875" cap="flat">
            <a:solidFill>
              <a:schemeClr val="bg1"/>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圆角矩形 9"/>
          <p:cNvSpPr/>
          <p:nvPr/>
        </p:nvSpPr>
        <p:spPr>
          <a:xfrm>
            <a:off x="3681691" y="2478080"/>
            <a:ext cx="5794278" cy="1496919"/>
          </a:xfrm>
          <a:prstGeom prst="roundRect">
            <a:avLst>
              <a:gd name="adj" fmla="val 2035"/>
            </a:avLst>
          </a:prstGeom>
          <a:solidFill>
            <a:srgbClr val="C00000"/>
          </a:solidFill>
          <a:ln w="25400" cap="flat" cmpd="sng" algn="ctr">
            <a:noFill/>
            <a:prstDash val="solid"/>
            <a:miter lim="800000"/>
          </a:ln>
          <a:effectLst/>
        </p:spPr>
        <p:txBody>
          <a:bodyPr rtlCol="0" anchor="ctr"/>
          <a:lstStyle/>
          <a:p>
            <a:pPr algn="ctr"/>
            <a:endParaRPr lang="zh-CN" altLang="en-US" sz="1600" kern="0">
              <a:solidFill>
                <a:srgbClr val="39AEB5"/>
              </a:solidFill>
              <a:latin typeface="微软雅黑" panose="020B0503020204020204" pitchFamily="34" charset="-122"/>
            </a:endParaRPr>
          </a:p>
        </p:txBody>
      </p:sp>
      <p:sp>
        <p:nvSpPr>
          <p:cNvPr id="12" name="椭圆 11"/>
          <p:cNvSpPr/>
          <p:nvPr/>
        </p:nvSpPr>
        <p:spPr>
          <a:xfrm>
            <a:off x="2823658" y="2474749"/>
            <a:ext cx="1541784" cy="15249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21"/>
          <p:cNvSpPr txBox="1"/>
          <p:nvPr/>
        </p:nvSpPr>
        <p:spPr>
          <a:xfrm>
            <a:off x="3094930" y="4305260"/>
            <a:ext cx="184731" cy="988347"/>
          </a:xfrm>
          <a:prstGeom prst="rect">
            <a:avLst/>
          </a:prstGeom>
          <a:noFill/>
        </p:spPr>
        <p:txBody>
          <a:bodyPr wrap="none" rtlCol="0">
            <a:spAutoFit/>
          </a:bodyPr>
          <a:lstStyle/>
          <a:p>
            <a:pPr algn="ctr">
              <a:lnSpc>
                <a:spcPct val="150000"/>
              </a:lnSpc>
            </a:pPr>
            <a:endParaRPr lang="en-US" altLang="zh-CN" sz="4400" b="1" dirty="0">
              <a:solidFill>
                <a:prstClr val="white"/>
              </a:solidFill>
              <a:latin typeface="微软雅黑" panose="020B0503020204020204" pitchFamily="34" charset="-122"/>
            </a:endParaRPr>
          </a:p>
        </p:txBody>
      </p:sp>
      <p:sp>
        <p:nvSpPr>
          <p:cNvPr id="16" name="标题 3"/>
          <p:cNvSpPr txBox="1">
            <a:spLocks/>
          </p:cNvSpPr>
          <p:nvPr/>
        </p:nvSpPr>
        <p:spPr>
          <a:xfrm>
            <a:off x="4516598" y="2904834"/>
            <a:ext cx="3930716" cy="532350"/>
          </a:xfrm>
          <a:prstGeom prst="rect">
            <a:avLst/>
          </a:prstGeom>
        </p:spPr>
        <p:txBody>
          <a:bodyPr>
            <a:noAutofit/>
          </a:bodyPr>
          <a:lstStyle>
            <a:lvl1pPr algn="ctr" defTabSz="1219048" rtl="0" eaLnBrk="1" latinLnBrk="0" hangingPunct="1">
              <a:spcBef>
                <a:spcPct val="0"/>
              </a:spcBef>
              <a:buNone/>
              <a:defRPr sz="5866" kern="1200">
                <a:solidFill>
                  <a:schemeClr val="tx1"/>
                </a:solidFill>
                <a:latin typeface="+mj-lt"/>
                <a:ea typeface="+mj-ea"/>
                <a:cs typeface="+mj-cs"/>
              </a:defRPr>
            </a:lvl1pPr>
          </a:lstStyle>
          <a:p>
            <a:pPr algn="l">
              <a:lnSpc>
                <a:spcPct val="120000"/>
              </a:lnSpc>
            </a:pPr>
            <a:r>
              <a:rPr lang="zh-CN" altLang="en-US" sz="3600" b="1" dirty="0" smtClean="0">
                <a:solidFill>
                  <a:prstClr val="white"/>
                </a:solidFill>
                <a:latin typeface="微软雅黑" panose="020B0503020204020204" pitchFamily="34" charset="-122"/>
              </a:rPr>
              <a:t>党务视讯会议</a:t>
            </a:r>
            <a:endParaRPr lang="zh-CN" altLang="en-US" sz="3600" b="1" dirty="0">
              <a:solidFill>
                <a:prstClr val="white"/>
              </a:solidFill>
              <a:latin typeface="微软雅黑" panose="020B0503020204020204"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5021" y="2585678"/>
            <a:ext cx="1439058" cy="1086751"/>
          </a:xfrm>
          <a:prstGeom prst="rect">
            <a:avLst/>
          </a:prstGeom>
          <a:ln>
            <a:noFill/>
          </a:ln>
        </p:spPr>
      </p:pic>
    </p:spTree>
    <p:extLst>
      <p:ext uri="{BB962C8B-B14F-4D97-AF65-F5344CB8AC3E}">
        <p14:creationId xmlns:p14="http://schemas.microsoft.com/office/powerpoint/2010/main" val="2329672182"/>
      </p:ext>
    </p:extLst>
  </p:cSld>
  <p:clrMapOvr>
    <a:masterClrMapping/>
  </p:clrMapOvr>
  <mc:AlternateContent xmlns:mc="http://schemas.openxmlformats.org/markup-compatibility/2006" xmlns:p14="http://schemas.microsoft.com/office/powerpoint/2010/main">
    <mc:Choice Requires="p14">
      <p:transition spd="slow" p14:dur="1400" advTm="8140">
        <p14:doors dir="vert"/>
      </p:transition>
    </mc:Choice>
    <mc:Fallback xmlns="">
      <p:transition spd="slow" advTm="814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F55EE15-8D02-470D-AB76-37E266FC4AAC}"/>
              </a:ext>
            </a:extLst>
          </p:cNvPr>
          <p:cNvPicPr>
            <a:picLocks noChangeAspect="1"/>
          </p:cNvPicPr>
          <p:nvPr/>
        </p:nvPicPr>
        <p:blipFill rotWithShape="1">
          <a:blip r:embed="rId2"/>
          <a:srcRect l="27843" t="30676" r="12297" b="16543"/>
          <a:stretch/>
        </p:blipFill>
        <p:spPr>
          <a:xfrm>
            <a:off x="1069682" y="1228113"/>
            <a:ext cx="9668829" cy="4793327"/>
          </a:xfrm>
          <a:prstGeom prst="rect">
            <a:avLst/>
          </a:prstGeom>
        </p:spPr>
      </p:pic>
      <p:pic>
        <p:nvPicPr>
          <p:cNvPr id="6" name="图片 5">
            <a:extLst>
              <a:ext uri="{FF2B5EF4-FFF2-40B4-BE49-F238E27FC236}">
                <a16:creationId xmlns:a16="http://schemas.microsoft.com/office/drawing/2014/main" id="{A5B413DB-87AA-4FED-9D12-119F459B1F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4002" y="52454"/>
            <a:ext cx="1738842" cy="392220"/>
          </a:xfrm>
          <a:prstGeom prst="rect">
            <a:avLst/>
          </a:prstGeom>
        </p:spPr>
      </p:pic>
      <p:grpSp>
        <p:nvGrpSpPr>
          <p:cNvPr id="5" name="组合 4"/>
          <p:cNvGrpSpPr/>
          <p:nvPr/>
        </p:nvGrpSpPr>
        <p:grpSpPr>
          <a:xfrm>
            <a:off x="0" y="0"/>
            <a:ext cx="12192000" cy="810883"/>
            <a:chOff x="0" y="0"/>
            <a:chExt cx="12192000" cy="810883"/>
          </a:xfrm>
        </p:grpSpPr>
        <p:grpSp>
          <p:nvGrpSpPr>
            <p:cNvPr id="8" name="组合 7"/>
            <p:cNvGrpSpPr/>
            <p:nvPr/>
          </p:nvGrpSpPr>
          <p:grpSpPr>
            <a:xfrm>
              <a:off x="0" y="0"/>
              <a:ext cx="12192000" cy="810883"/>
              <a:chOff x="0" y="0"/>
              <a:chExt cx="12192000" cy="810883"/>
            </a:xfrm>
          </p:grpSpPr>
          <p:sp>
            <p:nvSpPr>
              <p:cNvPr id="10" name="矩形 9"/>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文本框 8"/>
            <p:cNvSpPr txBox="1"/>
            <p:nvPr/>
          </p:nvSpPr>
          <p:spPr>
            <a:xfrm>
              <a:off x="778947" y="142562"/>
              <a:ext cx="305724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视频会议快速定制</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862757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D9FA287-81B4-4145-A9B1-76BC0E2662E9}"/>
              </a:ext>
            </a:extLst>
          </p:cNvPr>
          <p:cNvPicPr>
            <a:picLocks noChangeAspect="1"/>
          </p:cNvPicPr>
          <p:nvPr/>
        </p:nvPicPr>
        <p:blipFill rotWithShape="1">
          <a:blip r:embed="rId2"/>
          <a:srcRect l="22500" t="21061" r="11747" b="13590"/>
          <a:stretch/>
        </p:blipFill>
        <p:spPr>
          <a:xfrm>
            <a:off x="651352" y="1019456"/>
            <a:ext cx="10246291" cy="5725321"/>
          </a:xfrm>
          <a:prstGeom prst="rect">
            <a:avLst/>
          </a:prstGeom>
        </p:spPr>
      </p:pic>
      <p:pic>
        <p:nvPicPr>
          <p:cNvPr id="4" name="图片 3">
            <a:extLst>
              <a:ext uri="{FF2B5EF4-FFF2-40B4-BE49-F238E27FC236}">
                <a16:creationId xmlns:a16="http://schemas.microsoft.com/office/drawing/2014/main" id="{C756F803-BE45-4CDA-8D06-1B9E6601A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4002" y="52454"/>
            <a:ext cx="1738842" cy="392220"/>
          </a:xfrm>
          <a:prstGeom prst="rect">
            <a:avLst/>
          </a:prstGeom>
        </p:spPr>
      </p:pic>
      <p:grpSp>
        <p:nvGrpSpPr>
          <p:cNvPr id="6" name="组合 5"/>
          <p:cNvGrpSpPr/>
          <p:nvPr/>
        </p:nvGrpSpPr>
        <p:grpSpPr>
          <a:xfrm>
            <a:off x="0" y="0"/>
            <a:ext cx="12192000" cy="810883"/>
            <a:chOff x="0" y="0"/>
            <a:chExt cx="12192000" cy="810883"/>
          </a:xfrm>
        </p:grpSpPr>
        <p:grpSp>
          <p:nvGrpSpPr>
            <p:cNvPr id="7" name="组合 6"/>
            <p:cNvGrpSpPr/>
            <p:nvPr/>
          </p:nvGrpSpPr>
          <p:grpSpPr>
            <a:xfrm>
              <a:off x="0" y="0"/>
              <a:ext cx="12192000" cy="810883"/>
              <a:chOff x="0" y="0"/>
              <a:chExt cx="12192000" cy="810883"/>
            </a:xfrm>
          </p:grpSpPr>
          <p:sp>
            <p:nvSpPr>
              <p:cNvPr id="9" name="矩形 8"/>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1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文本框 7"/>
            <p:cNvSpPr txBox="1"/>
            <p:nvPr/>
          </p:nvSpPr>
          <p:spPr>
            <a:xfrm>
              <a:off x="778947" y="142562"/>
              <a:ext cx="162095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安全可靠</a:t>
              </a:r>
            </a:p>
          </p:txBody>
        </p:sp>
      </p:grpSp>
    </p:spTree>
    <p:extLst>
      <p:ext uri="{BB962C8B-B14F-4D97-AF65-F5344CB8AC3E}">
        <p14:creationId xmlns:p14="http://schemas.microsoft.com/office/powerpoint/2010/main" val="949195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2EC153FF-E812-D946-B46A-D1B692023258}"/>
              </a:ext>
            </a:extLst>
          </p:cNvPr>
          <p:cNvSpPr txBox="1"/>
          <p:nvPr/>
        </p:nvSpPr>
        <p:spPr>
          <a:xfrm>
            <a:off x="207074" y="1051040"/>
            <a:ext cx="615553" cy="5722879"/>
          </a:xfrm>
          <a:prstGeom prst="rect">
            <a:avLst/>
          </a:prstGeom>
          <a:noFill/>
        </p:spPr>
        <p:txBody>
          <a:bodyPr vert="eaVert" wrap="square" rtlCol="0">
            <a:spAutoFit/>
          </a:bodyPr>
          <a:lstStyle/>
          <a:p>
            <a:r>
              <a:rPr kumimoji="1" lang="zh-CN" altLang="en-US" sz="2800" dirty="0">
                <a:solidFill>
                  <a:schemeClr val="bg1"/>
                </a:solidFill>
              </a:rPr>
              <a:t>视频会议更便捷</a:t>
            </a:r>
            <a:r>
              <a:rPr kumimoji="1" lang="zh-Hans" altLang="en-US" sz="2800" dirty="0">
                <a:solidFill>
                  <a:schemeClr val="bg1"/>
                </a:solidFill>
              </a:rPr>
              <a:t>  </a:t>
            </a:r>
            <a:r>
              <a:rPr kumimoji="1" lang="zh-CN" altLang="en-US" sz="2800" dirty="0">
                <a:solidFill>
                  <a:schemeClr val="bg1"/>
                </a:solidFill>
              </a:rPr>
              <a:t>满足多种沟通需求</a:t>
            </a:r>
            <a:endParaRPr kumimoji="1" lang="en-US" altLang="zh-Hans" sz="2800" dirty="0">
              <a:solidFill>
                <a:schemeClr val="bg1"/>
              </a:solidFill>
            </a:endParaRPr>
          </a:p>
        </p:txBody>
      </p:sp>
      <p:pic>
        <p:nvPicPr>
          <p:cNvPr id="65" name="Picture 124" descr="云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05238" y="2418979"/>
            <a:ext cx="8321962" cy="1856864"/>
          </a:xfrm>
          <a:prstGeom prst="rect">
            <a:avLst/>
          </a:prstGeom>
          <a:ln>
            <a:noFill/>
          </a:ln>
          <a:effectLst>
            <a:outerShdw blurRad="190500" algn="tl" rotWithShape="0">
              <a:srgbClr val="000000">
                <a:alpha val="70000"/>
              </a:srgbClr>
            </a:outerShdw>
          </a:effectLst>
        </p:spPr>
      </p:pic>
      <p:sp>
        <p:nvSpPr>
          <p:cNvPr id="67" name="AutoShape 6"/>
          <p:cNvSpPr>
            <a:spLocks noChangeArrowheads="1"/>
          </p:cNvSpPr>
          <p:nvPr/>
        </p:nvSpPr>
        <p:spPr bwMode="auto">
          <a:xfrm>
            <a:off x="1162684" y="1310817"/>
            <a:ext cx="336078" cy="960222"/>
          </a:xfrm>
          <a:prstGeom prst="rect">
            <a:avLst/>
          </a:prstGeom>
          <a:solidFill>
            <a:srgbClr val="3C95D3"/>
          </a:solidFill>
          <a:ln>
            <a:headEnd/>
            <a:tailEnd/>
          </a:ln>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eaVert" wrap="square" lIns="22467" tIns="11233" rIns="22467" bIns="11233" anchor="ctr" anchorCtr="1">
            <a:noAutofit/>
          </a:bodyPr>
          <a:lstStyle/>
          <a:p>
            <a:pPr algn="ctr" defTabSz="587888" eaLnBrk="0" hangingPunct="0">
              <a:buSzPct val="60000"/>
            </a:pPr>
            <a:r>
              <a:rPr lang="zh-CN" altLang="en-US" sz="1600" b="1" dirty="0">
                <a:solidFill>
                  <a:schemeClr val="bg1"/>
                </a:solidFill>
                <a:ea typeface="微软雅黑" pitchFamily="34" charset="-122"/>
                <a:cs typeface="Arial" pitchFamily="34" charset="0"/>
              </a:rPr>
              <a:t>业务平台</a:t>
            </a:r>
          </a:p>
        </p:txBody>
      </p:sp>
      <p:sp>
        <p:nvSpPr>
          <p:cNvPr id="68" name="矩形 67"/>
          <p:cNvSpPr/>
          <p:nvPr/>
        </p:nvSpPr>
        <p:spPr bwMode="auto">
          <a:xfrm>
            <a:off x="1602646" y="1310817"/>
            <a:ext cx="1920444" cy="960222"/>
          </a:xfrm>
          <a:prstGeom prst="rect">
            <a:avLst/>
          </a:prstGeom>
          <a:noFill/>
          <a:ln>
            <a:solidFill>
              <a:schemeClr val="bg1"/>
            </a:solidFill>
            <a:headEnd/>
            <a:tailEnd/>
          </a:ln>
          <a:scene3d>
            <a:camera prst="orthographicFront">
              <a:rot lat="0" lon="0" rev="0"/>
            </a:camera>
            <a:lightRig rig="threePt" dir="t">
              <a:rot lat="0" lon="0" rev="1200000"/>
            </a:lightRig>
          </a:scene3d>
          <a:sp3d/>
          <a:extLst/>
        </p:spPr>
        <p:style>
          <a:lnRef idx="0">
            <a:schemeClr val="accent1"/>
          </a:lnRef>
          <a:fillRef idx="3">
            <a:schemeClr val="accent1"/>
          </a:fillRef>
          <a:effectRef idx="3">
            <a:schemeClr val="accent1"/>
          </a:effectRef>
          <a:fontRef idx="minor">
            <a:schemeClr val="lt1"/>
          </a:fontRef>
        </p:style>
        <p:txBody>
          <a:bodyPr wrap="square" lIns="22467" tIns="11233" rIns="22467" bIns="11233" anchor="t" anchorCtr="1">
            <a:noAutofit/>
          </a:bodyPr>
          <a:lstStyle/>
          <a:p>
            <a:pPr defTabSz="587888" eaLnBrk="0" hangingPunct="0">
              <a:buSzPct val="60000"/>
            </a:pPr>
            <a:endParaRPr lang="zh-CN" altLang="en-US" sz="1467" b="1" dirty="0">
              <a:solidFill>
                <a:schemeClr val="tx1"/>
              </a:solidFill>
              <a:latin typeface="Arial" pitchFamily="34" charset="0"/>
              <a:ea typeface="微软雅黑" pitchFamily="34" charset="-122"/>
              <a:cs typeface="Arial" pitchFamily="34" charset="0"/>
            </a:endParaRPr>
          </a:p>
        </p:txBody>
      </p:sp>
      <p:sp>
        <p:nvSpPr>
          <p:cNvPr id="69" name="TextBox 70"/>
          <p:cNvSpPr txBox="1"/>
          <p:nvPr/>
        </p:nvSpPr>
        <p:spPr>
          <a:xfrm>
            <a:off x="1568667" y="1345056"/>
            <a:ext cx="1617751" cy="905056"/>
          </a:xfrm>
          <a:prstGeom prst="rect">
            <a:avLst/>
          </a:prstGeom>
          <a:noFill/>
        </p:spPr>
        <p:txBody>
          <a:bodyPr wrap="none" rtlCol="0">
            <a:spAutoFit/>
          </a:bodyPr>
          <a:lstStyle/>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设备统一管理</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智能资源分配</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丰富会控</a:t>
            </a:r>
            <a:endParaRPr lang="en-US" altLang="zh-CN" sz="1467" b="1" kern="0" dirty="0">
              <a:latin typeface="微软雅黑" pitchFamily="34" charset="-122"/>
              <a:ea typeface="微软雅黑" pitchFamily="34" charset="-122"/>
              <a:cs typeface="Arial" pitchFamily="34" charset="0"/>
            </a:endParaRPr>
          </a:p>
        </p:txBody>
      </p:sp>
      <p:sp>
        <p:nvSpPr>
          <p:cNvPr id="70" name="Text Box 9"/>
          <p:cNvSpPr txBox="1">
            <a:spLocks noChangeArrowheads="1"/>
          </p:cNvSpPr>
          <p:nvPr/>
        </p:nvSpPr>
        <p:spPr bwMode="auto">
          <a:xfrm>
            <a:off x="5881596" y="1923128"/>
            <a:ext cx="1551328" cy="297646"/>
          </a:xfrm>
          <a:prstGeom prst="rect">
            <a:avLst/>
          </a:prstGeom>
          <a:noFill/>
          <a:ln w="9525">
            <a:noFill/>
            <a:miter lim="800000"/>
            <a:headEnd/>
            <a:tailEnd/>
          </a:ln>
        </p:spPr>
        <p:txBody>
          <a:bodyPr wrap="square">
            <a:spAutoFit/>
          </a:bodyPr>
          <a:lstStyle>
            <a:defPPr>
              <a:defRPr lang="zh-CN"/>
            </a:defPPr>
            <a:lvl1pPr algn="ctr">
              <a:buClr>
                <a:srgbClr val="CC9900"/>
              </a:buClr>
              <a:defRPr sz="1334" b="1">
                <a:solidFill>
                  <a:srgbClr val="C00000"/>
                </a:solidFill>
                <a:latin typeface="微软雅黑" pitchFamily="34" charset="-122"/>
                <a:ea typeface="微软雅黑" pitchFamily="34" charset="-122"/>
                <a:cs typeface="Arial" charset="0"/>
              </a:defRPr>
            </a:lvl1pPr>
          </a:lstStyle>
          <a:p>
            <a:r>
              <a:rPr lang="en-US" altLang="zh-CN" dirty="0">
                <a:solidFill>
                  <a:schemeClr val="tx1"/>
                </a:solidFill>
                <a:sym typeface="FrutigerNext LT Regular" pitchFamily="34" charset="0"/>
              </a:rPr>
              <a:t>SMC2.0</a:t>
            </a:r>
          </a:p>
        </p:txBody>
      </p:sp>
      <p:sp>
        <p:nvSpPr>
          <p:cNvPr id="71" name="Text Box 9"/>
          <p:cNvSpPr txBox="1">
            <a:spLocks noChangeArrowheads="1"/>
          </p:cNvSpPr>
          <p:nvPr/>
        </p:nvSpPr>
        <p:spPr bwMode="auto">
          <a:xfrm>
            <a:off x="7370591" y="1963098"/>
            <a:ext cx="1551328" cy="240835"/>
          </a:xfrm>
          <a:prstGeom prst="rect">
            <a:avLst/>
          </a:prstGeom>
          <a:noFill/>
          <a:ln w="9525">
            <a:noFill/>
            <a:miter lim="800000"/>
            <a:headEnd/>
            <a:tailEnd/>
          </a:ln>
        </p:spPr>
        <p:txBody>
          <a:bodyPr wrap="square">
            <a:spAutoFit/>
          </a:bodyPr>
          <a:lstStyle/>
          <a:p>
            <a:pPr algn="ctr" defTabSz="1109355">
              <a:lnSpc>
                <a:spcPct val="70000"/>
              </a:lnSpc>
              <a:buClr>
                <a:srgbClr val="CC9900"/>
              </a:buClr>
              <a:buSzPct val="100000"/>
            </a:pPr>
            <a:r>
              <a:rPr lang="en-US" altLang="zh-CN" sz="1334" b="1" dirty="0">
                <a:latin typeface="微软雅黑" pitchFamily="34" charset="-122"/>
                <a:ea typeface="微软雅黑" pitchFamily="34" charset="-122"/>
                <a:cs typeface="Arial" charset="0"/>
                <a:sym typeface="FrutigerNext LT Regular" pitchFamily="34" charset="0"/>
              </a:rPr>
              <a:t>SwitchCenter</a:t>
            </a:r>
          </a:p>
        </p:txBody>
      </p:sp>
      <p:sp>
        <p:nvSpPr>
          <p:cNvPr id="72" name="Line 87"/>
          <p:cNvSpPr>
            <a:spLocks noChangeShapeType="1"/>
          </p:cNvSpPr>
          <p:nvPr/>
        </p:nvSpPr>
        <p:spPr bwMode="auto">
          <a:xfrm>
            <a:off x="1160719" y="2418979"/>
            <a:ext cx="10994544" cy="0"/>
          </a:xfrm>
          <a:prstGeom prst="line">
            <a:avLst/>
          </a:prstGeom>
          <a:noFill/>
          <a:ln w="9525">
            <a:solidFill>
              <a:schemeClr val="bg1"/>
            </a:solidFill>
            <a:prstDash val="dash"/>
            <a:round/>
            <a:headEnd/>
            <a:tailEnd/>
          </a:ln>
        </p:spPr>
        <p:txBody>
          <a:bodyPr lIns="108877" tIns="54439" rIns="108877" bIns="54439"/>
          <a:lstStyle/>
          <a:p>
            <a:pPr algn="ctr">
              <a:lnSpc>
                <a:spcPct val="140000"/>
              </a:lnSpc>
              <a:buClr>
                <a:srgbClr val="000000"/>
              </a:buClr>
              <a:buSzPct val="70000"/>
              <a:buFont typeface="Wingdings" pitchFamily="2" charset="2"/>
              <a:buNone/>
            </a:pPr>
            <a:endParaRPr lang="zh-CN" altLang="en-US" sz="1867">
              <a:latin typeface="+mn-ea"/>
            </a:endParaRPr>
          </a:p>
        </p:txBody>
      </p:sp>
      <p:sp>
        <p:nvSpPr>
          <p:cNvPr id="73" name="AutoShape 6"/>
          <p:cNvSpPr>
            <a:spLocks noChangeArrowheads="1"/>
          </p:cNvSpPr>
          <p:nvPr/>
        </p:nvSpPr>
        <p:spPr bwMode="auto">
          <a:xfrm>
            <a:off x="1162684" y="2759950"/>
            <a:ext cx="336078" cy="1344311"/>
          </a:xfrm>
          <a:prstGeom prst="rect">
            <a:avLst/>
          </a:prstGeom>
          <a:solidFill>
            <a:srgbClr val="3C95D3"/>
          </a:solidFill>
          <a:ln>
            <a:headEnd/>
            <a:tailEnd/>
          </a:ln>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eaVert" wrap="square" lIns="22467" tIns="11233" rIns="22467" bIns="11233" anchor="ctr" anchorCtr="1">
            <a:noAutofit/>
          </a:bodyPr>
          <a:lstStyle/>
          <a:p>
            <a:pPr algn="ctr" defTabSz="587888" eaLnBrk="0" hangingPunct="0">
              <a:buSzPct val="60000"/>
            </a:pPr>
            <a:r>
              <a:rPr lang="zh-CN" altLang="en-US" sz="1600" b="1" dirty="0">
                <a:solidFill>
                  <a:schemeClr val="bg1"/>
                </a:solidFill>
                <a:ea typeface="微软雅黑" pitchFamily="34" charset="-122"/>
                <a:cs typeface="Arial" pitchFamily="34" charset="0"/>
              </a:rPr>
              <a:t>媒体处理层</a:t>
            </a:r>
          </a:p>
        </p:txBody>
      </p:sp>
      <p:sp>
        <p:nvSpPr>
          <p:cNvPr id="74" name="矩形 73"/>
          <p:cNvSpPr/>
          <p:nvPr/>
        </p:nvSpPr>
        <p:spPr bwMode="auto">
          <a:xfrm>
            <a:off x="1621545" y="2759950"/>
            <a:ext cx="1920444" cy="1344311"/>
          </a:xfrm>
          <a:prstGeom prst="rect">
            <a:avLst/>
          </a:prstGeom>
          <a:noFill/>
          <a:ln>
            <a:solidFill>
              <a:schemeClr val="bg1"/>
            </a:solidFill>
            <a:headEnd/>
            <a:tailEnd/>
          </a:ln>
          <a:scene3d>
            <a:camera prst="orthographicFront">
              <a:rot lat="0" lon="0" rev="0"/>
            </a:camera>
            <a:lightRig rig="threePt" dir="t">
              <a:rot lat="0" lon="0" rev="1200000"/>
            </a:lightRig>
          </a:scene3d>
          <a:sp3d/>
          <a:extLst/>
        </p:spPr>
        <p:style>
          <a:lnRef idx="0">
            <a:schemeClr val="accent1"/>
          </a:lnRef>
          <a:fillRef idx="3">
            <a:schemeClr val="accent1"/>
          </a:fillRef>
          <a:effectRef idx="3">
            <a:schemeClr val="accent1"/>
          </a:effectRef>
          <a:fontRef idx="minor">
            <a:schemeClr val="lt1"/>
          </a:fontRef>
        </p:style>
        <p:txBody>
          <a:bodyPr wrap="square" lIns="22467" tIns="11233" rIns="22467" bIns="11233" anchor="t" anchorCtr="1">
            <a:noAutofit/>
          </a:bodyPr>
          <a:lstStyle/>
          <a:p>
            <a:pPr defTabSz="587888" eaLnBrk="0" hangingPunct="0">
              <a:buSzPct val="60000"/>
            </a:pPr>
            <a:endParaRPr lang="zh-CN" altLang="en-US" sz="1467" b="1" dirty="0">
              <a:solidFill>
                <a:schemeClr val="tx1"/>
              </a:solidFill>
              <a:latin typeface="Arial" pitchFamily="34" charset="0"/>
              <a:ea typeface="微软雅黑" pitchFamily="34" charset="-122"/>
              <a:cs typeface="Arial" pitchFamily="34" charset="0"/>
            </a:endParaRPr>
          </a:p>
        </p:txBody>
      </p:sp>
      <p:sp>
        <p:nvSpPr>
          <p:cNvPr id="75" name="TextBox 100"/>
          <p:cNvSpPr txBox="1"/>
          <p:nvPr/>
        </p:nvSpPr>
        <p:spPr>
          <a:xfrm>
            <a:off x="1587565" y="2916039"/>
            <a:ext cx="1885687" cy="1175963"/>
          </a:xfrm>
          <a:prstGeom prst="rect">
            <a:avLst/>
          </a:prstGeom>
          <a:noFill/>
        </p:spPr>
        <p:txBody>
          <a:bodyPr wrap="square" rtlCol="0">
            <a:spAutoFit/>
          </a:bodyPr>
          <a:lstStyle/>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业界最强性能</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en-US" altLang="zh-CN" sz="1467" b="1" kern="0" dirty="0">
                <a:latin typeface="微软雅黑" pitchFamily="34" charset="-122"/>
                <a:ea typeface="微软雅黑" pitchFamily="34" charset="-122"/>
                <a:cs typeface="Arial" pitchFamily="34" charset="0"/>
              </a:rPr>
              <a:t>    </a:t>
            </a:r>
            <a:r>
              <a:rPr lang="zh-CN" altLang="en-US" sz="1467" b="1" kern="0" dirty="0">
                <a:latin typeface="微软雅黑" pitchFamily="34" charset="-122"/>
                <a:ea typeface="微软雅黑" pitchFamily="34" charset="-122"/>
                <a:cs typeface="Arial" pitchFamily="34" charset="0"/>
              </a:rPr>
              <a:t> </a:t>
            </a:r>
            <a:r>
              <a:rPr lang="en-US" altLang="zh-CN" sz="1467" b="1" kern="0" dirty="0">
                <a:latin typeface="微软雅黑" pitchFamily="34" charset="-122"/>
                <a:ea typeface="微软雅黑" pitchFamily="34" charset="-122"/>
                <a:cs typeface="Arial" pitchFamily="34" charset="0"/>
              </a:rPr>
              <a:t>MCU</a:t>
            </a:r>
          </a:p>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标准开放，融合</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互通</a:t>
            </a:r>
            <a:endParaRPr lang="en-US" altLang="zh-CN" sz="1467" b="1" kern="0" dirty="0">
              <a:latin typeface="微软雅黑" pitchFamily="34" charset="-122"/>
              <a:ea typeface="微软雅黑" pitchFamily="34" charset="-122"/>
              <a:cs typeface="Arial" pitchFamily="34" charset="0"/>
            </a:endParaRPr>
          </a:p>
        </p:txBody>
      </p:sp>
      <p:sp>
        <p:nvSpPr>
          <p:cNvPr id="76" name="六边形 75"/>
          <p:cNvSpPr/>
          <p:nvPr/>
        </p:nvSpPr>
        <p:spPr bwMode="auto">
          <a:xfrm>
            <a:off x="5656809" y="2232767"/>
            <a:ext cx="967773" cy="562666"/>
          </a:xfrm>
          <a:prstGeom prst="hexagon">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48" tIns="60974" rIns="121948" bIns="60974"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zh-CN" altLang="en-US">
              <a:latin typeface="+mn-ea"/>
            </a:endParaRPr>
          </a:p>
        </p:txBody>
      </p:sp>
      <p:grpSp>
        <p:nvGrpSpPr>
          <p:cNvPr id="77" name="组合 76"/>
          <p:cNvGrpSpPr/>
          <p:nvPr/>
        </p:nvGrpSpPr>
        <p:grpSpPr>
          <a:xfrm>
            <a:off x="10547773" y="3210809"/>
            <a:ext cx="1063868" cy="761871"/>
            <a:chOff x="7222320" y="2212894"/>
            <a:chExt cx="797716" cy="571270"/>
          </a:xfrm>
        </p:grpSpPr>
        <p:sp>
          <p:nvSpPr>
            <p:cNvPr id="78" name="Text Box 9"/>
            <p:cNvSpPr txBox="1">
              <a:spLocks noChangeArrowheads="1"/>
            </p:cNvSpPr>
            <p:nvPr/>
          </p:nvSpPr>
          <p:spPr bwMode="auto">
            <a:xfrm>
              <a:off x="7222320" y="2603580"/>
              <a:ext cx="797716" cy="180584"/>
            </a:xfrm>
            <a:prstGeom prst="rect">
              <a:avLst/>
            </a:prstGeom>
            <a:noFill/>
            <a:ln w="9525">
              <a:noFill/>
              <a:miter lim="800000"/>
              <a:headEnd/>
              <a:tailEnd/>
            </a:ln>
          </p:spPr>
          <p:txBody>
            <a:bodyPr wrap="square">
              <a:spAutoFit/>
            </a:bodyPr>
            <a:lstStyle/>
            <a:p>
              <a:pPr algn="ctr" defTabSz="1109355">
                <a:lnSpc>
                  <a:spcPct val="70000"/>
                </a:lnSpc>
                <a:buClr>
                  <a:srgbClr val="CC9900"/>
                </a:buClr>
                <a:buSzPct val="100000"/>
              </a:pPr>
              <a:r>
                <a:rPr lang="zh-CN" altLang="en-US" sz="1334" dirty="0">
                  <a:latin typeface="微软雅黑" pitchFamily="34" charset="-122"/>
                  <a:ea typeface="微软雅黑" pitchFamily="34" charset="-122"/>
                  <a:cs typeface="Arial" charset="0"/>
                  <a:sym typeface="FrutigerNext LT Regular" pitchFamily="34" charset="0"/>
                </a:rPr>
                <a:t>媒体网关</a:t>
              </a:r>
              <a:endParaRPr lang="en-US" altLang="zh-CN" sz="1334" dirty="0">
                <a:latin typeface="微软雅黑" pitchFamily="34" charset="-122"/>
                <a:ea typeface="微软雅黑" pitchFamily="34" charset="-122"/>
                <a:cs typeface="Arial" charset="0"/>
                <a:sym typeface="FrutigerNext LT Regular" pitchFamily="34" charset="0"/>
              </a:endParaRPr>
            </a:p>
          </p:txBody>
        </p:sp>
        <p:pic>
          <p:nvPicPr>
            <p:cNvPr id="79" name="Picture 124"/>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306539" y="2212894"/>
              <a:ext cx="552865" cy="218008"/>
            </a:xfrm>
            <a:prstGeom prst="rect">
              <a:avLst/>
            </a:prstGeom>
            <a:noFill/>
            <a:ln w="9525" algn="ctr">
              <a:noFill/>
              <a:miter lim="800000"/>
              <a:headEnd/>
              <a:tailEnd/>
            </a:ln>
          </p:spPr>
        </p:pic>
      </p:grpSp>
      <p:sp>
        <p:nvSpPr>
          <p:cNvPr id="80" name="TextBox 71"/>
          <p:cNvSpPr txBox="1">
            <a:spLocks noChangeArrowheads="1"/>
          </p:cNvSpPr>
          <p:nvPr/>
        </p:nvSpPr>
        <p:spPr bwMode="auto">
          <a:xfrm>
            <a:off x="8559853" y="3663453"/>
            <a:ext cx="1195033" cy="297646"/>
          </a:xfrm>
          <a:prstGeom prst="rect">
            <a:avLst/>
          </a:prstGeom>
          <a:noFill/>
          <a:ln w="9525">
            <a:noFill/>
            <a:miter lim="800000"/>
            <a:headEnd/>
            <a:tailEnd/>
          </a:ln>
        </p:spPr>
        <p:txBody>
          <a:bodyPr wrap="square">
            <a:spAutoFit/>
          </a:bodyPr>
          <a:lstStyle/>
          <a:p>
            <a:pPr algn="ctr">
              <a:buClr>
                <a:srgbClr val="CC9900"/>
              </a:buClr>
              <a:buFont typeface="Wingdings" pitchFamily="2" charset="2"/>
              <a:buNone/>
            </a:pPr>
            <a:r>
              <a:rPr lang="zh-CN" altLang="en-US" sz="1334" dirty="0">
                <a:latin typeface="微软雅黑" pitchFamily="34" charset="-122"/>
                <a:ea typeface="微软雅黑" pitchFamily="34" charset="-122"/>
                <a:cs typeface="Arial" charset="0"/>
              </a:rPr>
              <a:t>企业</a:t>
            </a:r>
            <a:r>
              <a:rPr lang="en-US" altLang="zh-CN" sz="1334" dirty="0">
                <a:latin typeface="微软雅黑" pitchFamily="34" charset="-122"/>
                <a:ea typeface="微软雅黑" pitchFamily="34" charset="-122"/>
                <a:cs typeface="Arial" charset="0"/>
              </a:rPr>
              <a:t>UC</a:t>
            </a:r>
          </a:p>
        </p:txBody>
      </p:sp>
      <p:grpSp>
        <p:nvGrpSpPr>
          <p:cNvPr id="81" name="组合 80"/>
          <p:cNvGrpSpPr/>
          <p:nvPr/>
        </p:nvGrpSpPr>
        <p:grpSpPr>
          <a:xfrm>
            <a:off x="6241791" y="2869674"/>
            <a:ext cx="2451430" cy="1091427"/>
            <a:chOff x="2852902" y="1957107"/>
            <a:chExt cx="1838147" cy="818381"/>
          </a:xfrm>
        </p:grpSpPr>
        <p:sp>
          <p:nvSpPr>
            <p:cNvPr id="82" name="TextBox 71"/>
            <p:cNvSpPr txBox="1">
              <a:spLocks noChangeArrowheads="1"/>
            </p:cNvSpPr>
            <p:nvPr/>
          </p:nvSpPr>
          <p:spPr bwMode="auto">
            <a:xfrm>
              <a:off x="2852902" y="2552305"/>
              <a:ext cx="1838147" cy="223183"/>
            </a:xfrm>
            <a:prstGeom prst="rect">
              <a:avLst/>
            </a:prstGeom>
            <a:noFill/>
            <a:ln w="9525">
              <a:noFill/>
              <a:miter lim="800000"/>
              <a:headEnd/>
              <a:tailEnd/>
            </a:ln>
          </p:spPr>
          <p:txBody>
            <a:bodyPr wrap="square">
              <a:spAutoFit/>
            </a:bodyPr>
            <a:lstStyle/>
            <a:p>
              <a:pPr algn="ctr">
                <a:buClr>
                  <a:srgbClr val="CC9900"/>
                </a:buClr>
              </a:pPr>
              <a:r>
                <a:rPr lang="zh-CN" altLang="en-US" sz="1334" b="1" dirty="0">
                  <a:latin typeface="微软雅黑" pitchFamily="34" charset="-122"/>
                  <a:ea typeface="微软雅黑" pitchFamily="34" charset="-122"/>
                  <a:cs typeface="Arial" charset="0"/>
                </a:rPr>
                <a:t>全适配</a:t>
              </a:r>
              <a:r>
                <a:rPr lang="en-US" altLang="zh-CN" sz="1334" b="1" dirty="0">
                  <a:latin typeface="微软雅黑" pitchFamily="34" charset="-122"/>
                  <a:ea typeface="微软雅黑" pitchFamily="34" charset="-122"/>
                  <a:cs typeface="Arial" charset="0"/>
                </a:rPr>
                <a:t>MCU</a:t>
              </a:r>
            </a:p>
          </p:txBody>
        </p:sp>
        <p:grpSp>
          <p:nvGrpSpPr>
            <p:cNvPr id="83" name="组合 106"/>
            <p:cNvGrpSpPr/>
            <p:nvPr/>
          </p:nvGrpSpPr>
          <p:grpSpPr>
            <a:xfrm>
              <a:off x="2936627" y="1957107"/>
              <a:ext cx="1680571" cy="617026"/>
              <a:chOff x="3396254" y="1892561"/>
              <a:chExt cx="1680571" cy="617026"/>
            </a:xfrm>
          </p:grpSpPr>
          <p:pic>
            <p:nvPicPr>
              <p:cNvPr id="84" name="图片 83" descr="VP9630-左.jpg"/>
              <p:cNvPicPr>
                <a:picLocks noChangeAspect="1"/>
              </p:cNvPicPr>
              <p:nvPr/>
            </p:nvPicPr>
            <p:blipFill>
              <a:blip r:embed="rId4"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a:xfrm>
                <a:off x="4524284" y="2222688"/>
                <a:ext cx="552541" cy="226618"/>
              </a:xfrm>
              <a:prstGeom prst="rect">
                <a:avLst/>
              </a:prstGeom>
            </p:spPr>
          </p:pic>
          <p:pic>
            <p:nvPicPr>
              <p:cNvPr id="85" name="图片 84" descr="VP9650-左.jpg"/>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868783" y="2147950"/>
                <a:ext cx="598442" cy="333070"/>
              </a:xfrm>
              <a:prstGeom prst="rect">
                <a:avLst/>
              </a:prstGeom>
              <a:scene3d>
                <a:camera prst="orthographicFront">
                  <a:rot lat="0" lon="0" rev="21480000"/>
                </a:camera>
                <a:lightRig rig="threePt" dir="t"/>
              </a:scene3d>
            </p:spPr>
          </p:pic>
          <p:pic>
            <p:nvPicPr>
              <p:cNvPr id="86" name="图片 85" descr="VP9660-左.jpg"/>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396254" y="1892561"/>
                <a:ext cx="391730" cy="617026"/>
              </a:xfrm>
              <a:prstGeom prst="rect">
                <a:avLst/>
              </a:prstGeom>
              <a:scene3d>
                <a:camera prst="orthographicFront">
                  <a:rot lat="0" lon="0" rev="21540000"/>
                </a:camera>
                <a:lightRig rig="threePt" dir="t"/>
              </a:scene3d>
            </p:spPr>
          </p:pic>
        </p:grpSp>
      </p:grpSp>
      <p:sp>
        <p:nvSpPr>
          <p:cNvPr id="87" name="圆角矩形 86"/>
          <p:cNvSpPr/>
          <p:nvPr/>
        </p:nvSpPr>
        <p:spPr bwMode="auto">
          <a:xfrm>
            <a:off x="5966391" y="1285250"/>
            <a:ext cx="2882211" cy="947982"/>
          </a:xfrm>
          <a:prstGeom prst="roundRect">
            <a:avLst/>
          </a:prstGeom>
          <a:noFill/>
          <a:ln>
            <a:solidFill>
              <a:schemeClr val="bg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48" tIns="60974" rIns="121948" bIns="60974"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zh-CN" altLang="en-US">
              <a:latin typeface="Arial" charset="0"/>
              <a:ea typeface="宋体" charset="-122"/>
            </a:endParaRPr>
          </a:p>
        </p:txBody>
      </p:sp>
      <p:sp>
        <p:nvSpPr>
          <p:cNvPr id="88" name="TextBox 71"/>
          <p:cNvSpPr txBox="1">
            <a:spLocks noChangeArrowheads="1"/>
          </p:cNvSpPr>
          <p:nvPr/>
        </p:nvSpPr>
        <p:spPr bwMode="auto">
          <a:xfrm>
            <a:off x="6454458" y="1144139"/>
            <a:ext cx="1889371" cy="276999"/>
          </a:xfrm>
          <a:prstGeom prst="rect">
            <a:avLst/>
          </a:prstGeom>
          <a:solidFill>
            <a:srgbClr val="3C95D3"/>
          </a:solidFill>
          <a:ln w="9525">
            <a:noFill/>
            <a:miter lim="800000"/>
            <a:headEnd/>
            <a:tailEnd/>
          </a:ln>
        </p:spPr>
        <p:txBody>
          <a:bodyPr wrap="square">
            <a:spAutoFit/>
          </a:bodyPr>
          <a:lstStyle/>
          <a:p>
            <a:pPr algn="ctr">
              <a:buClr>
                <a:srgbClr val="CC9900"/>
              </a:buClr>
              <a:buFont typeface="Wingdings" pitchFamily="2" charset="2"/>
              <a:buNone/>
            </a:pPr>
            <a:r>
              <a:rPr lang="zh-CN" altLang="en-US" sz="1200" b="1" dirty="0">
                <a:solidFill>
                  <a:schemeClr val="bg1"/>
                </a:solidFill>
                <a:latin typeface="微软雅黑" pitchFamily="34" charset="-122"/>
                <a:ea typeface="微软雅黑" pitchFamily="34" charset="-122"/>
                <a:cs typeface="Arial" charset="0"/>
              </a:rPr>
              <a:t>新一代业务平台</a:t>
            </a:r>
            <a:endParaRPr lang="en-US" altLang="zh-CN" sz="1200" b="1" dirty="0">
              <a:solidFill>
                <a:schemeClr val="bg1"/>
              </a:solidFill>
              <a:latin typeface="微软雅黑" pitchFamily="34" charset="-122"/>
              <a:ea typeface="微软雅黑" pitchFamily="34" charset="-122"/>
              <a:cs typeface="Arial" charset="0"/>
            </a:endParaRPr>
          </a:p>
        </p:txBody>
      </p:sp>
      <p:sp>
        <p:nvSpPr>
          <p:cNvPr id="89" name="AutoShape 6"/>
          <p:cNvSpPr>
            <a:spLocks noChangeArrowheads="1"/>
          </p:cNvSpPr>
          <p:nvPr/>
        </p:nvSpPr>
        <p:spPr bwMode="auto">
          <a:xfrm>
            <a:off x="1162684" y="4624007"/>
            <a:ext cx="336078" cy="1488344"/>
          </a:xfrm>
          <a:prstGeom prst="rect">
            <a:avLst/>
          </a:prstGeom>
          <a:solidFill>
            <a:srgbClr val="3C95D3"/>
          </a:solidFill>
          <a:ln>
            <a:headEnd/>
            <a:tailEnd/>
          </a:ln>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eaVert" wrap="square" lIns="22467" tIns="11233" rIns="22467" bIns="11233" anchor="ctr" anchorCtr="1">
            <a:noAutofit/>
          </a:bodyPr>
          <a:lstStyle/>
          <a:p>
            <a:pPr algn="ctr" defTabSz="587888" eaLnBrk="0" hangingPunct="0">
              <a:buSzPct val="60000"/>
            </a:pPr>
            <a:r>
              <a:rPr lang="zh-CN" altLang="en-US" sz="1600" b="1" dirty="0">
                <a:solidFill>
                  <a:schemeClr val="bg1"/>
                </a:solidFill>
                <a:ea typeface="微软雅黑" pitchFamily="34" charset="-122"/>
                <a:cs typeface="Arial" pitchFamily="34" charset="0"/>
              </a:rPr>
              <a:t>用户接入层</a:t>
            </a:r>
          </a:p>
        </p:txBody>
      </p:sp>
      <p:sp>
        <p:nvSpPr>
          <p:cNvPr id="90" name="矩形 89"/>
          <p:cNvSpPr/>
          <p:nvPr/>
        </p:nvSpPr>
        <p:spPr bwMode="auto">
          <a:xfrm>
            <a:off x="1612083" y="4624007"/>
            <a:ext cx="1920444" cy="1488344"/>
          </a:xfrm>
          <a:prstGeom prst="rect">
            <a:avLst/>
          </a:prstGeom>
          <a:noFill/>
          <a:ln>
            <a:solidFill>
              <a:schemeClr val="bg1"/>
            </a:solidFill>
            <a:headEnd/>
            <a:tailEnd/>
          </a:ln>
          <a:scene3d>
            <a:camera prst="orthographicFront">
              <a:rot lat="0" lon="0" rev="0"/>
            </a:camera>
            <a:lightRig rig="threePt" dir="t">
              <a:rot lat="0" lon="0" rev="1200000"/>
            </a:lightRig>
          </a:scene3d>
          <a:sp3d/>
          <a:extLst/>
        </p:spPr>
        <p:style>
          <a:lnRef idx="0">
            <a:schemeClr val="accent1"/>
          </a:lnRef>
          <a:fillRef idx="3">
            <a:schemeClr val="accent1"/>
          </a:fillRef>
          <a:effectRef idx="3">
            <a:schemeClr val="accent1"/>
          </a:effectRef>
          <a:fontRef idx="minor">
            <a:schemeClr val="lt1"/>
          </a:fontRef>
        </p:style>
        <p:txBody>
          <a:bodyPr wrap="square" lIns="22467" tIns="11233" rIns="22467" bIns="11233" anchor="t" anchorCtr="1">
            <a:noAutofit/>
          </a:bodyPr>
          <a:lstStyle/>
          <a:p>
            <a:pPr defTabSz="587888" eaLnBrk="0" hangingPunct="0">
              <a:buSzPct val="60000"/>
            </a:pPr>
            <a:endParaRPr lang="zh-CN" altLang="en-US" sz="1467" b="1" dirty="0">
              <a:solidFill>
                <a:schemeClr val="tx1"/>
              </a:solidFill>
              <a:latin typeface="Arial" pitchFamily="34" charset="0"/>
              <a:ea typeface="微软雅黑" pitchFamily="34" charset="-122"/>
              <a:cs typeface="Arial" pitchFamily="34" charset="0"/>
            </a:endParaRPr>
          </a:p>
        </p:txBody>
      </p:sp>
      <p:sp>
        <p:nvSpPr>
          <p:cNvPr id="91" name="TextBox 127"/>
          <p:cNvSpPr txBox="1"/>
          <p:nvPr/>
        </p:nvSpPr>
        <p:spPr>
          <a:xfrm>
            <a:off x="1561166" y="4764798"/>
            <a:ext cx="1960224" cy="1446871"/>
          </a:xfrm>
          <a:prstGeom prst="rect">
            <a:avLst/>
          </a:prstGeom>
          <a:noFill/>
        </p:spPr>
        <p:txBody>
          <a:bodyPr wrap="square" rtlCol="0">
            <a:spAutoFit/>
          </a:bodyPr>
          <a:lstStyle/>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业界首款一体化高</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en-US" altLang="zh-CN" sz="1467" b="1" kern="0" dirty="0">
                <a:latin typeface="微软雅黑" pitchFamily="34" charset="-122"/>
                <a:ea typeface="微软雅黑" pitchFamily="34" charset="-122"/>
                <a:cs typeface="Arial" pitchFamily="34" charset="0"/>
              </a:rPr>
              <a:t>     </a:t>
            </a:r>
            <a:r>
              <a:rPr lang="zh-CN" altLang="en-US" sz="1467" b="1" kern="0" dirty="0">
                <a:latin typeface="微软雅黑" pitchFamily="34" charset="-122"/>
                <a:ea typeface="微软雅黑" pitchFamily="34" charset="-122"/>
                <a:cs typeface="Arial" pitchFamily="34" charset="0"/>
              </a:rPr>
              <a:t>清终端</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zh-CN" altLang="en-US" sz="1467" b="1" kern="0" dirty="0">
                <a:latin typeface="微软雅黑" pitchFamily="34" charset="-122"/>
                <a:ea typeface="微软雅黑" pitchFamily="34" charset="-122"/>
                <a:cs typeface="Arial" pitchFamily="34" charset="0"/>
              </a:rPr>
              <a:t>●   超强环境自适应摄</a:t>
            </a:r>
            <a:endParaRPr lang="en-US" altLang="zh-CN" sz="1467" b="1" kern="0" dirty="0">
              <a:latin typeface="微软雅黑" pitchFamily="34" charset="-122"/>
              <a:ea typeface="微软雅黑" pitchFamily="34" charset="-122"/>
              <a:cs typeface="Arial" pitchFamily="34" charset="0"/>
            </a:endParaRPr>
          </a:p>
          <a:p>
            <a:pPr defTabSz="801294">
              <a:lnSpc>
                <a:spcPct val="120000"/>
              </a:lnSpc>
              <a:buClr>
                <a:schemeClr val="bg1"/>
              </a:buClr>
              <a:defRPr/>
            </a:pPr>
            <a:r>
              <a:rPr lang="en-US" altLang="zh-CN" sz="1467" b="1" kern="0" dirty="0">
                <a:latin typeface="微软雅黑" pitchFamily="34" charset="-122"/>
                <a:ea typeface="微软雅黑" pitchFamily="34" charset="-122"/>
                <a:cs typeface="Arial" pitchFamily="34" charset="0"/>
              </a:rPr>
              <a:t>     </a:t>
            </a:r>
            <a:r>
              <a:rPr lang="zh-CN" altLang="en-US" sz="1467" b="1" kern="0" dirty="0">
                <a:latin typeface="微软雅黑" pitchFamily="34" charset="-122"/>
                <a:ea typeface="微软雅黑" pitchFamily="34" charset="-122"/>
                <a:cs typeface="Arial" pitchFamily="34" charset="0"/>
              </a:rPr>
              <a:t>像头</a:t>
            </a:r>
            <a:endParaRPr lang="en-US" altLang="zh-CN" sz="1467" b="1" kern="0" dirty="0">
              <a:latin typeface="微软雅黑" pitchFamily="34" charset="-122"/>
              <a:ea typeface="微软雅黑" pitchFamily="34" charset="-122"/>
              <a:cs typeface="Arial" pitchFamily="34" charset="0"/>
            </a:endParaRPr>
          </a:p>
          <a:p>
            <a:pPr marL="304861" indent="-304861" defTabSz="801294">
              <a:lnSpc>
                <a:spcPct val="120000"/>
              </a:lnSpc>
              <a:buClr>
                <a:srgbClr val="FFC000"/>
              </a:buClr>
              <a:buFont typeface="Wingdings" pitchFamily="2" charset="2"/>
              <a:buChar char="ü"/>
              <a:defRPr/>
            </a:pPr>
            <a:endParaRPr lang="en-US" altLang="zh-CN" sz="1467" b="1" kern="0" dirty="0">
              <a:latin typeface="微软雅黑" pitchFamily="34" charset="-122"/>
              <a:ea typeface="微软雅黑" pitchFamily="34" charset="-122"/>
              <a:cs typeface="Arial" pitchFamily="34" charset="0"/>
            </a:endParaRPr>
          </a:p>
        </p:txBody>
      </p:sp>
      <p:pic>
        <p:nvPicPr>
          <p:cNvPr id="92" name="图片 91" descr="中型会议室应用02.jpg"/>
          <p:cNvPicPr>
            <a:picLocks/>
          </p:cNvPicPr>
          <p:nvPr/>
        </p:nvPicPr>
        <p:blipFill>
          <a:blip r:embed="rId7" cstate="screen">
            <a:extLst>
              <a:ext uri="{28A0092B-C50C-407E-A947-70E740481C1C}">
                <a14:useLocalDpi xmlns:a14="http://schemas.microsoft.com/office/drawing/2010/main"/>
              </a:ext>
            </a:extLst>
          </a:blip>
          <a:stretch>
            <a:fillRect/>
          </a:stretch>
        </p:blipFill>
        <p:spPr>
          <a:xfrm>
            <a:off x="7170459" y="4805972"/>
            <a:ext cx="1584367" cy="960222"/>
          </a:xfrm>
          <a:prstGeom prst="rect">
            <a:avLst/>
          </a:prstGeom>
          <a:ln w="38100" cap="sq">
            <a:noFill/>
            <a:prstDash val="solid"/>
            <a:miter lim="800000"/>
          </a:ln>
          <a:effectLst/>
        </p:spPr>
      </p:pic>
      <p:pic>
        <p:nvPicPr>
          <p:cNvPr id="93" name="Picture 2"/>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541073" y="4805972"/>
            <a:ext cx="1584367" cy="960222"/>
          </a:xfrm>
          <a:prstGeom prst="rect">
            <a:avLst/>
          </a:prstGeom>
          <a:ln w="38100" cap="sq">
            <a:noFill/>
            <a:prstDash val="solid"/>
            <a:miter lim="800000"/>
          </a:ln>
          <a:effectLst/>
        </p:spPr>
      </p:pic>
      <p:pic>
        <p:nvPicPr>
          <p:cNvPr id="94" name="Picture 3"/>
          <p:cNvPicPr>
            <a:picLocks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911690" y="4805972"/>
            <a:ext cx="1584367" cy="960222"/>
          </a:xfrm>
          <a:prstGeom prst="rect">
            <a:avLst/>
          </a:prstGeom>
          <a:ln w="38100" cap="sq">
            <a:noFill/>
            <a:prstDash val="solid"/>
            <a:miter lim="800000"/>
          </a:ln>
          <a:effectLst/>
        </p:spPr>
      </p:pic>
      <p:pic>
        <p:nvPicPr>
          <p:cNvPr id="95" name="Picture 2"/>
          <p:cNvPicPr>
            <a:picLocks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799844" y="4805972"/>
            <a:ext cx="1584367" cy="960222"/>
          </a:xfrm>
          <a:prstGeom prst="rect">
            <a:avLst/>
          </a:prstGeom>
          <a:noFill/>
          <a:ln w="9525">
            <a:noFill/>
            <a:miter lim="800000"/>
            <a:headEnd/>
            <a:tailEnd/>
          </a:ln>
        </p:spPr>
      </p:pic>
      <p:sp>
        <p:nvSpPr>
          <p:cNvPr id="96" name="矩形 95"/>
          <p:cNvSpPr/>
          <p:nvPr/>
        </p:nvSpPr>
        <p:spPr>
          <a:xfrm>
            <a:off x="4362830" y="5869115"/>
            <a:ext cx="697767" cy="307777"/>
          </a:xfrm>
          <a:prstGeom prst="rect">
            <a:avLst/>
          </a:prstGeom>
          <a:noFill/>
        </p:spPr>
        <p:txBody>
          <a:bodyPr wrap="square">
            <a:spAutoFit/>
          </a:bodyPr>
          <a:lstStyle/>
          <a:p>
            <a:pPr>
              <a:defRPr/>
            </a:pPr>
            <a:r>
              <a:rPr lang="zh-CN" altLang="en-US" sz="1400" b="1" kern="0" dirty="0">
                <a:latin typeface="Arial" pitchFamily="34" charset="0"/>
                <a:ea typeface="微软雅黑" pitchFamily="34" charset="-122"/>
                <a:cs typeface="Arial" pitchFamily="34" charset="0"/>
              </a:rPr>
              <a:t>在途</a:t>
            </a:r>
          </a:p>
        </p:txBody>
      </p:sp>
      <p:sp>
        <p:nvSpPr>
          <p:cNvPr id="97" name="矩形 96"/>
          <p:cNvSpPr/>
          <p:nvPr/>
        </p:nvSpPr>
        <p:spPr>
          <a:xfrm>
            <a:off x="5473577" y="5869115"/>
            <a:ext cx="1742343" cy="307777"/>
          </a:xfrm>
          <a:prstGeom prst="rect">
            <a:avLst/>
          </a:prstGeom>
          <a:noFill/>
        </p:spPr>
        <p:txBody>
          <a:bodyPr wrap="square">
            <a:spAutoFit/>
          </a:bodyPr>
          <a:lstStyle/>
          <a:p>
            <a:pPr>
              <a:defRPr/>
            </a:pPr>
            <a:r>
              <a:rPr lang="zh-CN" altLang="en-US" sz="1400" b="1" kern="0" dirty="0">
                <a:latin typeface="Arial" pitchFamily="34" charset="0"/>
                <a:ea typeface="微软雅黑" pitchFamily="34" charset="-122"/>
                <a:cs typeface="Arial" pitchFamily="34" charset="0"/>
              </a:rPr>
              <a:t>桌面</a:t>
            </a:r>
            <a:r>
              <a:rPr lang="en-US" altLang="zh-CN" sz="1400" b="1" kern="0" dirty="0">
                <a:latin typeface="Arial" pitchFamily="34" charset="0"/>
                <a:ea typeface="微软雅黑" pitchFamily="34" charset="-122"/>
                <a:cs typeface="Arial" pitchFamily="34" charset="0"/>
              </a:rPr>
              <a:t>/</a:t>
            </a:r>
            <a:r>
              <a:rPr lang="zh-CN" altLang="en-US" sz="1400" b="1" kern="0" dirty="0">
                <a:latin typeface="Arial" pitchFamily="34" charset="0"/>
                <a:ea typeface="微软雅黑" pitchFamily="34" charset="-122"/>
                <a:cs typeface="Arial" pitchFamily="34" charset="0"/>
              </a:rPr>
              <a:t>小型会议室</a:t>
            </a:r>
          </a:p>
        </p:txBody>
      </p:sp>
      <p:sp>
        <p:nvSpPr>
          <p:cNvPr id="98" name="矩形 97"/>
          <p:cNvSpPr/>
          <p:nvPr/>
        </p:nvSpPr>
        <p:spPr>
          <a:xfrm>
            <a:off x="7335898" y="5869115"/>
            <a:ext cx="1411495" cy="307777"/>
          </a:xfrm>
          <a:prstGeom prst="rect">
            <a:avLst/>
          </a:prstGeom>
          <a:noFill/>
        </p:spPr>
        <p:txBody>
          <a:bodyPr wrap="square">
            <a:spAutoFit/>
          </a:bodyPr>
          <a:lstStyle/>
          <a:p>
            <a:pPr>
              <a:defRPr/>
            </a:pPr>
            <a:r>
              <a:rPr lang="zh-CN" altLang="en-US" sz="1400" b="1" kern="0" dirty="0">
                <a:latin typeface="Arial" pitchFamily="34" charset="0"/>
                <a:ea typeface="微软雅黑" pitchFamily="34" charset="-122"/>
                <a:cs typeface="Arial" pitchFamily="34" charset="0"/>
              </a:rPr>
              <a:t>中型会议室</a:t>
            </a:r>
          </a:p>
        </p:txBody>
      </p:sp>
      <p:sp>
        <p:nvSpPr>
          <p:cNvPr id="99" name="矩形 98"/>
          <p:cNvSpPr/>
          <p:nvPr/>
        </p:nvSpPr>
        <p:spPr>
          <a:xfrm>
            <a:off x="8914609" y="5869115"/>
            <a:ext cx="1411495" cy="307777"/>
          </a:xfrm>
          <a:prstGeom prst="rect">
            <a:avLst/>
          </a:prstGeom>
          <a:noFill/>
        </p:spPr>
        <p:txBody>
          <a:bodyPr wrap="square">
            <a:spAutoFit/>
          </a:bodyPr>
          <a:lstStyle/>
          <a:p>
            <a:pPr>
              <a:defRPr/>
            </a:pPr>
            <a:r>
              <a:rPr lang="zh-CN" altLang="en-US" sz="1400" b="1" kern="0" dirty="0">
                <a:latin typeface="Arial" pitchFamily="34" charset="0"/>
                <a:ea typeface="微软雅黑" pitchFamily="34" charset="-122"/>
                <a:cs typeface="Arial" pitchFamily="34" charset="0"/>
              </a:rPr>
              <a:t>大型会议室</a:t>
            </a:r>
          </a:p>
        </p:txBody>
      </p:sp>
      <p:sp>
        <p:nvSpPr>
          <p:cNvPr id="100" name="矩形 99"/>
          <p:cNvSpPr/>
          <p:nvPr/>
        </p:nvSpPr>
        <p:spPr>
          <a:xfrm>
            <a:off x="10592582" y="5869115"/>
            <a:ext cx="1302761" cy="307777"/>
          </a:xfrm>
          <a:prstGeom prst="rect">
            <a:avLst/>
          </a:prstGeom>
          <a:noFill/>
        </p:spPr>
        <p:txBody>
          <a:bodyPr wrap="square">
            <a:spAutoFit/>
          </a:bodyPr>
          <a:lstStyle/>
          <a:p>
            <a:pPr>
              <a:defRPr/>
            </a:pPr>
            <a:r>
              <a:rPr lang="zh-CN" altLang="en-US" sz="1400" b="1" kern="0" dirty="0">
                <a:latin typeface="Arial" pitchFamily="34" charset="0"/>
                <a:ea typeface="微软雅黑" pitchFamily="34" charset="-122"/>
                <a:cs typeface="Arial" pitchFamily="34" charset="0"/>
              </a:rPr>
              <a:t>智真会议室</a:t>
            </a:r>
          </a:p>
        </p:txBody>
      </p:sp>
      <p:sp>
        <p:nvSpPr>
          <p:cNvPr id="101" name="Line 131"/>
          <p:cNvSpPr>
            <a:spLocks noChangeShapeType="1"/>
          </p:cNvSpPr>
          <p:nvPr/>
        </p:nvSpPr>
        <p:spPr bwMode="auto">
          <a:xfrm>
            <a:off x="1160719" y="4403382"/>
            <a:ext cx="10994544" cy="0"/>
          </a:xfrm>
          <a:prstGeom prst="line">
            <a:avLst/>
          </a:prstGeom>
          <a:noFill/>
          <a:ln w="9525">
            <a:solidFill>
              <a:schemeClr val="bg1"/>
            </a:solidFill>
            <a:prstDash val="dash"/>
            <a:round/>
            <a:headEnd/>
            <a:tailEnd/>
          </a:ln>
        </p:spPr>
        <p:txBody>
          <a:bodyPr lIns="108877" tIns="54439" rIns="108877" bIns="54439"/>
          <a:lstStyle/>
          <a:p>
            <a:pPr algn="ctr">
              <a:lnSpc>
                <a:spcPct val="140000"/>
              </a:lnSpc>
              <a:buClr>
                <a:srgbClr val="000000"/>
              </a:buClr>
              <a:buSzPct val="70000"/>
              <a:buFont typeface="Wingdings" pitchFamily="2" charset="2"/>
              <a:buNone/>
            </a:pPr>
            <a:endParaRPr lang="zh-CN" altLang="en-US" sz="1867">
              <a:latin typeface="+mn-ea"/>
            </a:endParaRPr>
          </a:p>
        </p:txBody>
      </p:sp>
      <p:grpSp>
        <p:nvGrpSpPr>
          <p:cNvPr id="102" name="组合 101"/>
          <p:cNvGrpSpPr/>
          <p:nvPr/>
        </p:nvGrpSpPr>
        <p:grpSpPr>
          <a:xfrm>
            <a:off x="9523074" y="3213072"/>
            <a:ext cx="1195033" cy="754798"/>
            <a:chOff x="6506800" y="2200585"/>
            <a:chExt cx="896067" cy="565968"/>
          </a:xfrm>
        </p:grpSpPr>
        <p:sp>
          <p:nvSpPr>
            <p:cNvPr id="103" name="TextBox 71"/>
            <p:cNvSpPr txBox="1">
              <a:spLocks noChangeArrowheads="1"/>
            </p:cNvSpPr>
            <p:nvPr/>
          </p:nvSpPr>
          <p:spPr bwMode="auto">
            <a:xfrm>
              <a:off x="6506800" y="2543370"/>
              <a:ext cx="896067" cy="223183"/>
            </a:xfrm>
            <a:prstGeom prst="rect">
              <a:avLst/>
            </a:prstGeom>
            <a:noFill/>
            <a:ln w="9525">
              <a:noFill/>
              <a:miter lim="800000"/>
              <a:headEnd/>
              <a:tailEnd/>
            </a:ln>
          </p:spPr>
          <p:txBody>
            <a:bodyPr wrap="square">
              <a:spAutoFit/>
            </a:bodyPr>
            <a:lstStyle/>
            <a:p>
              <a:pPr algn="ctr">
                <a:buClr>
                  <a:srgbClr val="CC9900"/>
                </a:buClr>
                <a:buFont typeface="Wingdings" pitchFamily="2" charset="2"/>
                <a:buNone/>
              </a:pPr>
              <a:r>
                <a:rPr lang="zh-TW" altLang="en-US" sz="1334" b="1" dirty="0">
                  <a:latin typeface="微软雅黑" pitchFamily="34" charset="-122"/>
                  <a:ea typeface="微软雅黑" pitchFamily="34" charset="-122"/>
                  <a:cs typeface="Arial" charset="0"/>
                </a:rPr>
                <a:t>录播</a:t>
              </a:r>
              <a:r>
                <a:rPr lang="zh-CN" altLang="en-US" sz="1334" b="1" dirty="0">
                  <a:latin typeface="微软雅黑" pitchFamily="34" charset="-122"/>
                  <a:ea typeface="微软雅黑" pitchFamily="34" charset="-122"/>
                  <a:cs typeface="Arial" charset="0"/>
                </a:rPr>
                <a:t>服务器</a:t>
              </a:r>
              <a:endParaRPr lang="en-US" altLang="zh-CN" sz="1334" b="1" dirty="0">
                <a:latin typeface="微软雅黑" pitchFamily="34" charset="-122"/>
                <a:ea typeface="微软雅黑" pitchFamily="34" charset="-122"/>
                <a:cs typeface="Arial" charset="0"/>
              </a:endParaRPr>
            </a:p>
          </p:txBody>
        </p:sp>
        <p:pic>
          <p:nvPicPr>
            <p:cNvPr id="104" name="图片 103" descr="VP9630-左.jpg"/>
            <p:cNvPicPr>
              <a:picLocks noChangeAspect="1"/>
            </p:cNvPicPr>
            <p:nvPr/>
          </p:nvPicPr>
          <p:blipFill>
            <a:blip r:embed="rId11"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a:xfrm>
              <a:off x="6613979" y="2200585"/>
              <a:ext cx="630883" cy="261257"/>
            </a:xfrm>
            <a:prstGeom prst="rect">
              <a:avLst/>
            </a:prstGeom>
          </p:spPr>
        </p:pic>
      </p:grpSp>
      <p:sp>
        <p:nvSpPr>
          <p:cNvPr id="105" name="TextBox 71"/>
          <p:cNvSpPr txBox="1">
            <a:spLocks noChangeArrowheads="1"/>
          </p:cNvSpPr>
          <p:nvPr/>
        </p:nvSpPr>
        <p:spPr bwMode="auto">
          <a:xfrm>
            <a:off x="4851104" y="3670222"/>
            <a:ext cx="1531467" cy="297646"/>
          </a:xfrm>
          <a:prstGeom prst="rect">
            <a:avLst/>
          </a:prstGeom>
          <a:noFill/>
          <a:ln w="9525">
            <a:noFill/>
            <a:miter lim="800000"/>
            <a:headEnd/>
            <a:tailEnd/>
          </a:ln>
        </p:spPr>
        <p:txBody>
          <a:bodyPr wrap="square" lIns="0" rIns="0">
            <a:spAutoFit/>
          </a:bodyPr>
          <a:lstStyle/>
          <a:p>
            <a:pPr algn="ctr">
              <a:buClr>
                <a:srgbClr val="CC9900"/>
              </a:buClr>
              <a:buFont typeface="Wingdings" pitchFamily="2" charset="2"/>
              <a:buNone/>
            </a:pPr>
            <a:r>
              <a:rPr lang="en-US" altLang="zh-CN" sz="1334" dirty="0" err="1">
                <a:latin typeface="微软雅黑" pitchFamily="34" charset="-122"/>
                <a:ea typeface="微软雅黑" pitchFamily="34" charset="-122"/>
                <a:cs typeface="Arial" charset="0"/>
              </a:rPr>
              <a:t>CloudMCU</a:t>
            </a:r>
            <a:endParaRPr lang="en-US" altLang="zh-CN" sz="1334" dirty="0">
              <a:latin typeface="微软雅黑" pitchFamily="34" charset="-122"/>
              <a:ea typeface="微软雅黑" pitchFamily="34" charset="-122"/>
              <a:cs typeface="Arial" charset="0"/>
            </a:endParaRPr>
          </a:p>
        </p:txBody>
      </p:sp>
      <p:pic>
        <p:nvPicPr>
          <p:cNvPr id="106" name="Picture 5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0438747" y="4811188"/>
            <a:ext cx="1588453" cy="940819"/>
          </a:xfrm>
          <a:prstGeom prst="rect">
            <a:avLst/>
          </a:prstGeom>
          <a:solidFill>
            <a:srgbClr val="FFFFFF"/>
          </a:solidFill>
          <a:ln w="12700">
            <a:solidFill>
              <a:srgbClr val="777777"/>
            </a:solidFill>
            <a:miter lim="800000"/>
            <a:headEnd/>
            <a:tailEnd/>
          </a:ln>
          <a:effectLst/>
        </p:spPr>
      </p:pic>
      <p:pic>
        <p:nvPicPr>
          <p:cNvPr id="107" name="Picture 74" descr="4_1-Arrow"/>
          <p:cNvPicPr>
            <a:picLocks noChangeAspect="1" noChangeArrowheads="1"/>
          </p:cNvPicPr>
          <p:nvPr/>
        </p:nvPicPr>
        <p:blipFill>
          <a:blip r:embed="rId13" cstate="print"/>
          <a:srcRect/>
          <a:stretch>
            <a:fillRect/>
          </a:stretch>
        </p:blipFill>
        <p:spPr bwMode="auto">
          <a:xfrm rot="10800000">
            <a:off x="4438995" y="4370363"/>
            <a:ext cx="7062077" cy="375658"/>
          </a:xfrm>
          <a:prstGeom prst="rect">
            <a:avLst/>
          </a:prstGeom>
          <a:noFill/>
          <a:ln w="9525">
            <a:noFill/>
            <a:miter lim="800000"/>
            <a:headEnd/>
            <a:tailEnd/>
          </a:ln>
        </p:spPr>
      </p:pic>
      <p:grpSp>
        <p:nvGrpSpPr>
          <p:cNvPr id="108" name="组合 107"/>
          <p:cNvGrpSpPr/>
          <p:nvPr/>
        </p:nvGrpSpPr>
        <p:grpSpPr>
          <a:xfrm>
            <a:off x="5196575" y="3057772"/>
            <a:ext cx="711569" cy="569308"/>
            <a:chOff x="5713412" y="3148013"/>
            <a:chExt cx="768350" cy="565183"/>
          </a:xfrm>
          <a:solidFill>
            <a:srgbClr val="15B0E8"/>
          </a:solidFill>
        </p:grpSpPr>
        <p:grpSp>
          <p:nvGrpSpPr>
            <p:cNvPr id="109" name="组合 108"/>
            <p:cNvGrpSpPr/>
            <p:nvPr/>
          </p:nvGrpSpPr>
          <p:grpSpPr>
            <a:xfrm>
              <a:off x="5902902" y="3345119"/>
              <a:ext cx="389369" cy="368077"/>
              <a:chOff x="5724526" y="3073401"/>
              <a:chExt cx="715962" cy="623887"/>
            </a:xfrm>
            <a:grpFill/>
          </p:grpSpPr>
          <p:sp>
            <p:nvSpPr>
              <p:cNvPr id="111" name="Freeform 38"/>
              <p:cNvSpPr>
                <a:spLocks/>
              </p:cNvSpPr>
              <p:nvPr/>
            </p:nvSpPr>
            <p:spPr bwMode="auto">
              <a:xfrm>
                <a:off x="5983288" y="3538538"/>
                <a:ext cx="198438" cy="158750"/>
              </a:xfrm>
              <a:custGeom>
                <a:avLst/>
                <a:gdLst>
                  <a:gd name="T0" fmla="*/ 41 w 45"/>
                  <a:gd name="T1" fmla="*/ 16 h 36"/>
                  <a:gd name="T2" fmla="*/ 27 w 45"/>
                  <a:gd name="T3" fmla="*/ 16 h 36"/>
                  <a:gd name="T4" fmla="*/ 27 w 45"/>
                  <a:gd name="T5" fmla="*/ 0 h 36"/>
                  <a:gd name="T6" fmla="*/ 18 w 45"/>
                  <a:gd name="T7" fmla="*/ 0 h 36"/>
                  <a:gd name="T8" fmla="*/ 18 w 45"/>
                  <a:gd name="T9" fmla="*/ 16 h 36"/>
                  <a:gd name="T10" fmla="*/ 4 w 45"/>
                  <a:gd name="T11" fmla="*/ 16 h 36"/>
                  <a:gd name="T12" fmla="*/ 0 w 45"/>
                  <a:gd name="T13" fmla="*/ 20 h 36"/>
                  <a:gd name="T14" fmla="*/ 0 w 45"/>
                  <a:gd name="T15" fmla="*/ 32 h 36"/>
                  <a:gd name="T16" fmla="*/ 4 w 45"/>
                  <a:gd name="T17" fmla="*/ 36 h 36"/>
                  <a:gd name="T18" fmla="*/ 41 w 45"/>
                  <a:gd name="T19" fmla="*/ 36 h 36"/>
                  <a:gd name="T20" fmla="*/ 45 w 45"/>
                  <a:gd name="T21" fmla="*/ 32 h 36"/>
                  <a:gd name="T22" fmla="*/ 45 w 45"/>
                  <a:gd name="T23" fmla="*/ 20 h 36"/>
                  <a:gd name="T24" fmla="*/ 41 w 45"/>
                  <a:gd name="T25"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36">
                    <a:moveTo>
                      <a:pt x="41" y="16"/>
                    </a:moveTo>
                    <a:cubicBezTo>
                      <a:pt x="27" y="16"/>
                      <a:pt x="27" y="16"/>
                      <a:pt x="27" y="16"/>
                    </a:cubicBezTo>
                    <a:cubicBezTo>
                      <a:pt x="27" y="0"/>
                      <a:pt x="27" y="0"/>
                      <a:pt x="27" y="0"/>
                    </a:cubicBezTo>
                    <a:cubicBezTo>
                      <a:pt x="18" y="0"/>
                      <a:pt x="18" y="0"/>
                      <a:pt x="18" y="0"/>
                    </a:cubicBezTo>
                    <a:cubicBezTo>
                      <a:pt x="18" y="16"/>
                      <a:pt x="18" y="16"/>
                      <a:pt x="18" y="16"/>
                    </a:cubicBezTo>
                    <a:cubicBezTo>
                      <a:pt x="4" y="16"/>
                      <a:pt x="4" y="16"/>
                      <a:pt x="4" y="16"/>
                    </a:cubicBezTo>
                    <a:cubicBezTo>
                      <a:pt x="2" y="16"/>
                      <a:pt x="0" y="18"/>
                      <a:pt x="0" y="20"/>
                    </a:cubicBezTo>
                    <a:cubicBezTo>
                      <a:pt x="0" y="32"/>
                      <a:pt x="0" y="32"/>
                      <a:pt x="0" y="32"/>
                    </a:cubicBezTo>
                    <a:cubicBezTo>
                      <a:pt x="0" y="35"/>
                      <a:pt x="2" y="36"/>
                      <a:pt x="4" y="36"/>
                    </a:cubicBezTo>
                    <a:cubicBezTo>
                      <a:pt x="41" y="36"/>
                      <a:pt x="41" y="36"/>
                      <a:pt x="41" y="36"/>
                    </a:cubicBezTo>
                    <a:cubicBezTo>
                      <a:pt x="43" y="36"/>
                      <a:pt x="45" y="35"/>
                      <a:pt x="45" y="32"/>
                    </a:cubicBezTo>
                    <a:cubicBezTo>
                      <a:pt x="45" y="20"/>
                      <a:pt x="45" y="20"/>
                      <a:pt x="45" y="20"/>
                    </a:cubicBezTo>
                    <a:cubicBezTo>
                      <a:pt x="45" y="18"/>
                      <a:pt x="43" y="16"/>
                      <a:pt x="4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Freeform 39"/>
              <p:cNvSpPr>
                <a:spLocks/>
              </p:cNvSpPr>
              <p:nvPr/>
            </p:nvSpPr>
            <p:spPr bwMode="auto">
              <a:xfrm>
                <a:off x="5724526" y="3635376"/>
                <a:ext cx="228600" cy="39688"/>
              </a:xfrm>
              <a:custGeom>
                <a:avLst/>
                <a:gdLst>
                  <a:gd name="T0" fmla="*/ 0 w 52"/>
                  <a:gd name="T1" fmla="*/ 4 h 9"/>
                  <a:gd name="T2" fmla="*/ 4 w 52"/>
                  <a:gd name="T3" fmla="*/ 9 h 9"/>
                  <a:gd name="T4" fmla="*/ 52 w 52"/>
                  <a:gd name="T5" fmla="*/ 9 h 9"/>
                  <a:gd name="T6" fmla="*/ 52 w 52"/>
                  <a:gd name="T7" fmla="*/ 0 h 9"/>
                  <a:gd name="T8" fmla="*/ 4 w 52"/>
                  <a:gd name="T9" fmla="*/ 0 h 9"/>
                  <a:gd name="T10" fmla="*/ 0 w 52"/>
                  <a:gd name="T11" fmla="*/ 4 h 9"/>
                </a:gdLst>
                <a:ahLst/>
                <a:cxnLst>
                  <a:cxn ang="0">
                    <a:pos x="T0" y="T1"/>
                  </a:cxn>
                  <a:cxn ang="0">
                    <a:pos x="T2" y="T3"/>
                  </a:cxn>
                  <a:cxn ang="0">
                    <a:pos x="T4" y="T5"/>
                  </a:cxn>
                  <a:cxn ang="0">
                    <a:pos x="T6" y="T7"/>
                  </a:cxn>
                  <a:cxn ang="0">
                    <a:pos x="T8" y="T9"/>
                  </a:cxn>
                  <a:cxn ang="0">
                    <a:pos x="T10" y="T11"/>
                  </a:cxn>
                </a:cxnLst>
                <a:rect l="0" t="0" r="r" b="b"/>
                <a:pathLst>
                  <a:path w="52" h="9">
                    <a:moveTo>
                      <a:pt x="0" y="4"/>
                    </a:moveTo>
                    <a:cubicBezTo>
                      <a:pt x="0" y="7"/>
                      <a:pt x="2" y="9"/>
                      <a:pt x="4" y="9"/>
                    </a:cubicBezTo>
                    <a:cubicBezTo>
                      <a:pt x="52" y="9"/>
                      <a:pt x="52" y="9"/>
                      <a:pt x="52" y="9"/>
                    </a:cubicBezTo>
                    <a:cubicBezTo>
                      <a:pt x="52" y="0"/>
                      <a:pt x="52" y="0"/>
                      <a:pt x="52"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Freeform 40"/>
              <p:cNvSpPr>
                <a:spLocks/>
              </p:cNvSpPr>
              <p:nvPr/>
            </p:nvSpPr>
            <p:spPr bwMode="auto">
              <a:xfrm>
                <a:off x="6208713" y="3635376"/>
                <a:ext cx="231775" cy="39688"/>
              </a:xfrm>
              <a:custGeom>
                <a:avLst/>
                <a:gdLst>
                  <a:gd name="T0" fmla="*/ 48 w 53"/>
                  <a:gd name="T1" fmla="*/ 0 h 9"/>
                  <a:gd name="T2" fmla="*/ 0 w 53"/>
                  <a:gd name="T3" fmla="*/ 0 h 9"/>
                  <a:gd name="T4" fmla="*/ 0 w 53"/>
                  <a:gd name="T5" fmla="*/ 9 h 9"/>
                  <a:gd name="T6" fmla="*/ 48 w 53"/>
                  <a:gd name="T7" fmla="*/ 9 h 9"/>
                  <a:gd name="T8" fmla="*/ 53 w 53"/>
                  <a:gd name="T9" fmla="*/ 4 h 9"/>
                  <a:gd name="T10" fmla="*/ 48 w 53"/>
                  <a:gd name="T11" fmla="*/ 0 h 9"/>
                </a:gdLst>
                <a:ahLst/>
                <a:cxnLst>
                  <a:cxn ang="0">
                    <a:pos x="T0" y="T1"/>
                  </a:cxn>
                  <a:cxn ang="0">
                    <a:pos x="T2" y="T3"/>
                  </a:cxn>
                  <a:cxn ang="0">
                    <a:pos x="T4" y="T5"/>
                  </a:cxn>
                  <a:cxn ang="0">
                    <a:pos x="T6" y="T7"/>
                  </a:cxn>
                  <a:cxn ang="0">
                    <a:pos x="T8" y="T9"/>
                  </a:cxn>
                  <a:cxn ang="0">
                    <a:pos x="T10" y="T11"/>
                  </a:cxn>
                </a:cxnLst>
                <a:rect l="0" t="0" r="r" b="b"/>
                <a:pathLst>
                  <a:path w="53" h="9">
                    <a:moveTo>
                      <a:pt x="48" y="0"/>
                    </a:moveTo>
                    <a:cubicBezTo>
                      <a:pt x="0" y="0"/>
                      <a:pt x="0" y="0"/>
                      <a:pt x="0" y="0"/>
                    </a:cubicBezTo>
                    <a:cubicBezTo>
                      <a:pt x="0" y="9"/>
                      <a:pt x="0" y="9"/>
                      <a:pt x="0" y="9"/>
                    </a:cubicBezTo>
                    <a:cubicBezTo>
                      <a:pt x="48" y="9"/>
                      <a:pt x="48" y="9"/>
                      <a:pt x="48" y="9"/>
                    </a:cubicBezTo>
                    <a:cubicBezTo>
                      <a:pt x="51" y="9"/>
                      <a:pt x="53" y="7"/>
                      <a:pt x="53" y="4"/>
                    </a:cubicBezTo>
                    <a:cubicBezTo>
                      <a:pt x="53" y="2"/>
                      <a:pt x="51"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Freeform 41"/>
              <p:cNvSpPr>
                <a:spLocks noEditPoints="1"/>
              </p:cNvSpPr>
              <p:nvPr/>
            </p:nvSpPr>
            <p:spPr bwMode="auto">
              <a:xfrm>
                <a:off x="5861051" y="3073401"/>
                <a:ext cx="439738" cy="442913"/>
              </a:xfrm>
              <a:custGeom>
                <a:avLst/>
                <a:gdLst>
                  <a:gd name="T0" fmla="*/ 94 w 100"/>
                  <a:gd name="T1" fmla="*/ 101 h 101"/>
                  <a:gd name="T2" fmla="*/ 100 w 100"/>
                  <a:gd name="T3" fmla="*/ 79 h 101"/>
                  <a:gd name="T4" fmla="*/ 93 w 100"/>
                  <a:gd name="T5" fmla="*/ 73 h 101"/>
                  <a:gd name="T6" fmla="*/ 94 w 100"/>
                  <a:gd name="T7" fmla="*/ 64 h 101"/>
                  <a:gd name="T8" fmla="*/ 100 w 100"/>
                  <a:gd name="T9" fmla="*/ 42 h 101"/>
                  <a:gd name="T10" fmla="*/ 93 w 100"/>
                  <a:gd name="T11" fmla="*/ 36 h 101"/>
                  <a:gd name="T12" fmla="*/ 94 w 100"/>
                  <a:gd name="T13" fmla="*/ 28 h 101"/>
                  <a:gd name="T14" fmla="*/ 100 w 100"/>
                  <a:gd name="T15" fmla="*/ 6 h 101"/>
                  <a:gd name="T16" fmla="*/ 7 w 100"/>
                  <a:gd name="T17" fmla="*/ 0 h 101"/>
                  <a:gd name="T18" fmla="*/ 0 w 100"/>
                  <a:gd name="T19" fmla="*/ 22 h 101"/>
                  <a:gd name="T20" fmla="*/ 8 w 100"/>
                  <a:gd name="T21" fmla="*/ 28 h 101"/>
                  <a:gd name="T22" fmla="*/ 7 w 100"/>
                  <a:gd name="T23" fmla="*/ 36 h 101"/>
                  <a:gd name="T24" fmla="*/ 0 w 100"/>
                  <a:gd name="T25" fmla="*/ 58 h 101"/>
                  <a:gd name="T26" fmla="*/ 8 w 100"/>
                  <a:gd name="T27" fmla="*/ 64 h 101"/>
                  <a:gd name="T28" fmla="*/ 7 w 100"/>
                  <a:gd name="T29" fmla="*/ 73 h 101"/>
                  <a:gd name="T30" fmla="*/ 0 w 100"/>
                  <a:gd name="T31" fmla="*/ 94 h 101"/>
                  <a:gd name="T32" fmla="*/ 34 w 100"/>
                  <a:gd name="T33" fmla="*/ 92 h 101"/>
                  <a:gd name="T34" fmla="*/ 23 w 100"/>
                  <a:gd name="T35" fmla="*/ 81 h 101"/>
                  <a:gd name="T36" fmla="*/ 34 w 100"/>
                  <a:gd name="T37" fmla="*/ 92 h 101"/>
                  <a:gd name="T38" fmla="*/ 38 w 100"/>
                  <a:gd name="T39" fmla="*/ 92 h 101"/>
                  <a:gd name="T40" fmla="*/ 48 w 100"/>
                  <a:gd name="T41" fmla="*/ 81 h 101"/>
                  <a:gd name="T42" fmla="*/ 89 w 100"/>
                  <a:gd name="T43" fmla="*/ 73 h 101"/>
                  <a:gd name="T44" fmla="*/ 13 w 100"/>
                  <a:gd name="T45" fmla="*/ 64 h 101"/>
                  <a:gd name="T46" fmla="*/ 89 w 100"/>
                  <a:gd name="T47" fmla="*/ 73 h 101"/>
                  <a:gd name="T48" fmla="*/ 23 w 100"/>
                  <a:gd name="T49" fmla="*/ 45 h 101"/>
                  <a:gd name="T50" fmla="*/ 34 w 100"/>
                  <a:gd name="T51" fmla="*/ 55 h 101"/>
                  <a:gd name="T52" fmla="*/ 38 w 100"/>
                  <a:gd name="T53" fmla="*/ 55 h 101"/>
                  <a:gd name="T54" fmla="*/ 48 w 100"/>
                  <a:gd name="T55" fmla="*/ 45 h 101"/>
                  <a:gd name="T56" fmla="*/ 38 w 100"/>
                  <a:gd name="T57" fmla="*/ 55 h 101"/>
                  <a:gd name="T58" fmla="*/ 13 w 100"/>
                  <a:gd name="T59" fmla="*/ 36 h 101"/>
                  <a:gd name="T60" fmla="*/ 89 w 100"/>
                  <a:gd name="T61" fmla="*/ 28 h 101"/>
                  <a:gd name="T62" fmla="*/ 38 w 100"/>
                  <a:gd name="T63" fmla="*/ 9 h 101"/>
                  <a:gd name="T64" fmla="*/ 48 w 100"/>
                  <a:gd name="T65" fmla="*/ 19 h 101"/>
                  <a:gd name="T66" fmla="*/ 38 w 100"/>
                  <a:gd name="T67" fmla="*/ 9 h 101"/>
                  <a:gd name="T68" fmla="*/ 34 w 100"/>
                  <a:gd name="T69" fmla="*/ 9 h 101"/>
                  <a:gd name="T70" fmla="*/ 23 w 100"/>
                  <a:gd name="T71" fmla="*/ 19 h 101"/>
                  <a:gd name="T72" fmla="*/ 8 w 100"/>
                  <a:gd name="T73" fmla="*/ 19 h 101"/>
                  <a:gd name="T74" fmla="*/ 19 w 100"/>
                  <a:gd name="T75" fmla="*/ 9 h 101"/>
                  <a:gd name="T76" fmla="*/ 8 w 100"/>
                  <a:gd name="T77" fmla="*/ 19 h 101"/>
                  <a:gd name="T78" fmla="*/ 8 w 100"/>
                  <a:gd name="T79" fmla="*/ 45 h 101"/>
                  <a:gd name="T80" fmla="*/ 19 w 100"/>
                  <a:gd name="T81" fmla="*/ 55 h 101"/>
                  <a:gd name="T82" fmla="*/ 8 w 100"/>
                  <a:gd name="T83" fmla="*/ 81 h 101"/>
                  <a:gd name="T84" fmla="*/ 19 w 100"/>
                  <a:gd name="T85" fmla="*/ 92 h 101"/>
                  <a:gd name="T86" fmla="*/ 8 w 100"/>
                  <a:gd name="T87" fmla="*/ 8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 h="101">
                    <a:moveTo>
                      <a:pt x="7" y="101"/>
                    </a:moveTo>
                    <a:cubicBezTo>
                      <a:pt x="94" y="101"/>
                      <a:pt x="94" y="101"/>
                      <a:pt x="94" y="101"/>
                    </a:cubicBezTo>
                    <a:cubicBezTo>
                      <a:pt x="98" y="101"/>
                      <a:pt x="100" y="98"/>
                      <a:pt x="100" y="94"/>
                    </a:cubicBezTo>
                    <a:cubicBezTo>
                      <a:pt x="100" y="79"/>
                      <a:pt x="100" y="79"/>
                      <a:pt x="100" y="79"/>
                    </a:cubicBezTo>
                    <a:cubicBezTo>
                      <a:pt x="100" y="75"/>
                      <a:pt x="98" y="73"/>
                      <a:pt x="94" y="73"/>
                    </a:cubicBezTo>
                    <a:cubicBezTo>
                      <a:pt x="93" y="73"/>
                      <a:pt x="93" y="73"/>
                      <a:pt x="93" y="73"/>
                    </a:cubicBezTo>
                    <a:cubicBezTo>
                      <a:pt x="93" y="64"/>
                      <a:pt x="93" y="64"/>
                      <a:pt x="93" y="64"/>
                    </a:cubicBezTo>
                    <a:cubicBezTo>
                      <a:pt x="94" y="64"/>
                      <a:pt x="94" y="64"/>
                      <a:pt x="94" y="64"/>
                    </a:cubicBezTo>
                    <a:cubicBezTo>
                      <a:pt x="98" y="64"/>
                      <a:pt x="100" y="61"/>
                      <a:pt x="100" y="58"/>
                    </a:cubicBezTo>
                    <a:cubicBezTo>
                      <a:pt x="100" y="42"/>
                      <a:pt x="100" y="42"/>
                      <a:pt x="100" y="42"/>
                    </a:cubicBezTo>
                    <a:cubicBezTo>
                      <a:pt x="100" y="39"/>
                      <a:pt x="98" y="36"/>
                      <a:pt x="94" y="36"/>
                    </a:cubicBezTo>
                    <a:cubicBezTo>
                      <a:pt x="93" y="36"/>
                      <a:pt x="93" y="36"/>
                      <a:pt x="93" y="36"/>
                    </a:cubicBezTo>
                    <a:cubicBezTo>
                      <a:pt x="93" y="28"/>
                      <a:pt x="93" y="28"/>
                      <a:pt x="93" y="28"/>
                    </a:cubicBezTo>
                    <a:cubicBezTo>
                      <a:pt x="94" y="28"/>
                      <a:pt x="94" y="28"/>
                      <a:pt x="94" y="28"/>
                    </a:cubicBezTo>
                    <a:cubicBezTo>
                      <a:pt x="98" y="28"/>
                      <a:pt x="100" y="25"/>
                      <a:pt x="100" y="22"/>
                    </a:cubicBezTo>
                    <a:cubicBezTo>
                      <a:pt x="100" y="6"/>
                      <a:pt x="100" y="6"/>
                      <a:pt x="100" y="6"/>
                    </a:cubicBezTo>
                    <a:cubicBezTo>
                      <a:pt x="100" y="2"/>
                      <a:pt x="98" y="0"/>
                      <a:pt x="94" y="0"/>
                    </a:cubicBezTo>
                    <a:cubicBezTo>
                      <a:pt x="7" y="0"/>
                      <a:pt x="7" y="0"/>
                      <a:pt x="7" y="0"/>
                    </a:cubicBezTo>
                    <a:cubicBezTo>
                      <a:pt x="3" y="0"/>
                      <a:pt x="0" y="2"/>
                      <a:pt x="0" y="6"/>
                    </a:cubicBezTo>
                    <a:cubicBezTo>
                      <a:pt x="0" y="22"/>
                      <a:pt x="0" y="22"/>
                      <a:pt x="0" y="22"/>
                    </a:cubicBezTo>
                    <a:cubicBezTo>
                      <a:pt x="0" y="25"/>
                      <a:pt x="3" y="28"/>
                      <a:pt x="7" y="28"/>
                    </a:cubicBezTo>
                    <a:cubicBezTo>
                      <a:pt x="8" y="28"/>
                      <a:pt x="8" y="28"/>
                      <a:pt x="8" y="28"/>
                    </a:cubicBezTo>
                    <a:cubicBezTo>
                      <a:pt x="8" y="36"/>
                      <a:pt x="8" y="36"/>
                      <a:pt x="8" y="36"/>
                    </a:cubicBezTo>
                    <a:cubicBezTo>
                      <a:pt x="7" y="36"/>
                      <a:pt x="7" y="36"/>
                      <a:pt x="7" y="36"/>
                    </a:cubicBezTo>
                    <a:cubicBezTo>
                      <a:pt x="3" y="36"/>
                      <a:pt x="0" y="39"/>
                      <a:pt x="0" y="42"/>
                    </a:cubicBezTo>
                    <a:cubicBezTo>
                      <a:pt x="0" y="58"/>
                      <a:pt x="0" y="58"/>
                      <a:pt x="0" y="58"/>
                    </a:cubicBezTo>
                    <a:cubicBezTo>
                      <a:pt x="0" y="61"/>
                      <a:pt x="3" y="64"/>
                      <a:pt x="7" y="64"/>
                    </a:cubicBezTo>
                    <a:cubicBezTo>
                      <a:pt x="8" y="64"/>
                      <a:pt x="8" y="64"/>
                      <a:pt x="8" y="64"/>
                    </a:cubicBezTo>
                    <a:cubicBezTo>
                      <a:pt x="8" y="73"/>
                      <a:pt x="8" y="73"/>
                      <a:pt x="8" y="73"/>
                    </a:cubicBezTo>
                    <a:cubicBezTo>
                      <a:pt x="7" y="73"/>
                      <a:pt x="7" y="73"/>
                      <a:pt x="7" y="73"/>
                    </a:cubicBezTo>
                    <a:cubicBezTo>
                      <a:pt x="3" y="73"/>
                      <a:pt x="0" y="75"/>
                      <a:pt x="0" y="79"/>
                    </a:cubicBezTo>
                    <a:cubicBezTo>
                      <a:pt x="0" y="94"/>
                      <a:pt x="0" y="94"/>
                      <a:pt x="0" y="94"/>
                    </a:cubicBezTo>
                    <a:cubicBezTo>
                      <a:pt x="0" y="98"/>
                      <a:pt x="3" y="101"/>
                      <a:pt x="7" y="101"/>
                    </a:cubicBezTo>
                    <a:close/>
                    <a:moveTo>
                      <a:pt x="34" y="92"/>
                    </a:moveTo>
                    <a:cubicBezTo>
                      <a:pt x="23" y="92"/>
                      <a:pt x="23" y="92"/>
                      <a:pt x="23" y="92"/>
                    </a:cubicBezTo>
                    <a:cubicBezTo>
                      <a:pt x="23" y="81"/>
                      <a:pt x="23" y="81"/>
                      <a:pt x="23" y="81"/>
                    </a:cubicBezTo>
                    <a:cubicBezTo>
                      <a:pt x="34" y="81"/>
                      <a:pt x="34" y="81"/>
                      <a:pt x="34" y="81"/>
                    </a:cubicBezTo>
                    <a:lnTo>
                      <a:pt x="34" y="92"/>
                    </a:lnTo>
                    <a:close/>
                    <a:moveTo>
                      <a:pt x="48" y="92"/>
                    </a:moveTo>
                    <a:cubicBezTo>
                      <a:pt x="38" y="92"/>
                      <a:pt x="38" y="92"/>
                      <a:pt x="38" y="92"/>
                    </a:cubicBezTo>
                    <a:cubicBezTo>
                      <a:pt x="38" y="81"/>
                      <a:pt x="38" y="81"/>
                      <a:pt x="38" y="81"/>
                    </a:cubicBezTo>
                    <a:cubicBezTo>
                      <a:pt x="48" y="81"/>
                      <a:pt x="48" y="81"/>
                      <a:pt x="48" y="81"/>
                    </a:cubicBezTo>
                    <a:lnTo>
                      <a:pt x="48" y="92"/>
                    </a:lnTo>
                    <a:close/>
                    <a:moveTo>
                      <a:pt x="89" y="73"/>
                    </a:moveTo>
                    <a:cubicBezTo>
                      <a:pt x="13" y="73"/>
                      <a:pt x="13" y="73"/>
                      <a:pt x="13" y="73"/>
                    </a:cubicBezTo>
                    <a:cubicBezTo>
                      <a:pt x="13" y="64"/>
                      <a:pt x="13" y="64"/>
                      <a:pt x="13" y="64"/>
                    </a:cubicBezTo>
                    <a:cubicBezTo>
                      <a:pt x="89" y="64"/>
                      <a:pt x="89" y="64"/>
                      <a:pt x="89" y="64"/>
                    </a:cubicBezTo>
                    <a:lnTo>
                      <a:pt x="89" y="73"/>
                    </a:lnTo>
                    <a:close/>
                    <a:moveTo>
                      <a:pt x="23" y="55"/>
                    </a:moveTo>
                    <a:cubicBezTo>
                      <a:pt x="23" y="45"/>
                      <a:pt x="23" y="45"/>
                      <a:pt x="23" y="45"/>
                    </a:cubicBezTo>
                    <a:cubicBezTo>
                      <a:pt x="34" y="45"/>
                      <a:pt x="34" y="45"/>
                      <a:pt x="34" y="45"/>
                    </a:cubicBezTo>
                    <a:cubicBezTo>
                      <a:pt x="34" y="55"/>
                      <a:pt x="34" y="55"/>
                      <a:pt x="34" y="55"/>
                    </a:cubicBezTo>
                    <a:lnTo>
                      <a:pt x="23" y="55"/>
                    </a:lnTo>
                    <a:close/>
                    <a:moveTo>
                      <a:pt x="38" y="55"/>
                    </a:moveTo>
                    <a:cubicBezTo>
                      <a:pt x="38" y="45"/>
                      <a:pt x="38" y="45"/>
                      <a:pt x="38" y="45"/>
                    </a:cubicBezTo>
                    <a:cubicBezTo>
                      <a:pt x="48" y="45"/>
                      <a:pt x="48" y="45"/>
                      <a:pt x="48" y="45"/>
                    </a:cubicBezTo>
                    <a:cubicBezTo>
                      <a:pt x="48" y="55"/>
                      <a:pt x="48" y="55"/>
                      <a:pt x="48" y="55"/>
                    </a:cubicBezTo>
                    <a:lnTo>
                      <a:pt x="38" y="55"/>
                    </a:lnTo>
                    <a:close/>
                    <a:moveTo>
                      <a:pt x="89" y="36"/>
                    </a:moveTo>
                    <a:cubicBezTo>
                      <a:pt x="13" y="36"/>
                      <a:pt x="13" y="36"/>
                      <a:pt x="13" y="36"/>
                    </a:cubicBezTo>
                    <a:cubicBezTo>
                      <a:pt x="13" y="28"/>
                      <a:pt x="13" y="28"/>
                      <a:pt x="13" y="28"/>
                    </a:cubicBezTo>
                    <a:cubicBezTo>
                      <a:pt x="89" y="28"/>
                      <a:pt x="89" y="28"/>
                      <a:pt x="89" y="28"/>
                    </a:cubicBezTo>
                    <a:lnTo>
                      <a:pt x="89" y="36"/>
                    </a:lnTo>
                    <a:close/>
                    <a:moveTo>
                      <a:pt x="38" y="9"/>
                    </a:moveTo>
                    <a:cubicBezTo>
                      <a:pt x="48" y="9"/>
                      <a:pt x="48" y="9"/>
                      <a:pt x="48" y="9"/>
                    </a:cubicBezTo>
                    <a:cubicBezTo>
                      <a:pt x="48" y="19"/>
                      <a:pt x="48" y="19"/>
                      <a:pt x="48" y="19"/>
                    </a:cubicBezTo>
                    <a:cubicBezTo>
                      <a:pt x="38" y="19"/>
                      <a:pt x="38" y="19"/>
                      <a:pt x="38" y="19"/>
                    </a:cubicBezTo>
                    <a:lnTo>
                      <a:pt x="38" y="9"/>
                    </a:lnTo>
                    <a:close/>
                    <a:moveTo>
                      <a:pt x="23" y="9"/>
                    </a:moveTo>
                    <a:cubicBezTo>
                      <a:pt x="34" y="9"/>
                      <a:pt x="34" y="9"/>
                      <a:pt x="34" y="9"/>
                    </a:cubicBezTo>
                    <a:cubicBezTo>
                      <a:pt x="34" y="19"/>
                      <a:pt x="34" y="19"/>
                      <a:pt x="34" y="19"/>
                    </a:cubicBezTo>
                    <a:cubicBezTo>
                      <a:pt x="23" y="19"/>
                      <a:pt x="23" y="19"/>
                      <a:pt x="23" y="19"/>
                    </a:cubicBezTo>
                    <a:lnTo>
                      <a:pt x="23" y="9"/>
                    </a:lnTo>
                    <a:close/>
                    <a:moveTo>
                      <a:pt x="8" y="19"/>
                    </a:moveTo>
                    <a:cubicBezTo>
                      <a:pt x="8" y="9"/>
                      <a:pt x="8" y="9"/>
                      <a:pt x="8" y="9"/>
                    </a:cubicBezTo>
                    <a:cubicBezTo>
                      <a:pt x="19" y="9"/>
                      <a:pt x="19" y="9"/>
                      <a:pt x="19" y="9"/>
                    </a:cubicBezTo>
                    <a:cubicBezTo>
                      <a:pt x="19" y="19"/>
                      <a:pt x="19" y="19"/>
                      <a:pt x="19" y="19"/>
                    </a:cubicBezTo>
                    <a:lnTo>
                      <a:pt x="8" y="19"/>
                    </a:lnTo>
                    <a:close/>
                    <a:moveTo>
                      <a:pt x="8" y="55"/>
                    </a:moveTo>
                    <a:cubicBezTo>
                      <a:pt x="8" y="45"/>
                      <a:pt x="8" y="45"/>
                      <a:pt x="8" y="45"/>
                    </a:cubicBezTo>
                    <a:cubicBezTo>
                      <a:pt x="19" y="45"/>
                      <a:pt x="19" y="45"/>
                      <a:pt x="19" y="45"/>
                    </a:cubicBezTo>
                    <a:cubicBezTo>
                      <a:pt x="19" y="55"/>
                      <a:pt x="19" y="55"/>
                      <a:pt x="19" y="55"/>
                    </a:cubicBezTo>
                    <a:lnTo>
                      <a:pt x="8" y="55"/>
                    </a:lnTo>
                    <a:close/>
                    <a:moveTo>
                      <a:pt x="8" y="81"/>
                    </a:moveTo>
                    <a:cubicBezTo>
                      <a:pt x="19" y="81"/>
                      <a:pt x="19" y="81"/>
                      <a:pt x="19" y="81"/>
                    </a:cubicBezTo>
                    <a:cubicBezTo>
                      <a:pt x="19" y="92"/>
                      <a:pt x="19" y="92"/>
                      <a:pt x="19" y="92"/>
                    </a:cubicBezTo>
                    <a:cubicBezTo>
                      <a:pt x="8" y="92"/>
                      <a:pt x="8" y="92"/>
                      <a:pt x="8" y="92"/>
                    </a:cubicBezTo>
                    <a:lnTo>
                      <a:pt x="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10" name="Freeform 63"/>
            <p:cNvSpPr>
              <a:spLocks/>
            </p:cNvSpPr>
            <p:nvPr/>
          </p:nvSpPr>
          <p:spPr bwMode="auto">
            <a:xfrm>
              <a:off x="5713412" y="3148013"/>
              <a:ext cx="768350" cy="427038"/>
            </a:xfrm>
            <a:custGeom>
              <a:avLst/>
              <a:gdLst>
                <a:gd name="T0" fmla="*/ 158 w 175"/>
                <a:gd name="T1" fmla="*/ 52 h 97"/>
                <a:gd name="T2" fmla="*/ 158 w 175"/>
                <a:gd name="T3" fmla="*/ 51 h 97"/>
                <a:gd name="T4" fmla="*/ 131 w 175"/>
                <a:gd name="T5" fmla="*/ 24 h 97"/>
                <a:gd name="T6" fmla="*/ 123 w 175"/>
                <a:gd name="T7" fmla="*/ 25 h 97"/>
                <a:gd name="T8" fmla="*/ 90 w 175"/>
                <a:gd name="T9" fmla="*/ 0 h 97"/>
                <a:gd name="T10" fmla="*/ 57 w 175"/>
                <a:gd name="T11" fmla="*/ 23 h 97"/>
                <a:gd name="T12" fmla="*/ 48 w 175"/>
                <a:gd name="T13" fmla="*/ 22 h 97"/>
                <a:gd name="T14" fmla="*/ 24 w 175"/>
                <a:gd name="T15" fmla="*/ 43 h 97"/>
                <a:gd name="T16" fmla="*/ 0 w 175"/>
                <a:gd name="T17" fmla="*/ 70 h 97"/>
                <a:gd name="T18" fmla="*/ 27 w 175"/>
                <a:gd name="T19" fmla="*/ 97 h 97"/>
                <a:gd name="T20" fmla="*/ 52 w 175"/>
                <a:gd name="T21" fmla="*/ 97 h 97"/>
                <a:gd name="T22" fmla="*/ 52 w 175"/>
                <a:gd name="T23" fmla="*/ 47 h 97"/>
                <a:gd name="T24" fmla="*/ 63 w 175"/>
                <a:gd name="T25" fmla="*/ 37 h 97"/>
                <a:gd name="T26" fmla="*/ 116 w 175"/>
                <a:gd name="T27" fmla="*/ 37 h 97"/>
                <a:gd name="T28" fmla="*/ 126 w 175"/>
                <a:gd name="T29" fmla="*/ 47 h 97"/>
                <a:gd name="T30" fmla="*/ 126 w 175"/>
                <a:gd name="T31" fmla="*/ 97 h 97"/>
                <a:gd name="T32" fmla="*/ 152 w 175"/>
                <a:gd name="T33" fmla="*/ 97 h 97"/>
                <a:gd name="T34" fmla="*/ 175 w 175"/>
                <a:gd name="T35" fmla="*/ 74 h 97"/>
                <a:gd name="T36" fmla="*/ 158 w 175"/>
                <a:gd name="T37"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7">
                  <a:moveTo>
                    <a:pt x="158" y="52"/>
                  </a:moveTo>
                  <a:cubicBezTo>
                    <a:pt x="158" y="52"/>
                    <a:pt x="158" y="51"/>
                    <a:pt x="158" y="51"/>
                  </a:cubicBezTo>
                  <a:cubicBezTo>
                    <a:pt x="158" y="36"/>
                    <a:pt x="146" y="24"/>
                    <a:pt x="131" y="24"/>
                  </a:cubicBezTo>
                  <a:cubicBezTo>
                    <a:pt x="128" y="24"/>
                    <a:pt x="125" y="24"/>
                    <a:pt x="123" y="25"/>
                  </a:cubicBezTo>
                  <a:cubicBezTo>
                    <a:pt x="119" y="11"/>
                    <a:pt x="105" y="0"/>
                    <a:pt x="90" y="0"/>
                  </a:cubicBezTo>
                  <a:cubicBezTo>
                    <a:pt x="74" y="0"/>
                    <a:pt x="62" y="10"/>
                    <a:pt x="57" y="23"/>
                  </a:cubicBezTo>
                  <a:cubicBezTo>
                    <a:pt x="54" y="22"/>
                    <a:pt x="51" y="22"/>
                    <a:pt x="48" y="22"/>
                  </a:cubicBezTo>
                  <a:cubicBezTo>
                    <a:pt x="36" y="22"/>
                    <a:pt x="25" y="31"/>
                    <a:pt x="24" y="43"/>
                  </a:cubicBezTo>
                  <a:cubicBezTo>
                    <a:pt x="10" y="45"/>
                    <a:pt x="0" y="56"/>
                    <a:pt x="0" y="70"/>
                  </a:cubicBezTo>
                  <a:cubicBezTo>
                    <a:pt x="0" y="85"/>
                    <a:pt x="12" y="97"/>
                    <a:pt x="27" y="97"/>
                  </a:cubicBezTo>
                  <a:cubicBezTo>
                    <a:pt x="28" y="97"/>
                    <a:pt x="38" y="97"/>
                    <a:pt x="52" y="97"/>
                  </a:cubicBezTo>
                  <a:cubicBezTo>
                    <a:pt x="52" y="47"/>
                    <a:pt x="52" y="47"/>
                    <a:pt x="52" y="47"/>
                  </a:cubicBezTo>
                  <a:cubicBezTo>
                    <a:pt x="52" y="41"/>
                    <a:pt x="57" y="37"/>
                    <a:pt x="63" y="37"/>
                  </a:cubicBezTo>
                  <a:cubicBezTo>
                    <a:pt x="116" y="37"/>
                    <a:pt x="116" y="37"/>
                    <a:pt x="116" y="37"/>
                  </a:cubicBezTo>
                  <a:cubicBezTo>
                    <a:pt x="122" y="37"/>
                    <a:pt x="126" y="41"/>
                    <a:pt x="126" y="47"/>
                  </a:cubicBezTo>
                  <a:cubicBezTo>
                    <a:pt x="126" y="97"/>
                    <a:pt x="126" y="97"/>
                    <a:pt x="126" y="97"/>
                  </a:cubicBezTo>
                  <a:cubicBezTo>
                    <a:pt x="141" y="97"/>
                    <a:pt x="152" y="97"/>
                    <a:pt x="152" y="97"/>
                  </a:cubicBezTo>
                  <a:cubicBezTo>
                    <a:pt x="165" y="97"/>
                    <a:pt x="175" y="86"/>
                    <a:pt x="175" y="74"/>
                  </a:cubicBezTo>
                  <a:cubicBezTo>
                    <a:pt x="175" y="63"/>
                    <a:pt x="168" y="54"/>
                    <a:pt x="158" y="52"/>
                  </a:cubicBezTo>
                  <a:close/>
                </a:path>
              </a:pathLst>
            </a:custGeom>
            <a:grp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pic>
        <p:nvPicPr>
          <p:cNvPr id="115" name="图片 11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000893" y="1222923"/>
            <a:ext cx="1286658" cy="964993"/>
          </a:xfrm>
          <a:prstGeom prst="rect">
            <a:avLst/>
          </a:prstGeom>
        </p:spPr>
      </p:pic>
      <p:pic>
        <p:nvPicPr>
          <p:cNvPr id="116" name="图片 11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489219" y="1208238"/>
            <a:ext cx="1286658" cy="964993"/>
          </a:xfrm>
          <a:prstGeom prst="rect">
            <a:avLst/>
          </a:prstGeom>
        </p:spPr>
      </p:pic>
      <p:pic>
        <p:nvPicPr>
          <p:cNvPr id="117" name="图片 1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670826" y="3006471"/>
            <a:ext cx="1017674" cy="763255"/>
          </a:xfrm>
          <a:prstGeom prst="rect">
            <a:avLst/>
          </a:prstGeom>
        </p:spPr>
      </p:pic>
      <p:pic>
        <p:nvPicPr>
          <p:cNvPr id="59" name="图片 58">
            <a:extLst>
              <a:ext uri="{FF2B5EF4-FFF2-40B4-BE49-F238E27FC236}">
                <a16:creationId xmlns:a16="http://schemas.microsoft.com/office/drawing/2014/main" id="{18DB5336-93D3-47B2-9362-83812A69A14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264002" y="52454"/>
            <a:ext cx="1738842" cy="392220"/>
          </a:xfrm>
          <a:prstGeom prst="rect">
            <a:avLst/>
          </a:prstGeom>
        </p:spPr>
      </p:pic>
      <p:grpSp>
        <p:nvGrpSpPr>
          <p:cNvPr id="57" name="组合 56"/>
          <p:cNvGrpSpPr/>
          <p:nvPr/>
        </p:nvGrpSpPr>
        <p:grpSpPr>
          <a:xfrm>
            <a:off x="0" y="0"/>
            <a:ext cx="12192000" cy="810883"/>
            <a:chOff x="0" y="0"/>
            <a:chExt cx="12192000" cy="810883"/>
          </a:xfrm>
        </p:grpSpPr>
        <p:grpSp>
          <p:nvGrpSpPr>
            <p:cNvPr id="58" name="组合 57"/>
            <p:cNvGrpSpPr/>
            <p:nvPr/>
          </p:nvGrpSpPr>
          <p:grpSpPr>
            <a:xfrm>
              <a:off x="0" y="0"/>
              <a:ext cx="12192000" cy="810883"/>
              <a:chOff x="0" y="0"/>
              <a:chExt cx="12192000" cy="810883"/>
            </a:xfrm>
          </p:grpSpPr>
          <p:sp>
            <p:nvSpPr>
              <p:cNvPr id="61" name="矩形 60"/>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62" name="Picture 3"/>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文本框 59"/>
            <p:cNvSpPr txBox="1"/>
            <p:nvPr/>
          </p:nvSpPr>
          <p:spPr>
            <a:xfrm>
              <a:off x="778947" y="142562"/>
              <a:ext cx="1261884"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端到端</a:t>
              </a:r>
            </a:p>
          </p:txBody>
        </p:sp>
      </p:grpSp>
    </p:spTree>
    <p:extLst>
      <p:ext uri="{BB962C8B-B14F-4D97-AF65-F5344CB8AC3E}">
        <p14:creationId xmlns:p14="http://schemas.microsoft.com/office/powerpoint/2010/main" val="17984768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圆角矩形 72"/>
          <p:cNvSpPr/>
          <p:nvPr/>
        </p:nvSpPr>
        <p:spPr bwMode="auto">
          <a:xfrm>
            <a:off x="8149011" y="846111"/>
            <a:ext cx="4010295" cy="4878872"/>
          </a:xfrm>
          <a:prstGeom prst="roundRect">
            <a:avLst>
              <a:gd name="adj" fmla="val 2940"/>
            </a:avLst>
          </a:prstGeom>
          <a:gradFill>
            <a:gsLst>
              <a:gs pos="0">
                <a:srgbClr val="089CB0"/>
              </a:gs>
              <a:gs pos="0">
                <a:srgbClr val="089CB0">
                  <a:alpha val="0"/>
                </a:srgbClr>
              </a:gs>
            </a:gsLst>
            <a:lin ang="4200000" scaled="0"/>
          </a:gradFill>
          <a:ln>
            <a:noFill/>
            <a:headEnd/>
            <a:tailEnd/>
          </a:ln>
          <a:effectLst/>
          <a:scene3d>
            <a:camera prst="orthographicFront"/>
            <a:lightRig rig="threePt" dir="t">
              <a:rot lat="0" lon="0" rev="1200000"/>
            </a:lightRig>
          </a:scene3d>
          <a:sp3d/>
          <a:extLst/>
        </p:spPr>
        <p:style>
          <a:lnRef idx="0">
            <a:schemeClr val="accent1"/>
          </a:lnRef>
          <a:fillRef idx="3">
            <a:schemeClr val="accent1"/>
          </a:fillRef>
          <a:effectRef idx="3">
            <a:schemeClr val="accent1"/>
          </a:effectRef>
          <a:fontRef idx="minor">
            <a:schemeClr val="lt1"/>
          </a:fontRef>
        </p:style>
        <p:txBody>
          <a:bodyPr wrap="square" lIns="16846" tIns="8423" rIns="16846" bIns="8423" anchor="ctr" anchorCtr="0">
            <a:noAutofit/>
          </a:bodyPr>
          <a:lstStyle/>
          <a:p>
            <a:pPr eaLnBrk="0" hangingPunct="0">
              <a:buClr>
                <a:srgbClr val="CC9900"/>
              </a:buClr>
            </a:pPr>
            <a:r>
              <a:rPr lang="zh-CN" altLang="en-US" sz="1800" b="1" dirty="0">
                <a:solidFill>
                  <a:schemeClr val="tx1"/>
                </a:solidFill>
                <a:latin typeface="+mn-ea"/>
                <a:cs typeface="Arial" pitchFamily="34" charset="0"/>
              </a:rPr>
              <a:t>功能</a:t>
            </a:r>
            <a:endParaRPr lang="en-US" altLang="zh-CN" sz="1800" b="1"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完善的视频会议系统</a:t>
            </a:r>
            <a:endParaRPr lang="en-US" altLang="zh-CN" sz="1600"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满足大型党政多种会议应用需求</a:t>
            </a:r>
            <a:endParaRPr lang="en-US" altLang="zh-CN" sz="1600"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无缝融合党政</a:t>
            </a:r>
            <a:r>
              <a:rPr lang="en-US" altLang="zh-CN" sz="1600" dirty="0">
                <a:solidFill>
                  <a:schemeClr val="tx1"/>
                </a:solidFill>
                <a:latin typeface="+mn-ea"/>
                <a:cs typeface="Arial" pitchFamily="34" charset="0"/>
              </a:rPr>
              <a:t>UC</a:t>
            </a:r>
            <a:r>
              <a:rPr lang="zh-CN" altLang="en-US" sz="1600" dirty="0">
                <a:solidFill>
                  <a:schemeClr val="tx1"/>
                </a:solidFill>
                <a:latin typeface="+mn-ea"/>
                <a:cs typeface="Arial" pitchFamily="34" charset="0"/>
              </a:rPr>
              <a:t>、办公系统，高效合作</a:t>
            </a:r>
            <a:endParaRPr lang="en-US" altLang="zh-CN" sz="1600" dirty="0">
              <a:solidFill>
                <a:schemeClr val="tx1"/>
              </a:solidFill>
              <a:latin typeface="+mn-ea"/>
              <a:cs typeface="Arial" pitchFamily="34" charset="0"/>
            </a:endParaRPr>
          </a:p>
          <a:p>
            <a:pPr eaLnBrk="0" hangingPunct="0">
              <a:buClr>
                <a:srgbClr val="CC9900"/>
              </a:buClr>
            </a:pPr>
            <a:endParaRPr lang="en-US" altLang="zh-CN" sz="1800" b="1" dirty="0">
              <a:solidFill>
                <a:schemeClr val="tx1"/>
              </a:solidFill>
              <a:latin typeface="+mn-ea"/>
              <a:cs typeface="Arial" pitchFamily="34" charset="0"/>
            </a:endParaRPr>
          </a:p>
          <a:p>
            <a:pPr eaLnBrk="0" hangingPunct="0">
              <a:buClr>
                <a:srgbClr val="CC9900"/>
              </a:buClr>
            </a:pPr>
            <a:r>
              <a:rPr lang="zh-CN" altLang="en-US" sz="1800" b="1" dirty="0">
                <a:solidFill>
                  <a:schemeClr val="tx1"/>
                </a:solidFill>
                <a:latin typeface="+mn-ea"/>
                <a:cs typeface="Arial" pitchFamily="34" charset="0"/>
              </a:rPr>
              <a:t>特点</a:t>
            </a:r>
            <a:endParaRPr lang="en-US" altLang="zh-CN" sz="1800" b="1"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多通道级联，保证会议体验，中心会场可以多种会议图像显示策略。</a:t>
            </a:r>
            <a:endParaRPr lang="en-US" altLang="zh-CN" sz="1600"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最大支持系统</a:t>
            </a:r>
            <a:r>
              <a:rPr lang="en-US" altLang="zh-CN" sz="1600" dirty="0">
                <a:solidFill>
                  <a:schemeClr val="tx1"/>
                </a:solidFill>
                <a:latin typeface="+mn-ea"/>
                <a:cs typeface="Arial" pitchFamily="34" charset="0"/>
              </a:rPr>
              <a:t>9</a:t>
            </a:r>
            <a:r>
              <a:rPr lang="zh-CN" altLang="en-US" sz="1600" dirty="0">
                <a:solidFill>
                  <a:schemeClr val="tx1"/>
                </a:solidFill>
                <a:latin typeface="+mn-ea"/>
                <a:cs typeface="Arial" pitchFamily="34" charset="0"/>
              </a:rPr>
              <a:t>重备份，稳定可靠</a:t>
            </a:r>
            <a:endParaRPr lang="en-US" altLang="zh-CN" sz="1600"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包括主席会控等丰富的会控功能</a:t>
            </a:r>
            <a:endParaRPr lang="en-US" altLang="zh-CN" sz="1600"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端到端</a:t>
            </a:r>
            <a:r>
              <a:rPr lang="en-US" altLang="zh-CN" sz="1600" dirty="0">
                <a:solidFill>
                  <a:schemeClr val="tx1"/>
                </a:solidFill>
                <a:latin typeface="+mn-ea"/>
                <a:cs typeface="Arial" pitchFamily="34" charset="0"/>
              </a:rPr>
              <a:t>1080p60</a:t>
            </a:r>
            <a:r>
              <a:rPr lang="zh-CN" altLang="en-US" sz="1600" dirty="0">
                <a:solidFill>
                  <a:schemeClr val="tx1"/>
                </a:solidFill>
                <a:latin typeface="+mn-ea"/>
                <a:cs typeface="Arial" pitchFamily="34" charset="0"/>
              </a:rPr>
              <a:t>会议系统</a:t>
            </a:r>
            <a:endParaRPr lang="en-US" altLang="zh-CN" sz="1600" dirty="0">
              <a:solidFill>
                <a:schemeClr val="tx1"/>
              </a:solidFill>
              <a:latin typeface="+mn-ea"/>
              <a:cs typeface="Arial" pitchFamily="34" charset="0"/>
            </a:endParaRPr>
          </a:p>
          <a:p>
            <a:pPr marL="285750" indent="-285750"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节能、低带宽等技术节省</a:t>
            </a:r>
            <a:r>
              <a:rPr lang="en-US" altLang="zh-CN" sz="1600" dirty="0">
                <a:solidFill>
                  <a:schemeClr val="tx1"/>
                </a:solidFill>
                <a:latin typeface="+mn-ea"/>
                <a:cs typeface="Arial" pitchFamily="34" charset="0"/>
              </a:rPr>
              <a:t>TCO</a:t>
            </a:r>
          </a:p>
        </p:txBody>
      </p:sp>
      <p:grpSp>
        <p:nvGrpSpPr>
          <p:cNvPr id="76" name="组合 75"/>
          <p:cNvGrpSpPr/>
          <p:nvPr/>
        </p:nvGrpSpPr>
        <p:grpSpPr>
          <a:xfrm>
            <a:off x="180447" y="1126313"/>
            <a:ext cx="8053709" cy="5395266"/>
            <a:chOff x="135172" y="844539"/>
            <a:chExt cx="6038884" cy="4045513"/>
          </a:xfrm>
        </p:grpSpPr>
        <p:sp>
          <p:nvSpPr>
            <p:cNvPr id="77" name="Line 24"/>
            <p:cNvSpPr>
              <a:spLocks noChangeShapeType="1"/>
            </p:cNvSpPr>
            <p:nvPr/>
          </p:nvSpPr>
          <p:spPr bwMode="auto">
            <a:xfrm flipH="1">
              <a:off x="3211736" y="1707888"/>
              <a:ext cx="944628" cy="755702"/>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pic>
          <p:nvPicPr>
            <p:cNvPr id="78" name="Picture 124" descr="云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19417" y="3077026"/>
              <a:ext cx="991044" cy="573314"/>
            </a:xfrm>
            <a:prstGeom prst="rect">
              <a:avLst/>
            </a:prstGeom>
            <a:ln>
              <a:noFill/>
            </a:ln>
            <a:effectLst>
              <a:outerShdw blurRad="190500" algn="tl" rotWithShape="0">
                <a:srgbClr val="000000">
                  <a:alpha val="70000"/>
                </a:srgbClr>
              </a:outerShdw>
            </a:effectLst>
          </p:spPr>
        </p:pic>
        <p:pic>
          <p:nvPicPr>
            <p:cNvPr id="82" name="Picture 124" descr="云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69817" y="2148112"/>
              <a:ext cx="2322287" cy="1059543"/>
            </a:xfrm>
            <a:prstGeom prst="rect">
              <a:avLst/>
            </a:prstGeom>
            <a:ln>
              <a:noFill/>
            </a:ln>
            <a:effectLst>
              <a:outerShdw blurRad="190500" algn="tl" rotWithShape="0">
                <a:srgbClr val="000000">
                  <a:alpha val="70000"/>
                </a:srgbClr>
              </a:outerShdw>
            </a:effectLst>
          </p:spPr>
        </p:pic>
        <p:sp>
          <p:nvSpPr>
            <p:cNvPr id="87" name="Line 24"/>
            <p:cNvSpPr>
              <a:spLocks noChangeShapeType="1"/>
            </p:cNvSpPr>
            <p:nvPr/>
          </p:nvSpPr>
          <p:spPr bwMode="auto">
            <a:xfrm flipH="1" flipV="1">
              <a:off x="3546960" y="2750453"/>
              <a:ext cx="515258" cy="341086"/>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sp>
          <p:nvSpPr>
            <p:cNvPr id="89" name="Line 24"/>
            <p:cNvSpPr>
              <a:spLocks noChangeShapeType="1"/>
            </p:cNvSpPr>
            <p:nvPr/>
          </p:nvSpPr>
          <p:spPr bwMode="auto">
            <a:xfrm flipV="1">
              <a:off x="663292" y="2931882"/>
              <a:ext cx="866183" cy="564718"/>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sp>
          <p:nvSpPr>
            <p:cNvPr id="90" name="Line 24"/>
            <p:cNvSpPr>
              <a:spLocks noChangeShapeType="1"/>
            </p:cNvSpPr>
            <p:nvPr/>
          </p:nvSpPr>
          <p:spPr bwMode="auto">
            <a:xfrm>
              <a:off x="1456907" y="1908630"/>
              <a:ext cx="471714" cy="428168"/>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sp>
          <p:nvSpPr>
            <p:cNvPr id="94" name="Line 24"/>
            <p:cNvSpPr>
              <a:spLocks noChangeShapeType="1"/>
            </p:cNvSpPr>
            <p:nvPr/>
          </p:nvSpPr>
          <p:spPr bwMode="auto">
            <a:xfrm flipV="1">
              <a:off x="1602047" y="3084283"/>
              <a:ext cx="370114" cy="406400"/>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sp>
          <p:nvSpPr>
            <p:cNvPr id="96" name="Rectangle 45"/>
            <p:cNvSpPr>
              <a:spLocks noChangeArrowheads="1"/>
            </p:cNvSpPr>
            <p:nvPr/>
          </p:nvSpPr>
          <p:spPr bwMode="auto">
            <a:xfrm>
              <a:off x="534055" y="1910495"/>
              <a:ext cx="992357" cy="226652"/>
            </a:xfrm>
            <a:prstGeom prst="rect">
              <a:avLst/>
            </a:prstGeom>
            <a:noFill/>
            <a:ln w="9525" algn="ctr">
              <a:noFill/>
              <a:miter lim="800000"/>
              <a:headEnd/>
              <a:tailEnd/>
            </a:ln>
          </p:spPr>
          <p:txBody>
            <a:bodyPr lIns="48011" tIns="48011" rIns="48011" bIns="48011">
              <a:spAutoFit/>
            </a:bodyPr>
            <a:lstStyle/>
            <a:p>
              <a:pPr defTabSz="1246967">
                <a:defRPr/>
              </a:pPr>
              <a:r>
                <a:rPr lang="zh-CN" altLang="en-US" sz="1334" kern="0" dirty="0">
                  <a:latin typeface="微软雅黑"/>
                  <a:ea typeface="微软雅黑"/>
                </a:rPr>
                <a:t>中心会议室</a:t>
              </a:r>
              <a:endParaRPr lang="en-US" altLang="zh-CN" sz="1334" kern="0" dirty="0">
                <a:latin typeface="微软雅黑"/>
                <a:ea typeface="微软雅黑"/>
              </a:endParaRPr>
            </a:p>
          </p:txBody>
        </p:sp>
        <p:sp>
          <p:nvSpPr>
            <p:cNvPr id="97" name="Rectangle 45"/>
            <p:cNvSpPr>
              <a:spLocks noChangeArrowheads="1"/>
            </p:cNvSpPr>
            <p:nvPr/>
          </p:nvSpPr>
          <p:spPr bwMode="auto">
            <a:xfrm>
              <a:off x="2509189" y="1889641"/>
              <a:ext cx="725715" cy="226652"/>
            </a:xfrm>
            <a:prstGeom prst="rect">
              <a:avLst/>
            </a:prstGeom>
            <a:noFill/>
            <a:ln w="9525" algn="ctr">
              <a:noFill/>
              <a:miter lim="800000"/>
              <a:headEnd/>
              <a:tailEnd/>
            </a:ln>
          </p:spPr>
          <p:txBody>
            <a:bodyPr wrap="square" lIns="48011" tIns="48011" rIns="48011" bIns="48011">
              <a:spAutoFit/>
            </a:bodyPr>
            <a:lstStyle/>
            <a:p>
              <a:pPr algn="r" defTabSz="1246967">
                <a:defRPr/>
              </a:pPr>
              <a:r>
                <a:rPr lang="zh-CN" altLang="en-US" sz="1334" kern="0" dirty="0">
                  <a:latin typeface="微软雅黑"/>
                  <a:ea typeface="微软雅黑"/>
                </a:rPr>
                <a:t>领导办公室</a:t>
              </a:r>
            </a:p>
          </p:txBody>
        </p:sp>
        <p:sp>
          <p:nvSpPr>
            <p:cNvPr id="99" name="Rectangle 45"/>
            <p:cNvSpPr>
              <a:spLocks noChangeArrowheads="1"/>
            </p:cNvSpPr>
            <p:nvPr/>
          </p:nvSpPr>
          <p:spPr bwMode="auto">
            <a:xfrm>
              <a:off x="1883125" y="4355044"/>
              <a:ext cx="1002481" cy="226652"/>
            </a:xfrm>
            <a:prstGeom prst="rect">
              <a:avLst/>
            </a:prstGeom>
            <a:noFill/>
            <a:ln w="9525" algn="ctr">
              <a:noFill/>
              <a:miter lim="800000"/>
              <a:headEnd/>
              <a:tailEnd/>
            </a:ln>
          </p:spPr>
          <p:txBody>
            <a:bodyPr wrap="square" lIns="48011" tIns="48011" rIns="48011" bIns="48011">
              <a:spAutoFit/>
            </a:bodyPr>
            <a:lstStyle/>
            <a:p>
              <a:pPr defTabSz="1246967">
                <a:defRPr/>
              </a:pPr>
              <a:r>
                <a:rPr lang="zh-CN" altLang="en-US" sz="1334" kern="0" dirty="0">
                  <a:latin typeface="微软雅黑"/>
                  <a:ea typeface="微软雅黑"/>
                </a:rPr>
                <a:t>集中会议室</a:t>
              </a:r>
              <a:endParaRPr lang="en-US" altLang="zh-CN" sz="1334" kern="0" dirty="0">
                <a:latin typeface="微软雅黑"/>
                <a:ea typeface="微软雅黑"/>
              </a:endParaRPr>
            </a:p>
          </p:txBody>
        </p:sp>
        <p:sp>
          <p:nvSpPr>
            <p:cNvPr id="100" name="Rectangle 45"/>
            <p:cNvSpPr>
              <a:spLocks noChangeArrowheads="1"/>
            </p:cNvSpPr>
            <p:nvPr/>
          </p:nvSpPr>
          <p:spPr bwMode="auto">
            <a:xfrm>
              <a:off x="5234656" y="4446314"/>
              <a:ext cx="939400" cy="226652"/>
            </a:xfrm>
            <a:prstGeom prst="rect">
              <a:avLst/>
            </a:prstGeom>
            <a:noFill/>
            <a:ln w="9525" algn="ctr">
              <a:noFill/>
              <a:miter lim="800000"/>
              <a:headEnd/>
              <a:tailEnd/>
            </a:ln>
          </p:spPr>
          <p:txBody>
            <a:bodyPr lIns="48011" tIns="48011" rIns="48011" bIns="48011">
              <a:spAutoFit/>
            </a:bodyPr>
            <a:lstStyle/>
            <a:p>
              <a:pPr defTabSz="1246967">
                <a:defRPr/>
              </a:pPr>
              <a:r>
                <a:rPr lang="zh-CN" altLang="en-US" sz="1334" kern="0" dirty="0">
                  <a:latin typeface="微软雅黑"/>
                  <a:ea typeface="微软雅黑"/>
                </a:rPr>
                <a:t>党政人员桌面</a:t>
              </a:r>
              <a:endParaRPr lang="en-US" altLang="zh-CN" sz="1334" kern="0" dirty="0">
                <a:latin typeface="微软雅黑"/>
                <a:ea typeface="微软雅黑"/>
              </a:endParaRPr>
            </a:p>
          </p:txBody>
        </p:sp>
        <p:sp>
          <p:nvSpPr>
            <p:cNvPr id="104" name="Rectangle 45"/>
            <p:cNvSpPr>
              <a:spLocks noChangeArrowheads="1"/>
            </p:cNvSpPr>
            <p:nvPr/>
          </p:nvSpPr>
          <p:spPr bwMode="auto">
            <a:xfrm>
              <a:off x="5461550" y="3099819"/>
              <a:ext cx="523812" cy="380601"/>
            </a:xfrm>
            <a:prstGeom prst="rect">
              <a:avLst/>
            </a:prstGeom>
            <a:noFill/>
            <a:ln w="9525" algn="ctr">
              <a:noFill/>
              <a:miter lim="800000"/>
              <a:headEnd/>
              <a:tailEnd/>
            </a:ln>
          </p:spPr>
          <p:txBody>
            <a:bodyPr wrap="square" lIns="48011" tIns="48011" rIns="48011" bIns="48011">
              <a:spAutoFit/>
            </a:bodyPr>
            <a:lstStyle/>
            <a:p>
              <a:pPr defTabSz="1246967">
                <a:defRPr/>
              </a:pPr>
              <a:r>
                <a:rPr lang="zh-CN" altLang="en-US" sz="1334" b="1" kern="0" dirty="0">
                  <a:solidFill>
                    <a:srgbClr val="FFC000"/>
                  </a:solidFill>
                  <a:latin typeface="微软雅黑"/>
                  <a:ea typeface="微软雅黑"/>
                </a:rPr>
                <a:t>大型分支机构</a:t>
              </a:r>
            </a:p>
          </p:txBody>
        </p:sp>
        <p:sp>
          <p:nvSpPr>
            <p:cNvPr id="105" name="AutoShape 95"/>
            <p:cNvSpPr>
              <a:spLocks noChangeArrowheads="1"/>
            </p:cNvSpPr>
            <p:nvPr/>
          </p:nvSpPr>
          <p:spPr bwMode="auto">
            <a:xfrm>
              <a:off x="4010001" y="3050707"/>
              <a:ext cx="2054368" cy="1347119"/>
            </a:xfrm>
            <a:prstGeom prst="roundRect">
              <a:avLst>
                <a:gd name="adj" fmla="val 16667"/>
              </a:avLst>
            </a:prstGeom>
            <a:noFill/>
            <a:ln w="15875" algn="ctr">
              <a:solidFill>
                <a:schemeClr val="tx1"/>
              </a:solidFill>
              <a:prstDash val="sysDash"/>
              <a:round/>
              <a:headEnd/>
              <a:tailEnd/>
            </a:ln>
          </p:spPr>
          <p:txBody>
            <a:bodyPr wrap="none" lIns="48011" tIns="48011" rIns="48011" bIns="48011" anchor="ctr"/>
            <a:lstStyle/>
            <a:p>
              <a:endParaRPr lang="zh-CN" altLang="en-US" sz="1067">
                <a:latin typeface="微软雅黑"/>
                <a:ea typeface="微软雅黑"/>
              </a:endParaRPr>
            </a:p>
          </p:txBody>
        </p:sp>
        <p:sp>
          <p:nvSpPr>
            <p:cNvPr id="106" name="AutoShape 95"/>
            <p:cNvSpPr>
              <a:spLocks noChangeArrowheads="1"/>
            </p:cNvSpPr>
            <p:nvPr/>
          </p:nvSpPr>
          <p:spPr bwMode="auto">
            <a:xfrm>
              <a:off x="310278" y="844539"/>
              <a:ext cx="3171372" cy="1049573"/>
            </a:xfrm>
            <a:prstGeom prst="roundRect">
              <a:avLst>
                <a:gd name="adj" fmla="val 16667"/>
              </a:avLst>
            </a:prstGeom>
            <a:solidFill>
              <a:schemeClr val="bg1"/>
            </a:solidFill>
            <a:ln w="15875" algn="ctr">
              <a:solidFill>
                <a:schemeClr val="tx1"/>
              </a:solidFill>
              <a:prstDash val="sysDash"/>
              <a:round/>
              <a:headEnd/>
              <a:tailEnd/>
            </a:ln>
          </p:spPr>
          <p:txBody>
            <a:bodyPr wrap="none" lIns="48011" tIns="48011" rIns="48011" bIns="48011" anchor="ctr"/>
            <a:lstStyle/>
            <a:p>
              <a:endParaRPr lang="zh-CN" altLang="en-US" sz="1067">
                <a:ln w="0"/>
                <a:effectLst>
                  <a:outerShdw blurRad="38100" dist="19050" dir="2700000" algn="tl" rotWithShape="0">
                    <a:schemeClr val="dk1">
                      <a:alpha val="40000"/>
                    </a:schemeClr>
                  </a:outerShdw>
                </a:effectLst>
                <a:latin typeface="微软雅黑"/>
                <a:ea typeface="微软雅黑"/>
              </a:endParaRPr>
            </a:p>
          </p:txBody>
        </p:sp>
        <p:pic>
          <p:nvPicPr>
            <p:cNvPr id="110" name="Picture 12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8649" y="3621311"/>
              <a:ext cx="747492" cy="576000"/>
            </a:xfrm>
            <a:prstGeom prst="rect">
              <a:avLst/>
            </a:prstGeom>
            <a:solidFill>
              <a:srgbClr val="FFFFFF"/>
            </a:solidFill>
            <a:ln w="12700">
              <a:solidFill>
                <a:srgbClr val="777777"/>
              </a:solidFill>
              <a:miter lim="800000"/>
              <a:headEnd/>
              <a:tailEnd/>
            </a:ln>
            <a:effectLst>
              <a:outerShdw blurRad="50800" dist="38100" dir="2700000" algn="tl" rotWithShape="0">
                <a:prstClr val="black">
                  <a:alpha val="40000"/>
                </a:prstClr>
              </a:outerShdw>
            </a:effectLst>
          </p:spPr>
        </p:pic>
        <p:sp>
          <p:nvSpPr>
            <p:cNvPr id="111" name="Rectangle 45"/>
            <p:cNvSpPr>
              <a:spLocks noChangeArrowheads="1"/>
            </p:cNvSpPr>
            <p:nvPr/>
          </p:nvSpPr>
          <p:spPr bwMode="auto">
            <a:xfrm>
              <a:off x="135172" y="4355044"/>
              <a:ext cx="961308" cy="226652"/>
            </a:xfrm>
            <a:prstGeom prst="rect">
              <a:avLst/>
            </a:prstGeom>
            <a:noFill/>
            <a:ln w="9525" algn="ctr">
              <a:noFill/>
              <a:miter lim="800000"/>
              <a:headEnd/>
              <a:tailEnd/>
            </a:ln>
          </p:spPr>
          <p:txBody>
            <a:bodyPr wrap="square" lIns="48011" tIns="48011" rIns="48011" bIns="48011">
              <a:spAutoFit/>
            </a:bodyPr>
            <a:lstStyle/>
            <a:p>
              <a:pPr defTabSz="1246967">
                <a:defRPr/>
              </a:pPr>
              <a:r>
                <a:rPr lang="zh-CN" altLang="en-US" sz="1334" kern="0" dirty="0">
                  <a:latin typeface="微软雅黑"/>
                  <a:ea typeface="微软雅黑"/>
                </a:rPr>
                <a:t>领导办公室</a:t>
              </a:r>
            </a:p>
          </p:txBody>
        </p:sp>
        <p:sp>
          <p:nvSpPr>
            <p:cNvPr id="112" name="Line 24"/>
            <p:cNvSpPr>
              <a:spLocks noChangeShapeType="1"/>
            </p:cNvSpPr>
            <p:nvPr/>
          </p:nvSpPr>
          <p:spPr bwMode="auto">
            <a:xfrm flipH="1">
              <a:off x="2509189" y="1915886"/>
              <a:ext cx="0" cy="275769"/>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pic>
          <p:nvPicPr>
            <p:cNvPr id="114" name="Picture 5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9136" y="939695"/>
              <a:ext cx="1351305" cy="800360"/>
            </a:xfrm>
            <a:prstGeom prst="rect">
              <a:avLst/>
            </a:prstGeom>
            <a:solidFill>
              <a:srgbClr val="FFFFFF"/>
            </a:solidFill>
            <a:ln w="12700">
              <a:solidFill>
                <a:srgbClr val="777777"/>
              </a:solidFill>
              <a:miter lim="800000"/>
              <a:headEnd/>
              <a:tailEnd/>
            </a:ln>
            <a:effectLst>
              <a:outerShdw blurRad="50800" dist="38100" dir="2700000" algn="tl" rotWithShape="0">
                <a:prstClr val="black">
                  <a:alpha val="40000"/>
                </a:prstClr>
              </a:outerShdw>
            </a:effectLst>
          </p:spPr>
        </p:pic>
        <p:sp>
          <p:nvSpPr>
            <p:cNvPr id="116" name="Rectangle 45"/>
            <p:cNvSpPr>
              <a:spLocks noChangeArrowheads="1"/>
            </p:cNvSpPr>
            <p:nvPr/>
          </p:nvSpPr>
          <p:spPr bwMode="auto">
            <a:xfrm>
              <a:off x="1122443" y="4355044"/>
              <a:ext cx="642120" cy="226652"/>
            </a:xfrm>
            <a:prstGeom prst="rect">
              <a:avLst/>
            </a:prstGeom>
            <a:noFill/>
            <a:ln w="9525" algn="ctr">
              <a:noFill/>
              <a:miter lim="800000"/>
              <a:headEnd/>
              <a:tailEnd/>
            </a:ln>
          </p:spPr>
          <p:txBody>
            <a:bodyPr wrap="square" lIns="48011" tIns="48011" rIns="48011" bIns="48011">
              <a:spAutoFit/>
            </a:bodyPr>
            <a:lstStyle/>
            <a:p>
              <a:pPr defTabSz="1246967">
                <a:defRPr/>
              </a:pPr>
              <a:r>
                <a:rPr lang="zh-CN" altLang="en-US" sz="1334" kern="0" dirty="0">
                  <a:latin typeface="微软雅黑"/>
                  <a:ea typeface="微软雅黑"/>
                </a:rPr>
                <a:t>员工桌面</a:t>
              </a:r>
              <a:endParaRPr lang="en-US" altLang="zh-CN" sz="1334" kern="0" dirty="0">
                <a:latin typeface="微软雅黑"/>
                <a:ea typeface="微软雅黑"/>
              </a:endParaRPr>
            </a:p>
          </p:txBody>
        </p:sp>
        <p:sp>
          <p:nvSpPr>
            <p:cNvPr id="118" name="Line 24"/>
            <p:cNvSpPr>
              <a:spLocks noChangeShapeType="1"/>
            </p:cNvSpPr>
            <p:nvPr/>
          </p:nvSpPr>
          <p:spPr bwMode="auto">
            <a:xfrm flipH="1" flipV="1">
              <a:off x="2603532" y="3113311"/>
              <a:ext cx="159596" cy="383289"/>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pic>
          <p:nvPicPr>
            <p:cNvPr id="120" name="Picture 59"/>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5161805" y="3761136"/>
              <a:ext cx="761239" cy="507493"/>
            </a:xfrm>
            <a:prstGeom prst="rect">
              <a:avLst/>
            </a:prstGeom>
            <a:solidFill>
              <a:srgbClr val="FFFFFF"/>
            </a:solidFill>
            <a:ln w="12700">
              <a:solidFill>
                <a:srgbClr val="777777"/>
              </a:solidFill>
              <a:miter lim="800000"/>
              <a:headEnd/>
              <a:tailEnd/>
            </a:ln>
            <a:effectLst>
              <a:outerShdw blurRad="50800" dist="38100" dir="2700000" algn="tl" rotWithShape="0">
                <a:prstClr val="black">
                  <a:alpha val="40000"/>
                </a:prstClr>
              </a:outerShdw>
            </a:effectLst>
          </p:spPr>
        </p:pic>
        <p:sp>
          <p:nvSpPr>
            <p:cNvPr id="121" name="Line 24"/>
            <p:cNvSpPr>
              <a:spLocks noChangeShapeType="1"/>
            </p:cNvSpPr>
            <p:nvPr/>
          </p:nvSpPr>
          <p:spPr bwMode="auto">
            <a:xfrm flipV="1">
              <a:off x="4526676" y="3563255"/>
              <a:ext cx="159657" cy="145142"/>
            </a:xfrm>
            <a:prstGeom prst="line">
              <a:avLst/>
            </a:prstGeom>
            <a:noFill/>
            <a:ln w="9525" algn="ctr">
              <a:solidFill>
                <a:srgbClr val="777777"/>
              </a:solidFill>
              <a:round/>
              <a:headEnd/>
              <a:tailEnd/>
            </a:ln>
          </p:spPr>
          <p:txBody>
            <a:bodyPr wrap="none" lIns="48011" tIns="48011" rIns="48011" bIns="48011" anchor="ctr"/>
            <a:lstStyle/>
            <a:p>
              <a:pPr>
                <a:defRPr/>
              </a:pPr>
              <a:endParaRPr lang="zh-CN" altLang="en-US" sz="1067" kern="0">
                <a:latin typeface="微软雅黑"/>
                <a:ea typeface="微软雅黑"/>
              </a:endParaRPr>
            </a:p>
          </p:txBody>
        </p:sp>
        <p:sp>
          <p:nvSpPr>
            <p:cNvPr id="122" name="Line 24"/>
            <p:cNvSpPr>
              <a:spLocks noChangeShapeType="1"/>
            </p:cNvSpPr>
            <p:nvPr/>
          </p:nvSpPr>
          <p:spPr bwMode="auto">
            <a:xfrm flipH="1" flipV="1">
              <a:off x="5237877" y="3563255"/>
              <a:ext cx="174172" cy="174170"/>
            </a:xfrm>
            <a:prstGeom prst="line">
              <a:avLst/>
            </a:prstGeom>
            <a:noFill/>
            <a:ln w="9525" algn="ctr">
              <a:solidFill>
                <a:srgbClr val="777777"/>
              </a:solidFill>
              <a:round/>
              <a:headEnd/>
              <a:tailEnd/>
            </a:ln>
          </p:spPr>
          <p:txBody>
            <a:bodyPr wrap="none" lIns="48011" tIns="48011" rIns="48011" bIns="48011" anchor="ctr"/>
            <a:lstStyle/>
            <a:p>
              <a:pPr>
                <a:defRPr/>
              </a:pPr>
              <a:endParaRPr lang="zh-CN" altLang="en-US" sz="1067" kern="0">
                <a:latin typeface="微软雅黑"/>
                <a:ea typeface="微软雅黑"/>
              </a:endParaRPr>
            </a:p>
          </p:txBody>
        </p:sp>
        <p:sp>
          <p:nvSpPr>
            <p:cNvPr id="126" name="AutoShape 95"/>
            <p:cNvSpPr>
              <a:spLocks noChangeArrowheads="1"/>
            </p:cNvSpPr>
            <p:nvPr/>
          </p:nvSpPr>
          <p:spPr bwMode="auto">
            <a:xfrm>
              <a:off x="179713" y="3508879"/>
              <a:ext cx="3696986" cy="809118"/>
            </a:xfrm>
            <a:prstGeom prst="roundRect">
              <a:avLst>
                <a:gd name="adj" fmla="val 16667"/>
              </a:avLst>
            </a:prstGeom>
            <a:noFill/>
            <a:ln w="15875" algn="ctr">
              <a:solidFill>
                <a:schemeClr val="tx1"/>
              </a:solidFill>
              <a:prstDash val="sysDash"/>
              <a:round/>
              <a:headEnd/>
              <a:tailEnd/>
            </a:ln>
          </p:spPr>
          <p:txBody>
            <a:bodyPr wrap="none" lIns="48011" tIns="48011" rIns="48011" bIns="48011" anchor="ctr"/>
            <a:lstStyle/>
            <a:p>
              <a:endParaRPr lang="zh-CN" altLang="en-US" sz="1067">
                <a:latin typeface="微软雅黑"/>
                <a:ea typeface="微软雅黑"/>
              </a:endParaRPr>
            </a:p>
          </p:txBody>
        </p:sp>
        <p:sp>
          <p:nvSpPr>
            <p:cNvPr id="127" name="Rectangle 45"/>
            <p:cNvSpPr>
              <a:spLocks noChangeArrowheads="1"/>
            </p:cNvSpPr>
            <p:nvPr/>
          </p:nvSpPr>
          <p:spPr bwMode="auto">
            <a:xfrm>
              <a:off x="179713" y="3261272"/>
              <a:ext cx="590157" cy="226652"/>
            </a:xfrm>
            <a:prstGeom prst="rect">
              <a:avLst/>
            </a:prstGeom>
            <a:noFill/>
            <a:ln w="9525" algn="ctr">
              <a:noFill/>
              <a:miter lim="800000"/>
              <a:headEnd/>
              <a:tailEnd/>
            </a:ln>
          </p:spPr>
          <p:txBody>
            <a:bodyPr wrap="square" lIns="48011" tIns="48011" rIns="48011" bIns="48011">
              <a:spAutoFit/>
            </a:bodyPr>
            <a:lstStyle/>
            <a:p>
              <a:pPr defTabSz="1246967">
                <a:defRPr/>
              </a:pPr>
              <a:r>
                <a:rPr lang="zh-CN" altLang="en-US" sz="1334" b="1" kern="0" dirty="0">
                  <a:solidFill>
                    <a:srgbClr val="FFC000"/>
                  </a:solidFill>
                  <a:latin typeface="微软雅黑"/>
                  <a:ea typeface="微软雅黑"/>
                </a:rPr>
                <a:t>分支机构</a:t>
              </a:r>
            </a:p>
          </p:txBody>
        </p:sp>
        <p:pic>
          <p:nvPicPr>
            <p:cNvPr id="130" name="Picture 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226438" y="950683"/>
              <a:ext cx="1146353" cy="820058"/>
            </a:xfrm>
            <a:prstGeom prst="rect">
              <a:avLst/>
            </a:prstGeom>
            <a:solidFill>
              <a:srgbClr val="FFFFFF"/>
            </a:solidFill>
            <a:ln w="12700">
              <a:solidFill>
                <a:srgbClr val="777777"/>
              </a:solidFill>
              <a:miter lim="800000"/>
              <a:headEnd/>
              <a:tailEnd/>
            </a:ln>
            <a:effectLst>
              <a:outerShdw blurRad="50800" dist="38100" dir="2700000" algn="tl" rotWithShape="0">
                <a:prstClr val="black">
                  <a:alpha val="40000"/>
                </a:prstClr>
              </a:outerShdw>
            </a:effectLst>
          </p:spPr>
        </p:pic>
        <p:sp>
          <p:nvSpPr>
            <p:cNvPr id="131" name="Rectangle 45"/>
            <p:cNvSpPr>
              <a:spLocks noChangeArrowheads="1"/>
            </p:cNvSpPr>
            <p:nvPr/>
          </p:nvSpPr>
          <p:spPr bwMode="auto">
            <a:xfrm>
              <a:off x="4170225" y="4446314"/>
              <a:ext cx="1044162" cy="226652"/>
            </a:xfrm>
            <a:prstGeom prst="rect">
              <a:avLst/>
            </a:prstGeom>
            <a:noFill/>
            <a:ln w="9525" algn="ctr">
              <a:noFill/>
              <a:miter lim="800000"/>
              <a:headEnd/>
              <a:tailEnd/>
            </a:ln>
          </p:spPr>
          <p:txBody>
            <a:bodyPr lIns="48011" tIns="48011" rIns="48011" bIns="48011">
              <a:spAutoFit/>
            </a:bodyPr>
            <a:lstStyle/>
            <a:p>
              <a:pPr defTabSz="1246967">
                <a:defRPr/>
              </a:pPr>
              <a:r>
                <a:rPr lang="zh-CN" altLang="en-US" sz="1334" kern="0" dirty="0">
                  <a:latin typeface="微软雅黑"/>
                  <a:ea typeface="微软雅黑"/>
                </a:rPr>
                <a:t>中型会议室</a:t>
              </a:r>
              <a:endParaRPr lang="en-US" altLang="zh-CN" sz="1334" kern="0" dirty="0">
                <a:latin typeface="微软雅黑"/>
                <a:ea typeface="微软雅黑"/>
              </a:endParaRPr>
            </a:p>
          </p:txBody>
        </p:sp>
        <p:sp>
          <p:nvSpPr>
            <p:cNvPr id="132" name="Rectangle 45"/>
            <p:cNvSpPr>
              <a:spLocks noChangeArrowheads="1"/>
            </p:cNvSpPr>
            <p:nvPr/>
          </p:nvSpPr>
          <p:spPr bwMode="auto">
            <a:xfrm>
              <a:off x="3037650" y="4355044"/>
              <a:ext cx="647798" cy="226652"/>
            </a:xfrm>
            <a:prstGeom prst="rect">
              <a:avLst/>
            </a:prstGeom>
            <a:noFill/>
            <a:ln w="9525" algn="ctr">
              <a:noFill/>
              <a:miter lim="800000"/>
              <a:headEnd/>
              <a:tailEnd/>
            </a:ln>
          </p:spPr>
          <p:txBody>
            <a:bodyPr wrap="square" lIns="48011" tIns="48011" rIns="48011" bIns="48011">
              <a:spAutoFit/>
            </a:bodyPr>
            <a:lstStyle/>
            <a:p>
              <a:pPr defTabSz="1246967">
                <a:defRPr/>
              </a:pPr>
              <a:r>
                <a:rPr lang="zh-CN" altLang="en-US" sz="1334" kern="0" dirty="0">
                  <a:latin typeface="微软雅黑"/>
                  <a:ea typeface="微软雅黑"/>
                </a:rPr>
                <a:t>移动视频</a:t>
              </a:r>
              <a:endParaRPr lang="en-US" altLang="zh-CN" sz="1334" kern="0" dirty="0">
                <a:latin typeface="微软雅黑"/>
                <a:ea typeface="微软雅黑"/>
              </a:endParaRPr>
            </a:p>
          </p:txBody>
        </p:sp>
        <p:sp>
          <p:nvSpPr>
            <p:cNvPr id="133" name="Text Box 1437"/>
            <p:cNvSpPr txBox="1">
              <a:spLocks noChangeArrowheads="1"/>
            </p:cNvSpPr>
            <p:nvPr/>
          </p:nvSpPr>
          <p:spPr bwMode="auto">
            <a:xfrm>
              <a:off x="2797900" y="2275374"/>
              <a:ext cx="365805" cy="195834"/>
            </a:xfrm>
            <a:prstGeom prst="rect">
              <a:avLst/>
            </a:prstGeom>
            <a:noFill/>
            <a:ln w="9525" algn="ctr">
              <a:noFill/>
              <a:miter lim="800000"/>
              <a:headEnd/>
              <a:tailEnd/>
            </a:ln>
          </p:spPr>
          <p:txBody>
            <a:bodyPr wrap="square" lIns="48011" tIns="48011" rIns="48011" bIns="48011">
              <a:spAutoFit/>
            </a:bodyPr>
            <a:lstStyle/>
            <a:p>
              <a:pPr>
                <a:defRPr/>
              </a:pPr>
              <a:r>
                <a:rPr lang="en-US" altLang="zh-CN" sz="1067" kern="0" dirty="0">
                  <a:latin typeface="微软雅黑"/>
                  <a:ea typeface="微软雅黑"/>
                </a:rPr>
                <a:t>MCU</a:t>
              </a:r>
            </a:p>
          </p:txBody>
        </p:sp>
        <p:pic>
          <p:nvPicPr>
            <p:cNvPr id="134" name="图片 24" descr="RH2285-8盘 正视图.png"/>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175164" y="2517656"/>
              <a:ext cx="573310" cy="270117"/>
            </a:xfrm>
            <a:prstGeom prst="rect">
              <a:avLst/>
            </a:prstGeom>
            <a:noFill/>
            <a:ln w="9525">
              <a:noFill/>
              <a:miter lim="800000"/>
              <a:headEnd/>
              <a:tailEnd/>
            </a:ln>
          </p:spPr>
        </p:pic>
        <p:sp>
          <p:nvSpPr>
            <p:cNvPr id="135" name="Text Box 1437"/>
            <p:cNvSpPr txBox="1">
              <a:spLocks noChangeArrowheads="1"/>
            </p:cNvSpPr>
            <p:nvPr/>
          </p:nvSpPr>
          <p:spPr bwMode="auto">
            <a:xfrm>
              <a:off x="2205620" y="2397330"/>
              <a:ext cx="505170" cy="195834"/>
            </a:xfrm>
            <a:prstGeom prst="rect">
              <a:avLst/>
            </a:prstGeom>
            <a:noFill/>
            <a:ln w="9525" algn="ctr">
              <a:noFill/>
              <a:miter lim="800000"/>
              <a:headEnd/>
              <a:tailEnd/>
            </a:ln>
          </p:spPr>
          <p:txBody>
            <a:bodyPr wrap="square" lIns="48011" tIns="48011" rIns="48011" bIns="48011">
              <a:spAutoFit/>
            </a:bodyPr>
            <a:lstStyle/>
            <a:p>
              <a:pPr>
                <a:defRPr/>
              </a:pPr>
              <a:r>
                <a:rPr lang="en-US" altLang="zh-CN" sz="1067" kern="0" dirty="0">
                  <a:latin typeface="微软雅黑"/>
                  <a:ea typeface="微软雅黑"/>
                </a:rPr>
                <a:t>SMC2.0</a:t>
              </a:r>
            </a:p>
          </p:txBody>
        </p:sp>
        <p:sp>
          <p:nvSpPr>
            <p:cNvPr id="136" name="Text Box 1437"/>
            <p:cNvSpPr txBox="1">
              <a:spLocks noChangeArrowheads="1"/>
            </p:cNvSpPr>
            <p:nvPr/>
          </p:nvSpPr>
          <p:spPr bwMode="auto">
            <a:xfrm>
              <a:off x="1801736" y="2526223"/>
              <a:ext cx="308307" cy="195834"/>
            </a:xfrm>
            <a:prstGeom prst="rect">
              <a:avLst/>
            </a:prstGeom>
            <a:noFill/>
            <a:ln w="9525" algn="ctr">
              <a:noFill/>
              <a:miter lim="800000"/>
              <a:headEnd/>
              <a:tailEnd/>
            </a:ln>
          </p:spPr>
          <p:txBody>
            <a:bodyPr wrap="square" lIns="48011" tIns="48011" rIns="48011" bIns="48011">
              <a:spAutoFit/>
            </a:bodyPr>
            <a:lstStyle/>
            <a:p>
              <a:pPr>
                <a:defRPr/>
              </a:pPr>
              <a:r>
                <a:rPr lang="zh-CN" altLang="en-US" sz="1067" kern="0" dirty="0">
                  <a:latin typeface="微软雅黑"/>
                  <a:ea typeface="微软雅黑"/>
                </a:rPr>
                <a:t>录播</a:t>
              </a:r>
              <a:endParaRPr lang="en-US" altLang="zh-CN" sz="1067" kern="0" dirty="0">
                <a:latin typeface="微软雅黑"/>
                <a:ea typeface="微软雅黑"/>
              </a:endParaRPr>
            </a:p>
          </p:txBody>
        </p:sp>
        <p:pic>
          <p:nvPicPr>
            <p:cNvPr id="138" name="Picture 20" descr="图形3"/>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39798" y="2583932"/>
              <a:ext cx="417895" cy="351971"/>
            </a:xfrm>
            <a:prstGeom prst="rect">
              <a:avLst/>
            </a:prstGeom>
            <a:noFill/>
            <a:ln w="9525">
              <a:noFill/>
              <a:miter lim="800000"/>
              <a:headEnd/>
              <a:tailEnd/>
            </a:ln>
          </p:spPr>
        </p:pic>
        <p:sp>
          <p:nvSpPr>
            <p:cNvPr id="139" name="Text Box 22"/>
            <p:cNvSpPr txBox="1">
              <a:spLocks noChangeArrowheads="1"/>
            </p:cNvSpPr>
            <p:nvPr/>
          </p:nvSpPr>
          <p:spPr bwMode="auto">
            <a:xfrm>
              <a:off x="160095" y="2918510"/>
              <a:ext cx="750880" cy="226652"/>
            </a:xfrm>
            <a:prstGeom prst="rect">
              <a:avLst/>
            </a:prstGeom>
            <a:noFill/>
            <a:ln w="9525">
              <a:noFill/>
              <a:miter lim="800000"/>
              <a:headEnd/>
              <a:tailEnd/>
            </a:ln>
          </p:spPr>
          <p:txBody>
            <a:bodyPr wrap="square" lIns="48011" tIns="48011" rIns="48011" bIns="48011">
              <a:spAutoFit/>
            </a:bodyPr>
            <a:lstStyle/>
            <a:p>
              <a:pPr defTabSz="1113589"/>
              <a:r>
                <a:rPr kumimoji="1" lang="en-US" altLang="zh-CN" sz="1334" dirty="0">
                  <a:latin typeface="微软雅黑"/>
                  <a:ea typeface="微软雅黑"/>
                </a:rPr>
                <a:t>Web Portal</a:t>
              </a:r>
            </a:p>
          </p:txBody>
        </p:sp>
        <p:pic>
          <p:nvPicPr>
            <p:cNvPr id="140" name="Picture 4487" descr="图片345"/>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297168" y="1310925"/>
              <a:ext cx="371846" cy="419500"/>
            </a:xfrm>
            <a:prstGeom prst="rect">
              <a:avLst/>
            </a:prstGeom>
            <a:noFill/>
            <a:ln w="9525">
              <a:noFill/>
              <a:miter lim="800000"/>
              <a:headEnd/>
              <a:tailEnd/>
            </a:ln>
          </p:spPr>
        </p:pic>
        <p:pic>
          <p:nvPicPr>
            <p:cNvPr id="141" name="Picture 2" descr="http://conwaychamberacademy.com/wp-content/uploads/2010/06/outlook2007_logo_lg.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5511903" y="1527215"/>
              <a:ext cx="184196" cy="204634"/>
            </a:xfrm>
            <a:prstGeom prst="rect">
              <a:avLst/>
            </a:prstGeom>
            <a:noFill/>
            <a:ln w="9525">
              <a:noFill/>
              <a:miter lim="800000"/>
              <a:headEnd/>
              <a:tailEnd/>
            </a:ln>
          </p:spPr>
        </p:pic>
        <p:sp>
          <p:nvSpPr>
            <p:cNvPr id="142" name="Text Box 43"/>
            <p:cNvSpPr txBox="1">
              <a:spLocks noChangeArrowheads="1"/>
            </p:cNvSpPr>
            <p:nvPr/>
          </p:nvSpPr>
          <p:spPr bwMode="auto">
            <a:xfrm>
              <a:off x="5200917" y="1707956"/>
              <a:ext cx="616857" cy="226652"/>
            </a:xfrm>
            <a:prstGeom prst="rect">
              <a:avLst/>
            </a:prstGeom>
            <a:noFill/>
            <a:ln w="9525">
              <a:noFill/>
              <a:miter lim="800000"/>
              <a:headEnd/>
              <a:tailEnd/>
            </a:ln>
          </p:spPr>
          <p:txBody>
            <a:bodyPr wrap="square" lIns="48011" tIns="48011" rIns="48011" bIns="48011">
              <a:spAutoFit/>
            </a:bodyPr>
            <a:lstStyle/>
            <a:p>
              <a:pPr defTabSz="1113589"/>
              <a:r>
                <a:rPr kumimoji="1" lang="en-US" altLang="zh-CN" sz="1334" b="1" dirty="0">
                  <a:solidFill>
                    <a:srgbClr val="FFC000"/>
                  </a:solidFill>
                  <a:latin typeface="微软雅黑"/>
                  <a:ea typeface="微软雅黑"/>
                </a:rPr>
                <a:t>Outlook</a:t>
              </a:r>
              <a:endParaRPr kumimoji="1" lang="zh-CN" altLang="en-US" sz="1334" b="1" dirty="0">
                <a:solidFill>
                  <a:srgbClr val="FFC000"/>
                </a:solidFill>
                <a:latin typeface="微软雅黑"/>
                <a:ea typeface="微软雅黑"/>
              </a:endParaRPr>
            </a:p>
          </p:txBody>
        </p:sp>
        <p:sp>
          <p:nvSpPr>
            <p:cNvPr id="144" name="Text Box 45"/>
            <p:cNvSpPr txBox="1">
              <a:spLocks noChangeArrowheads="1"/>
            </p:cNvSpPr>
            <p:nvPr/>
          </p:nvSpPr>
          <p:spPr bwMode="auto">
            <a:xfrm>
              <a:off x="5171614" y="1071944"/>
              <a:ext cx="592881" cy="226652"/>
            </a:xfrm>
            <a:prstGeom prst="rect">
              <a:avLst/>
            </a:prstGeom>
            <a:noFill/>
            <a:ln w="9525">
              <a:noFill/>
              <a:miter lim="800000"/>
              <a:headEnd/>
              <a:tailEnd/>
            </a:ln>
          </p:spPr>
          <p:txBody>
            <a:bodyPr lIns="48011" tIns="48011" rIns="48011" bIns="48011">
              <a:spAutoFit/>
            </a:bodyPr>
            <a:lstStyle/>
            <a:p>
              <a:pPr defTabSz="1246967">
                <a:defRPr/>
              </a:pPr>
              <a:r>
                <a:rPr lang="zh-CN" altLang="en-US" sz="1334" kern="0" dirty="0">
                  <a:latin typeface="微软雅黑"/>
                  <a:ea typeface="微软雅黑"/>
                </a:rPr>
                <a:t>预约会议</a:t>
              </a:r>
            </a:p>
          </p:txBody>
        </p:sp>
        <p:pic>
          <p:nvPicPr>
            <p:cNvPr id="145" name="Picture 13"/>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622375" y="2025186"/>
              <a:ext cx="556042" cy="673247"/>
            </a:xfrm>
            <a:prstGeom prst="rect">
              <a:avLst/>
            </a:prstGeom>
            <a:solidFill>
              <a:srgbClr val="FFFFFF"/>
            </a:solidFill>
            <a:ln w="12700">
              <a:solidFill>
                <a:srgbClr val="777777"/>
              </a:solidFill>
              <a:miter lim="800000"/>
              <a:headEnd/>
              <a:tailEnd/>
            </a:ln>
            <a:effectLst>
              <a:outerShdw blurRad="50800" dist="38100" dir="2700000" algn="tl" rotWithShape="0">
                <a:prstClr val="black">
                  <a:alpha val="40000"/>
                </a:prstClr>
              </a:outerShdw>
            </a:effectLst>
          </p:spPr>
        </p:pic>
        <p:sp>
          <p:nvSpPr>
            <p:cNvPr id="148" name="Text Box 14"/>
            <p:cNvSpPr txBox="1">
              <a:spLocks noChangeArrowheads="1"/>
            </p:cNvSpPr>
            <p:nvPr/>
          </p:nvSpPr>
          <p:spPr bwMode="auto">
            <a:xfrm>
              <a:off x="4500973" y="2704666"/>
              <a:ext cx="787427" cy="226652"/>
            </a:xfrm>
            <a:prstGeom prst="rect">
              <a:avLst/>
            </a:prstGeom>
            <a:noFill/>
            <a:ln w="9525">
              <a:noFill/>
              <a:miter lim="800000"/>
              <a:headEnd/>
              <a:tailEnd/>
            </a:ln>
          </p:spPr>
          <p:txBody>
            <a:bodyPr wrap="square" lIns="48011" tIns="48011" rIns="48011" bIns="48011">
              <a:spAutoFit/>
            </a:bodyPr>
            <a:lstStyle/>
            <a:p>
              <a:pPr defTabSz="1113589"/>
              <a:r>
                <a:rPr kumimoji="1" lang="en-US" altLang="zh-CN" sz="1334" dirty="0">
                  <a:latin typeface="微软雅黑"/>
                  <a:ea typeface="微软雅黑"/>
                </a:rPr>
                <a:t>UC</a:t>
              </a:r>
              <a:r>
                <a:rPr kumimoji="1" lang="zh-CN" altLang="en-US" sz="1334" dirty="0">
                  <a:latin typeface="微软雅黑"/>
                  <a:ea typeface="微软雅黑"/>
                </a:rPr>
                <a:t>客户端</a:t>
              </a:r>
              <a:endParaRPr kumimoji="1" lang="en-US" altLang="zh-CN" sz="1334" dirty="0">
                <a:latin typeface="微软雅黑"/>
                <a:ea typeface="微软雅黑"/>
              </a:endParaRPr>
            </a:p>
          </p:txBody>
        </p:sp>
        <p:sp>
          <p:nvSpPr>
            <p:cNvPr id="149" name="Line 24"/>
            <p:cNvSpPr>
              <a:spLocks noChangeShapeType="1"/>
            </p:cNvSpPr>
            <p:nvPr/>
          </p:nvSpPr>
          <p:spPr bwMode="auto">
            <a:xfrm flipH="1" flipV="1">
              <a:off x="3006051" y="3036858"/>
              <a:ext cx="449943" cy="449942"/>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sp>
          <p:nvSpPr>
            <p:cNvPr id="150" name="Text Box 1437"/>
            <p:cNvSpPr txBox="1">
              <a:spLocks noChangeArrowheads="1"/>
            </p:cNvSpPr>
            <p:nvPr/>
          </p:nvSpPr>
          <p:spPr bwMode="auto">
            <a:xfrm>
              <a:off x="4831668" y="3105030"/>
              <a:ext cx="377178" cy="195834"/>
            </a:xfrm>
            <a:prstGeom prst="rect">
              <a:avLst/>
            </a:prstGeom>
            <a:noFill/>
            <a:ln w="9525" algn="ctr">
              <a:noFill/>
              <a:miter lim="800000"/>
              <a:headEnd/>
              <a:tailEnd/>
            </a:ln>
          </p:spPr>
          <p:txBody>
            <a:bodyPr wrap="square" lIns="48011" tIns="48011" rIns="48011" bIns="48011">
              <a:spAutoFit/>
            </a:bodyPr>
            <a:lstStyle/>
            <a:p>
              <a:pPr>
                <a:defRPr/>
              </a:pPr>
              <a:r>
                <a:rPr lang="en-US" altLang="zh-CN" sz="1067" kern="0" dirty="0">
                  <a:latin typeface="微软雅黑"/>
                  <a:ea typeface="微软雅黑"/>
                </a:rPr>
                <a:t>MCU</a:t>
              </a:r>
            </a:p>
          </p:txBody>
        </p:sp>
        <p:sp>
          <p:nvSpPr>
            <p:cNvPr id="151" name="Line 24"/>
            <p:cNvSpPr>
              <a:spLocks noChangeShapeType="1"/>
            </p:cNvSpPr>
            <p:nvPr/>
          </p:nvSpPr>
          <p:spPr bwMode="auto">
            <a:xfrm flipH="1">
              <a:off x="3528202" y="2547253"/>
              <a:ext cx="1077889" cy="0"/>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sp>
          <p:nvSpPr>
            <p:cNvPr id="152" name="Line 24"/>
            <p:cNvSpPr>
              <a:spLocks noChangeShapeType="1"/>
            </p:cNvSpPr>
            <p:nvPr/>
          </p:nvSpPr>
          <p:spPr bwMode="auto">
            <a:xfrm flipH="1">
              <a:off x="5031809" y="1435558"/>
              <a:ext cx="268512" cy="2"/>
            </a:xfrm>
            <a:prstGeom prst="line">
              <a:avLst/>
            </a:prstGeom>
            <a:noFill/>
            <a:ln w="9525" algn="ctr">
              <a:solidFill>
                <a:schemeClr val="bg1"/>
              </a:solidFill>
              <a:round/>
              <a:headEnd/>
              <a:tailEnd/>
            </a:ln>
          </p:spPr>
          <p:txBody>
            <a:bodyPr wrap="none" lIns="48011" tIns="48011" rIns="48011" bIns="48011" anchor="ctr"/>
            <a:lstStyle/>
            <a:p>
              <a:pPr>
                <a:defRPr/>
              </a:pPr>
              <a:endParaRPr lang="zh-CN" altLang="en-US" sz="1067" kern="0">
                <a:latin typeface="微软雅黑"/>
                <a:ea typeface="微软雅黑"/>
              </a:endParaRPr>
            </a:p>
          </p:txBody>
        </p:sp>
        <p:sp>
          <p:nvSpPr>
            <p:cNvPr id="154" name="Line 24"/>
            <p:cNvSpPr>
              <a:spLocks noChangeShapeType="1"/>
            </p:cNvSpPr>
            <p:nvPr/>
          </p:nvSpPr>
          <p:spPr bwMode="auto">
            <a:xfrm flipH="1" flipV="1">
              <a:off x="725809" y="2654337"/>
              <a:ext cx="680296" cy="2598"/>
            </a:xfrm>
            <a:prstGeom prst="line">
              <a:avLst/>
            </a:prstGeom>
            <a:noFill/>
            <a:ln w="15875" algn="ctr">
              <a:solidFill>
                <a:schemeClr val="bg1"/>
              </a:solidFill>
              <a:round/>
              <a:headEnd/>
              <a:tailEnd/>
            </a:ln>
            <a:effectLst>
              <a:outerShdw blurRad="50800" dist="38100" dir="2700000" algn="tl" rotWithShape="0">
                <a:prstClr val="black">
                  <a:alpha val="40000"/>
                </a:prstClr>
              </a:outerShdw>
            </a:effectLst>
          </p:spPr>
          <p:txBody>
            <a:bodyPr wrap="none" lIns="48011" tIns="48011" rIns="48011" bIns="48011" anchor="ctr"/>
            <a:lstStyle/>
            <a:p>
              <a:pPr>
                <a:defRPr/>
              </a:pPr>
              <a:endParaRPr lang="zh-CN" altLang="en-US" sz="1067" kern="0">
                <a:latin typeface="微软雅黑"/>
                <a:ea typeface="微软雅黑"/>
              </a:endParaRPr>
            </a:p>
          </p:txBody>
        </p:sp>
        <p:grpSp>
          <p:nvGrpSpPr>
            <p:cNvPr id="155" name="组合 154"/>
            <p:cNvGrpSpPr/>
            <p:nvPr/>
          </p:nvGrpSpPr>
          <p:grpSpPr>
            <a:xfrm>
              <a:off x="3652447" y="939620"/>
              <a:ext cx="1378857" cy="778905"/>
              <a:chOff x="3652447" y="1060532"/>
              <a:chExt cx="1378857" cy="778905"/>
            </a:xfrm>
          </p:grpSpPr>
          <p:sp>
            <p:nvSpPr>
              <p:cNvPr id="185" name="AutoShape 7"/>
              <p:cNvSpPr>
                <a:spLocks noChangeArrowheads="1"/>
              </p:cNvSpPr>
              <p:nvPr/>
            </p:nvSpPr>
            <p:spPr bwMode="auto">
              <a:xfrm>
                <a:off x="3652447" y="1337593"/>
                <a:ext cx="1378857" cy="501844"/>
              </a:xfrm>
              <a:prstGeom prst="flowChartAlternateProcess">
                <a:avLst/>
              </a:prstGeom>
              <a:solidFill>
                <a:srgbClr val="FFFFFF"/>
              </a:solidFill>
              <a:ln w="12700">
                <a:solidFill>
                  <a:srgbClr val="777777"/>
                </a:solidFill>
                <a:miter lim="800000"/>
                <a:headEnd/>
                <a:tailEnd/>
              </a:ln>
              <a:effectLst>
                <a:outerShdw blurRad="50800" dist="38100" dir="2700000" algn="tl" rotWithShape="0">
                  <a:prstClr val="black">
                    <a:alpha val="40000"/>
                  </a:prstClr>
                </a:outerShdw>
              </a:effectLst>
            </p:spPr>
            <p:txBody>
              <a:bodyPr wrap="none" lIns="48011" tIns="48011" rIns="48011" bIns="48011" anchor="ctr"/>
              <a:lstStyle>
                <a:defPPr>
                  <a:defRPr lang="en-US"/>
                </a:defPPr>
                <a:lvl1pPr algn="l" rtl="0" eaLnBrk="0" fontAlgn="base" hangingPunct="0">
                  <a:lnSpc>
                    <a:spcPct val="105000"/>
                  </a:lnSpc>
                  <a:spcBef>
                    <a:spcPct val="30000"/>
                  </a:spcBef>
                  <a:spcAft>
                    <a:spcPct val="0"/>
                  </a:spcAft>
                  <a:buChar char="•"/>
                  <a:defRPr sz="1100" u="sng" kern="1200">
                    <a:solidFill>
                      <a:schemeClr val="tx1"/>
                    </a:solidFill>
                    <a:latin typeface="FrutigerNext LT Regular" pitchFamily="34" charset="0"/>
                    <a:ea typeface="MS PGothic" pitchFamily="34" charset="-128"/>
                    <a:cs typeface="+mn-cs"/>
                  </a:defRPr>
                </a:lvl1pPr>
                <a:lvl2pPr marL="493713" indent="-36513" algn="l" rtl="0" eaLnBrk="0" fontAlgn="base" hangingPunct="0">
                  <a:lnSpc>
                    <a:spcPct val="105000"/>
                  </a:lnSpc>
                  <a:spcBef>
                    <a:spcPct val="30000"/>
                  </a:spcBef>
                  <a:spcAft>
                    <a:spcPct val="0"/>
                  </a:spcAft>
                  <a:buChar char="•"/>
                  <a:defRPr sz="1100" u="sng" kern="1200">
                    <a:solidFill>
                      <a:schemeClr val="tx1"/>
                    </a:solidFill>
                    <a:latin typeface="FrutigerNext LT Regular" pitchFamily="34" charset="0"/>
                    <a:ea typeface="MS PGothic" pitchFamily="34" charset="-128"/>
                    <a:cs typeface="+mn-cs"/>
                  </a:defRPr>
                </a:lvl2pPr>
                <a:lvl3pPr marL="987425" indent="-73025" algn="l" rtl="0" eaLnBrk="0" fontAlgn="base" hangingPunct="0">
                  <a:lnSpc>
                    <a:spcPct val="105000"/>
                  </a:lnSpc>
                  <a:spcBef>
                    <a:spcPct val="30000"/>
                  </a:spcBef>
                  <a:spcAft>
                    <a:spcPct val="0"/>
                  </a:spcAft>
                  <a:buChar char="•"/>
                  <a:defRPr sz="1100" u="sng" kern="1200">
                    <a:solidFill>
                      <a:schemeClr val="tx1"/>
                    </a:solidFill>
                    <a:latin typeface="FrutigerNext LT Regular" pitchFamily="34" charset="0"/>
                    <a:ea typeface="MS PGothic" pitchFamily="34" charset="-128"/>
                    <a:cs typeface="+mn-cs"/>
                  </a:defRPr>
                </a:lvl3pPr>
                <a:lvl4pPr marL="1481138" indent="-109538" algn="l" rtl="0" eaLnBrk="0" fontAlgn="base" hangingPunct="0">
                  <a:lnSpc>
                    <a:spcPct val="105000"/>
                  </a:lnSpc>
                  <a:spcBef>
                    <a:spcPct val="30000"/>
                  </a:spcBef>
                  <a:spcAft>
                    <a:spcPct val="0"/>
                  </a:spcAft>
                  <a:buChar char="•"/>
                  <a:defRPr sz="1100" u="sng" kern="1200">
                    <a:solidFill>
                      <a:schemeClr val="tx1"/>
                    </a:solidFill>
                    <a:latin typeface="FrutigerNext LT Regular" pitchFamily="34" charset="0"/>
                    <a:ea typeface="MS PGothic" pitchFamily="34" charset="-128"/>
                    <a:cs typeface="+mn-cs"/>
                  </a:defRPr>
                </a:lvl4pPr>
                <a:lvl5pPr marL="1974850" indent="-146050" algn="l" rtl="0" eaLnBrk="0" fontAlgn="base" hangingPunct="0">
                  <a:lnSpc>
                    <a:spcPct val="105000"/>
                  </a:lnSpc>
                  <a:spcBef>
                    <a:spcPct val="30000"/>
                  </a:spcBef>
                  <a:spcAft>
                    <a:spcPct val="0"/>
                  </a:spcAft>
                  <a:buChar char="•"/>
                  <a:defRPr sz="1100" u="sng" kern="1200">
                    <a:solidFill>
                      <a:schemeClr val="tx1"/>
                    </a:solidFill>
                    <a:latin typeface="FrutigerNext LT Regular" pitchFamily="34" charset="0"/>
                    <a:ea typeface="MS PGothic" pitchFamily="34" charset="-128"/>
                    <a:cs typeface="+mn-cs"/>
                  </a:defRPr>
                </a:lvl5pPr>
                <a:lvl6pPr marL="2286000" algn="l" defTabSz="914400" rtl="0" eaLnBrk="1" latinLnBrk="0" hangingPunct="1">
                  <a:defRPr sz="1100" u="sng" kern="1200">
                    <a:solidFill>
                      <a:schemeClr val="tx1"/>
                    </a:solidFill>
                    <a:latin typeface="FrutigerNext LT Regular" pitchFamily="34" charset="0"/>
                    <a:ea typeface="MS PGothic" pitchFamily="34" charset="-128"/>
                    <a:cs typeface="+mn-cs"/>
                  </a:defRPr>
                </a:lvl6pPr>
                <a:lvl7pPr marL="2743200" algn="l" defTabSz="914400" rtl="0" eaLnBrk="1" latinLnBrk="0" hangingPunct="1">
                  <a:defRPr sz="1100" u="sng" kern="1200">
                    <a:solidFill>
                      <a:schemeClr val="tx1"/>
                    </a:solidFill>
                    <a:latin typeface="FrutigerNext LT Regular" pitchFamily="34" charset="0"/>
                    <a:ea typeface="MS PGothic" pitchFamily="34" charset="-128"/>
                    <a:cs typeface="+mn-cs"/>
                  </a:defRPr>
                </a:lvl7pPr>
                <a:lvl8pPr marL="3200400" algn="l" defTabSz="914400" rtl="0" eaLnBrk="1" latinLnBrk="0" hangingPunct="1">
                  <a:defRPr sz="1100" u="sng" kern="1200">
                    <a:solidFill>
                      <a:schemeClr val="tx1"/>
                    </a:solidFill>
                    <a:latin typeface="FrutigerNext LT Regular" pitchFamily="34" charset="0"/>
                    <a:ea typeface="MS PGothic" pitchFamily="34" charset="-128"/>
                    <a:cs typeface="+mn-cs"/>
                  </a:defRPr>
                </a:lvl8pPr>
                <a:lvl9pPr marL="3657600" algn="l" defTabSz="914400" rtl="0" eaLnBrk="1" latinLnBrk="0" hangingPunct="1">
                  <a:defRPr sz="1100" u="sng" kern="1200">
                    <a:solidFill>
                      <a:schemeClr val="tx1"/>
                    </a:solidFill>
                    <a:latin typeface="FrutigerNext LT Regular" pitchFamily="34" charset="0"/>
                    <a:ea typeface="MS PGothic" pitchFamily="34" charset="-128"/>
                    <a:cs typeface="+mn-cs"/>
                  </a:defRPr>
                </a:lvl9pPr>
              </a:lstStyle>
              <a:p>
                <a:pPr defTabSz="1422684" eaLnBrk="1" fontAlgn="auto" hangingPunct="1">
                  <a:lnSpc>
                    <a:spcPct val="100000"/>
                  </a:lnSpc>
                  <a:spcBef>
                    <a:spcPts val="0"/>
                  </a:spcBef>
                  <a:spcAft>
                    <a:spcPts val="0"/>
                  </a:spcAft>
                  <a:buNone/>
                  <a:defRPr/>
                </a:pPr>
                <a:endParaRPr lang="zh-CN" altLang="en-US" sz="1067" kern="0">
                  <a:latin typeface="微软雅黑"/>
                  <a:ea typeface="微软雅黑"/>
                </a:endParaRPr>
              </a:p>
            </p:txBody>
          </p:sp>
          <p:pic>
            <p:nvPicPr>
              <p:cNvPr id="186" name="Picture 4"/>
              <p:cNvPicPr>
                <a:picLocks noChangeAspect="1" noChangeArrowheads="1"/>
              </p:cNvPicPr>
              <p:nvPr/>
            </p:nvPicPr>
            <p:blipFill>
              <a:blip r:embed="rId14" cstate="print"/>
              <a:srcRect/>
              <a:stretch>
                <a:fillRect/>
              </a:stretch>
            </p:blipFill>
            <p:spPr bwMode="auto">
              <a:xfrm>
                <a:off x="3741295" y="1419482"/>
                <a:ext cx="513447" cy="398015"/>
              </a:xfrm>
              <a:prstGeom prst="rect">
                <a:avLst/>
              </a:prstGeom>
              <a:noFill/>
              <a:ln w="9525">
                <a:noFill/>
                <a:miter lim="800000"/>
                <a:headEnd/>
                <a:tailEnd/>
              </a:ln>
            </p:spPr>
          </p:pic>
          <p:pic>
            <p:nvPicPr>
              <p:cNvPr id="187" name="Picture 115" descr="SQL sm"/>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4194878" y="1438923"/>
                <a:ext cx="238304" cy="345832"/>
              </a:xfrm>
              <a:prstGeom prst="rect">
                <a:avLst/>
              </a:prstGeom>
              <a:noFill/>
              <a:ln w="9525">
                <a:noFill/>
                <a:miter lim="800000"/>
                <a:headEnd/>
                <a:tailEnd/>
              </a:ln>
            </p:spPr>
          </p:pic>
          <p:pic>
            <p:nvPicPr>
              <p:cNvPr id="188" name="Picture 2"/>
              <p:cNvPicPr>
                <a:picLocks noChangeAspect="1" noChangeArrowheads="1"/>
              </p:cNvPicPr>
              <p:nvPr/>
            </p:nvPicPr>
            <p:blipFill>
              <a:blip r:embed="rId16" cstate="print"/>
              <a:srcRect/>
              <a:stretch>
                <a:fillRect/>
              </a:stretch>
            </p:blipFill>
            <p:spPr bwMode="auto">
              <a:xfrm>
                <a:off x="4611621" y="1450177"/>
                <a:ext cx="280899" cy="377551"/>
              </a:xfrm>
              <a:prstGeom prst="rect">
                <a:avLst/>
              </a:prstGeom>
              <a:noFill/>
              <a:ln w="9525">
                <a:noFill/>
                <a:miter lim="800000"/>
                <a:headEnd/>
                <a:tailEnd/>
              </a:ln>
            </p:spPr>
          </p:pic>
          <p:pic>
            <p:nvPicPr>
              <p:cNvPr id="189" name="Picture 5"/>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4334177" y="1596491"/>
                <a:ext cx="255572" cy="203611"/>
              </a:xfrm>
              <a:prstGeom prst="rect">
                <a:avLst/>
              </a:prstGeom>
              <a:noFill/>
              <a:ln w="12700">
                <a:noFill/>
                <a:miter lim="800000"/>
                <a:headEnd/>
                <a:tailEnd/>
              </a:ln>
            </p:spPr>
          </p:pic>
          <p:sp>
            <p:nvSpPr>
              <p:cNvPr id="190" name="TextBox 66"/>
              <p:cNvSpPr txBox="1"/>
              <p:nvPr/>
            </p:nvSpPr>
            <p:spPr>
              <a:xfrm>
                <a:off x="3831724" y="1060532"/>
                <a:ext cx="975467" cy="223282"/>
              </a:xfrm>
              <a:prstGeom prst="rect">
                <a:avLst/>
              </a:prstGeom>
              <a:noFill/>
            </p:spPr>
            <p:txBody>
              <a:bodyPr wrap="square" rtlCol="0">
                <a:noAutofit/>
              </a:bodyPr>
              <a:lstStyle/>
              <a:p>
                <a:r>
                  <a:rPr lang="zh-CN" altLang="en-US" sz="1467" dirty="0">
                    <a:latin typeface="Arial" charset="0"/>
                    <a:ea typeface="微软雅黑"/>
                  </a:rPr>
                  <a:t>党政</a:t>
                </a:r>
                <a:r>
                  <a:rPr lang="en-US" altLang="zh-CN" sz="1467" dirty="0">
                    <a:latin typeface="Arial" charset="0"/>
                    <a:ea typeface="微软雅黑"/>
                  </a:rPr>
                  <a:t>UC</a:t>
                </a:r>
                <a:r>
                  <a:rPr lang="zh-CN" altLang="en-US" sz="1467" dirty="0">
                    <a:latin typeface="Arial" charset="0"/>
                    <a:ea typeface="微软雅黑"/>
                  </a:rPr>
                  <a:t>系统</a:t>
                </a:r>
              </a:p>
            </p:txBody>
          </p:sp>
        </p:grpSp>
        <p:pic>
          <p:nvPicPr>
            <p:cNvPr id="161" name="图片 160" descr="VP9660-左.jpg"/>
            <p:cNvPicPr>
              <a:picLocks noChangeAspect="1"/>
            </p:cNvPicPr>
            <p:nvPr/>
          </p:nvPicPr>
          <p:blipFill>
            <a:blip r:embed="rId1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2792353" y="2432650"/>
              <a:ext cx="350938" cy="552773"/>
            </a:xfrm>
            <a:prstGeom prst="rect">
              <a:avLst/>
            </a:prstGeom>
          </p:spPr>
        </p:pic>
        <p:pic>
          <p:nvPicPr>
            <p:cNvPr id="162" name="图片 161" descr="VP9650-左.jpg"/>
            <p:cNvPicPr>
              <a:picLocks noChangeAspect="1"/>
            </p:cNvPicPr>
            <p:nvPr/>
          </p:nvPicPr>
          <p:blipFill>
            <a:blip r:embed="rId1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4758929" y="3259255"/>
              <a:ext cx="477305" cy="241964"/>
            </a:xfrm>
            <a:prstGeom prst="rect">
              <a:avLst/>
            </a:prstGeom>
          </p:spPr>
        </p:pic>
        <p:pic>
          <p:nvPicPr>
            <p:cNvPr id="163" name="Picture 2"/>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1956022" y="3621310"/>
              <a:ext cx="855789" cy="600833"/>
            </a:xfrm>
            <a:prstGeom prst="rect">
              <a:avLst/>
            </a:prstGeom>
            <a:ln>
              <a:noFill/>
            </a:ln>
            <a:effectLst>
              <a:outerShdw blurRad="292100" dist="139700" dir="2700000" algn="tl" rotWithShape="0">
                <a:srgbClr val="333333">
                  <a:alpha val="65000"/>
                </a:srgbClr>
              </a:outerShdw>
            </a:effectLst>
          </p:spPr>
        </p:pic>
        <p:sp>
          <p:nvSpPr>
            <p:cNvPr id="173" name="椭圆形标注 172"/>
            <p:cNvSpPr/>
            <p:nvPr/>
          </p:nvSpPr>
          <p:spPr bwMode="auto">
            <a:xfrm>
              <a:off x="3350186" y="4659464"/>
              <a:ext cx="637953" cy="230588"/>
            </a:xfrm>
            <a:prstGeom prst="wedgeEllipseCallout">
              <a:avLst>
                <a:gd name="adj1" fmla="val -33694"/>
                <a:gd name="adj2" fmla="val -90708"/>
              </a:avLst>
            </a:prstGeom>
            <a:solidFill>
              <a:srgbClr val="00B0F0"/>
            </a:solidFill>
            <a:ln w="9525" cap="flat" cmpd="sng" algn="ctr">
              <a:solidFill>
                <a:srgbClr val="E7B98A">
                  <a:shade val="95000"/>
                  <a:satMod val="105000"/>
                </a:srgbClr>
              </a:solidFill>
              <a:prstDash val="solid"/>
            </a:ln>
            <a:effectLst>
              <a:outerShdw blurRad="40000" dist="23000" dir="5400000" rotWithShape="0">
                <a:srgbClr val="000000">
                  <a:alpha val="35000"/>
                </a:srgbClr>
              </a:outerShdw>
            </a:effectLst>
            <a:extLst/>
          </p:spPr>
          <p:style>
            <a:lnRef idx="0">
              <a:scrgbClr r="0" g="0" b="0"/>
            </a:lnRef>
            <a:fillRef idx="1001">
              <a:schemeClr val="dk2"/>
            </a:fillRef>
            <a:effectRef idx="0">
              <a:scrgbClr r="0" g="0" b="0"/>
            </a:effectRef>
            <a:fontRef idx="major"/>
          </p:style>
          <p:txBody>
            <a:bodyPr vert="horz" wrap="square" lIns="0" tIns="0" rIns="0" bIns="0" numCol="1" rtlCol="0" anchor="ctr" anchorCtr="0" compatLnSpc="1">
              <a:prstTxWarp prst="textNoShape">
                <a:avLst/>
              </a:prstTxWarp>
            </a:bodyPr>
            <a:lstStyle/>
            <a:p>
              <a:pPr algn="ctr">
                <a:buClr>
                  <a:srgbClr val="CC9900"/>
                </a:buClr>
                <a:defRPr/>
              </a:pPr>
              <a:r>
                <a:rPr lang="zh-CN" altLang="en-US" sz="1334" kern="0" dirty="0">
                  <a:latin typeface="微软雅黑" pitchFamily="34" charset="-122"/>
                </a:rPr>
                <a:t>软终端</a:t>
              </a:r>
            </a:p>
          </p:txBody>
        </p:sp>
        <p:sp>
          <p:nvSpPr>
            <p:cNvPr id="177" name="椭圆形标注 176"/>
            <p:cNvSpPr/>
            <p:nvPr/>
          </p:nvSpPr>
          <p:spPr bwMode="auto">
            <a:xfrm>
              <a:off x="1693616" y="4635610"/>
              <a:ext cx="1288112" cy="247815"/>
            </a:xfrm>
            <a:prstGeom prst="wedgeEllipseCallout">
              <a:avLst>
                <a:gd name="adj1" fmla="val -934"/>
                <a:gd name="adj2" fmla="val -87739"/>
              </a:avLst>
            </a:prstGeom>
            <a:solidFill>
              <a:srgbClr val="00B0F0"/>
            </a:solidFill>
            <a:ln w="9525" cap="flat" cmpd="sng" algn="ctr">
              <a:solidFill>
                <a:srgbClr val="E7B98A">
                  <a:shade val="95000"/>
                  <a:satMod val="105000"/>
                </a:srgbClr>
              </a:solidFill>
              <a:prstDash val="solid"/>
            </a:ln>
            <a:effectLst>
              <a:outerShdw blurRad="40000" dist="23000" dir="5400000" rotWithShape="0">
                <a:srgbClr val="000000">
                  <a:alpha val="35000"/>
                </a:srgbClr>
              </a:outerShdw>
            </a:effectLst>
            <a:extLst/>
          </p:spPr>
          <p:style>
            <a:lnRef idx="0">
              <a:scrgbClr r="0" g="0" b="0"/>
            </a:lnRef>
            <a:fillRef idx="1001">
              <a:schemeClr val="dk2"/>
            </a:fillRef>
            <a:effectRef idx="0">
              <a:scrgbClr r="0" g="0" b="0"/>
            </a:effectRef>
            <a:fontRef idx="major"/>
          </p:style>
          <p:txBody>
            <a:bodyPr vert="horz" wrap="square" lIns="0" tIns="0" rIns="0" bIns="0" numCol="1" rtlCol="0" anchor="ctr" anchorCtr="0" compatLnSpc="1">
              <a:prstTxWarp prst="textNoShape">
                <a:avLst/>
              </a:prstTxWarp>
            </a:bodyPr>
            <a:lstStyle/>
            <a:p>
              <a:pPr algn="ctr">
                <a:buClr>
                  <a:srgbClr val="CC9900"/>
                </a:buClr>
                <a:defRPr/>
              </a:pPr>
              <a:r>
                <a:rPr lang="zh-CN" altLang="en-US" sz="1334" kern="0" dirty="0">
                  <a:latin typeface="微软雅黑" pitchFamily="34" charset="-122"/>
                </a:rPr>
                <a:t>可接入友商设备</a:t>
              </a:r>
            </a:p>
          </p:txBody>
        </p:sp>
        <p:pic>
          <p:nvPicPr>
            <p:cNvPr id="178" name="Picture 1" descr="F:\图片素材\HUAWEI RP200 Photo\HUAWEI RP200 Scene Photo\HUAWEI RP200 Scene Photo 2.jpg"/>
            <p:cNvPicPr>
              <a:picLocks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4113215" y="3738074"/>
              <a:ext cx="914400" cy="576000"/>
            </a:xfrm>
            <a:prstGeom prst="rect">
              <a:avLst/>
            </a:prstGeom>
            <a:noFill/>
          </p:spPr>
        </p:pic>
        <p:pic>
          <p:nvPicPr>
            <p:cNvPr id="179" name="Picture 3" descr="F:\t图片素材\VP96XX\Huawei Videoconferencing MCU VP9660&amp;9650&amp;9630 Photos\VP9630-1S.jpg"/>
            <p:cNvPicPr>
              <a:picLocks noChangeAspect="1" noChangeArrowheads="1"/>
            </p:cNvPicPr>
            <p:nvPr/>
          </p:nvPicPr>
          <p:blipFill>
            <a:blip r:embed="rId2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688615" y="2691217"/>
              <a:ext cx="494887" cy="178732"/>
            </a:xfrm>
            <a:prstGeom prst="rect">
              <a:avLst/>
            </a:prstGeom>
            <a:noFill/>
          </p:spPr>
        </p:pic>
        <p:pic>
          <p:nvPicPr>
            <p:cNvPr id="180" name="Picture 2" descr="F:\t图片素材\TE Desktop Moblie\PC\英文\PC客户端视频多画面.jpg"/>
            <p:cNvPicPr>
              <a:picLocks noChangeAspect="1" noChangeArrowheads="1"/>
            </p:cNvPicPr>
            <p:nvPr/>
          </p:nvPicPr>
          <p:blipFill>
            <a:blip r:embed="rId2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0800000" flipV="1">
              <a:off x="1095374" y="3641863"/>
              <a:ext cx="772425" cy="511037"/>
            </a:xfrm>
            <a:prstGeom prst="rect">
              <a:avLst/>
            </a:prstGeom>
            <a:solidFill>
              <a:schemeClr val="bg1"/>
            </a:solidFill>
          </p:spPr>
        </p:pic>
        <p:pic>
          <p:nvPicPr>
            <p:cNvPr id="181" name="Picture 2" descr="D:\MO工作\TE软终端\TE CLIENT营销资料\照片截图\结果图\汇总\Iphone\中文\Iphone视频通话2.jpg"/>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3404664" y="3869954"/>
              <a:ext cx="327517" cy="170233"/>
            </a:xfrm>
            <a:prstGeom prst="rect">
              <a:avLst/>
            </a:prstGeom>
            <a:noFill/>
          </p:spPr>
        </p:pic>
        <p:pic>
          <p:nvPicPr>
            <p:cNvPr id="183" name="Picture 3" descr="D:\MO工作\TE软终端\TE CLIENT营销资料\照片截图\结果图\汇总\IPAD\中文\IPAD辅流共享2.jpg"/>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2957443" y="3780506"/>
              <a:ext cx="414407" cy="324770"/>
            </a:xfrm>
            <a:prstGeom prst="rect">
              <a:avLst/>
            </a:prstGeom>
            <a:noFill/>
          </p:spPr>
        </p:pic>
      </p:grpSp>
      <p:pic>
        <p:nvPicPr>
          <p:cNvPr id="71" name="图片 70">
            <a:extLst>
              <a:ext uri="{FF2B5EF4-FFF2-40B4-BE49-F238E27FC236}">
                <a16:creationId xmlns:a16="http://schemas.microsoft.com/office/drawing/2014/main" id="{8B089CF0-235E-4778-A3B1-02FD431D11E8}"/>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264002" y="52454"/>
            <a:ext cx="1738842" cy="392220"/>
          </a:xfrm>
          <a:prstGeom prst="rect">
            <a:avLst/>
          </a:prstGeom>
        </p:spPr>
      </p:pic>
      <p:grpSp>
        <p:nvGrpSpPr>
          <p:cNvPr id="69" name="组合 68"/>
          <p:cNvGrpSpPr/>
          <p:nvPr/>
        </p:nvGrpSpPr>
        <p:grpSpPr>
          <a:xfrm>
            <a:off x="0" y="0"/>
            <a:ext cx="12192000" cy="810883"/>
            <a:chOff x="0" y="0"/>
            <a:chExt cx="12192000" cy="810883"/>
          </a:xfrm>
        </p:grpSpPr>
        <p:grpSp>
          <p:nvGrpSpPr>
            <p:cNvPr id="70" name="组合 69"/>
            <p:cNvGrpSpPr/>
            <p:nvPr/>
          </p:nvGrpSpPr>
          <p:grpSpPr>
            <a:xfrm>
              <a:off x="0" y="0"/>
              <a:ext cx="12192000" cy="810883"/>
              <a:chOff x="0" y="0"/>
              <a:chExt cx="12192000" cy="810883"/>
            </a:xfrm>
          </p:grpSpPr>
          <p:sp>
            <p:nvSpPr>
              <p:cNvPr id="74" name="矩形 73"/>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75" name="Picture 3"/>
              <p:cNvPicPr>
                <a:picLocks noChangeAspect="1" noChangeArrowheads="1"/>
              </p:cNvPicPr>
              <p:nvPr/>
            </p:nvPicPr>
            <p:blipFill>
              <a:blip r:embed="rId27"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72" name="文本框 71"/>
            <p:cNvSpPr txBox="1"/>
            <p:nvPr/>
          </p:nvSpPr>
          <p:spPr>
            <a:xfrm>
              <a:off x="778947" y="142562"/>
              <a:ext cx="3057247"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大型党政会议系统</a:t>
              </a:r>
            </a:p>
          </p:txBody>
        </p:sp>
      </p:grpSp>
    </p:spTree>
    <p:extLst>
      <p:ext uri="{BB962C8B-B14F-4D97-AF65-F5344CB8AC3E}">
        <p14:creationId xmlns:p14="http://schemas.microsoft.com/office/powerpoint/2010/main" val="4150440156"/>
      </p:ext>
    </p:extLst>
  </p:cSld>
  <p:clrMapOvr>
    <a:masterClrMapping/>
  </p:clrMapOvr>
  <p:transition advClick="0" advTm="8000">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箭头连接符 55"/>
          <p:cNvCxnSpPr/>
          <p:nvPr/>
        </p:nvCxnSpPr>
        <p:spPr bwMode="auto">
          <a:xfrm flipV="1">
            <a:off x="3792344" y="2349162"/>
            <a:ext cx="0" cy="1073649"/>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cxnSp>
        <p:nvCxnSpPr>
          <p:cNvPr id="102" name="直接箭头连接符 101"/>
          <p:cNvCxnSpPr/>
          <p:nvPr/>
        </p:nvCxnSpPr>
        <p:spPr bwMode="auto">
          <a:xfrm flipH="1" flipV="1">
            <a:off x="2134351" y="2879821"/>
            <a:ext cx="1085976" cy="860586"/>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cxnSp>
        <p:nvCxnSpPr>
          <p:cNvPr id="103" name="直接箭头连接符 102"/>
          <p:cNvCxnSpPr/>
          <p:nvPr/>
        </p:nvCxnSpPr>
        <p:spPr bwMode="auto">
          <a:xfrm flipH="1">
            <a:off x="1375193" y="4249954"/>
            <a:ext cx="1343961" cy="0"/>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cxnSp>
        <p:nvCxnSpPr>
          <p:cNvPr id="107" name="直接箭头连接符 106"/>
          <p:cNvCxnSpPr/>
          <p:nvPr/>
        </p:nvCxnSpPr>
        <p:spPr bwMode="auto">
          <a:xfrm flipH="1">
            <a:off x="2412393" y="4652219"/>
            <a:ext cx="766954" cy="683566"/>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cxnSp>
        <p:nvCxnSpPr>
          <p:cNvPr id="109" name="直接箭头连接符 108"/>
          <p:cNvCxnSpPr/>
          <p:nvPr/>
        </p:nvCxnSpPr>
        <p:spPr bwMode="auto">
          <a:xfrm>
            <a:off x="4306305" y="4631731"/>
            <a:ext cx="772490" cy="823812"/>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cxnSp>
        <p:nvCxnSpPr>
          <p:cNvPr id="112" name="直接箭头连接符 111"/>
          <p:cNvCxnSpPr/>
          <p:nvPr/>
        </p:nvCxnSpPr>
        <p:spPr bwMode="auto">
          <a:xfrm flipV="1">
            <a:off x="4786595" y="4249955"/>
            <a:ext cx="1247964" cy="3"/>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cxnSp>
        <p:nvCxnSpPr>
          <p:cNvPr id="114" name="直接箭头连接符 113"/>
          <p:cNvCxnSpPr/>
          <p:nvPr/>
        </p:nvCxnSpPr>
        <p:spPr bwMode="auto">
          <a:xfrm flipV="1">
            <a:off x="4296060" y="2695409"/>
            <a:ext cx="983529" cy="942548"/>
          </a:xfrm>
          <a:prstGeom prst="straightConnector1">
            <a:avLst/>
          </a:prstGeom>
          <a:noFill/>
          <a:ln w="15875" algn="ctr">
            <a:solidFill>
              <a:schemeClr val="bg1"/>
            </a:solidFill>
            <a:round/>
            <a:headEnd/>
            <a:tailEnd/>
          </a:ln>
          <a:effectLst>
            <a:outerShdw blurRad="50800" dist="38100" dir="2700000" algn="tl" rotWithShape="0">
              <a:prstClr val="black">
                <a:alpha val="40000"/>
              </a:prstClr>
            </a:outerShdw>
          </a:effectLst>
        </p:spPr>
      </p:cxnSp>
      <p:pic>
        <p:nvPicPr>
          <p:cNvPr id="98" name="Picture 124" descr="云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77268" y="3172530"/>
            <a:ext cx="2594839" cy="1805744"/>
          </a:xfrm>
          <a:prstGeom prst="rect">
            <a:avLst/>
          </a:prstGeom>
          <a:ln>
            <a:noFill/>
          </a:ln>
          <a:effectLst>
            <a:outerShdw blurRad="190500" algn="tl" rotWithShape="0">
              <a:srgbClr val="000000">
                <a:alpha val="70000"/>
              </a:srgbClr>
            </a:outerShdw>
          </a:effectLst>
        </p:spPr>
      </p:pic>
      <p:sp>
        <p:nvSpPr>
          <p:cNvPr id="76" name="Text Box 28"/>
          <p:cNvSpPr txBox="1">
            <a:spLocks noChangeArrowheads="1"/>
          </p:cNvSpPr>
          <p:nvPr/>
        </p:nvSpPr>
        <p:spPr bwMode="auto">
          <a:xfrm>
            <a:off x="983269" y="6057874"/>
            <a:ext cx="1556431" cy="297569"/>
          </a:xfrm>
          <a:prstGeom prst="rect">
            <a:avLst/>
          </a:prstGeom>
          <a:noFill/>
          <a:ln w="9525" algn="ctr">
            <a:noFill/>
            <a:miter lim="800000"/>
            <a:headEnd/>
            <a:tailEnd/>
          </a:ln>
        </p:spPr>
        <p:txBody>
          <a:bodyPr wrap="none">
            <a:spAutoFit/>
          </a:bodyPr>
          <a:lstStyle/>
          <a:p>
            <a:pPr algn="r" eaLnBrk="0" hangingPunct="0"/>
            <a:r>
              <a:rPr lang="zh-CN" altLang="en-US" sz="1334" dirty="0">
                <a:latin typeface="微软雅黑" pitchFamily="34" charset="-122"/>
                <a:ea typeface="微软雅黑"/>
              </a:rPr>
              <a:t>多功能智真会议室</a:t>
            </a:r>
            <a:endParaRPr lang="en-US" altLang="zh-CN" sz="1334" dirty="0">
              <a:latin typeface="微软雅黑" pitchFamily="34" charset="-122"/>
              <a:ea typeface="微软雅黑"/>
            </a:endParaRPr>
          </a:p>
        </p:txBody>
      </p:sp>
      <p:sp>
        <p:nvSpPr>
          <p:cNvPr id="72" name="Text Box 24"/>
          <p:cNvSpPr txBox="1">
            <a:spLocks noChangeArrowheads="1"/>
          </p:cNvSpPr>
          <p:nvPr/>
        </p:nvSpPr>
        <p:spPr bwMode="auto">
          <a:xfrm>
            <a:off x="1154746" y="3026066"/>
            <a:ext cx="1213478" cy="297569"/>
          </a:xfrm>
          <a:prstGeom prst="rect">
            <a:avLst/>
          </a:prstGeom>
          <a:noFill/>
          <a:ln w="9525" algn="ctr">
            <a:noFill/>
            <a:miter lim="800000"/>
            <a:headEnd/>
            <a:tailEnd/>
          </a:ln>
        </p:spPr>
        <p:txBody>
          <a:bodyPr wrap="none">
            <a:spAutoFit/>
          </a:bodyPr>
          <a:lstStyle/>
          <a:p>
            <a:pPr algn="r" eaLnBrk="0" hangingPunct="0"/>
            <a:r>
              <a:rPr lang="zh-CN" altLang="en-US" sz="1334" dirty="0">
                <a:latin typeface="微软雅黑" pitchFamily="34" charset="-122"/>
                <a:ea typeface="微软雅黑"/>
              </a:rPr>
              <a:t>个人桌面终端</a:t>
            </a:r>
            <a:endParaRPr lang="en-US" altLang="zh-CN" sz="1334" dirty="0">
              <a:latin typeface="微软雅黑" pitchFamily="34" charset="-122"/>
              <a:ea typeface="微软雅黑"/>
            </a:endParaRPr>
          </a:p>
        </p:txBody>
      </p:sp>
      <p:sp>
        <p:nvSpPr>
          <p:cNvPr id="75" name="Text Box 27"/>
          <p:cNvSpPr txBox="1">
            <a:spLocks noChangeArrowheads="1"/>
          </p:cNvSpPr>
          <p:nvPr/>
        </p:nvSpPr>
        <p:spPr bwMode="auto">
          <a:xfrm>
            <a:off x="414912" y="4588785"/>
            <a:ext cx="870524" cy="297569"/>
          </a:xfrm>
          <a:prstGeom prst="rect">
            <a:avLst/>
          </a:prstGeom>
          <a:noFill/>
          <a:ln w="9525" algn="ctr">
            <a:noFill/>
            <a:miter lim="800000"/>
            <a:headEnd/>
            <a:tailEnd/>
          </a:ln>
        </p:spPr>
        <p:txBody>
          <a:bodyPr wrap="none">
            <a:spAutoFit/>
          </a:bodyPr>
          <a:lstStyle/>
          <a:p>
            <a:pPr algn="r" eaLnBrk="0" hangingPunct="0"/>
            <a:r>
              <a:rPr lang="zh-CN" altLang="en-US" sz="1334" dirty="0">
                <a:latin typeface="微软雅黑" pitchFamily="34" charset="-122"/>
                <a:ea typeface="微软雅黑"/>
              </a:rPr>
              <a:t>高清终端</a:t>
            </a:r>
            <a:endParaRPr lang="en-US" altLang="zh-CN" sz="1334" dirty="0">
              <a:latin typeface="微软雅黑" pitchFamily="34" charset="-122"/>
              <a:ea typeface="微软雅黑"/>
            </a:endParaRPr>
          </a:p>
        </p:txBody>
      </p:sp>
      <p:sp>
        <p:nvSpPr>
          <p:cNvPr id="24" name="TextBox 23"/>
          <p:cNvSpPr txBox="1"/>
          <p:nvPr/>
        </p:nvSpPr>
        <p:spPr>
          <a:xfrm>
            <a:off x="3361630" y="4247250"/>
            <a:ext cx="989134" cy="253034"/>
          </a:xfrm>
          <a:prstGeom prst="rect">
            <a:avLst/>
          </a:prstGeom>
          <a:noFill/>
        </p:spPr>
        <p:txBody>
          <a:bodyPr wrap="square" rtlCol="0">
            <a:noAutofit/>
          </a:bodyPr>
          <a:lstStyle/>
          <a:p>
            <a:r>
              <a:rPr lang="en-US" altLang="zh-CN" sz="1600" b="1" dirty="0">
                <a:latin typeface="Arial" charset="0"/>
                <a:ea typeface="微软雅黑"/>
              </a:rPr>
              <a:t>VP9630</a:t>
            </a:r>
            <a:endParaRPr lang="zh-CN" altLang="en-US" sz="1600" b="1" dirty="0">
              <a:latin typeface="Arial" charset="0"/>
              <a:ea typeface="微软雅黑"/>
            </a:endParaRPr>
          </a:p>
        </p:txBody>
      </p:sp>
      <p:pic>
        <p:nvPicPr>
          <p:cNvPr id="27" name="图片 26" descr="VP9630-左.jpg"/>
          <p:cNvPicPr>
            <a:picLocks noChangeAspect="1"/>
          </p:cNvPicPr>
          <p:nvPr/>
        </p:nvPicPr>
        <p:blipFill>
          <a:blip r:embed="rId4"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a:xfrm>
            <a:off x="3288822" y="3810177"/>
            <a:ext cx="1158441" cy="475122"/>
          </a:xfrm>
          <a:prstGeom prst="rect">
            <a:avLst/>
          </a:prstGeom>
        </p:spPr>
      </p:pic>
      <p:sp>
        <p:nvSpPr>
          <p:cNvPr id="25" name="圆角矩形 24"/>
          <p:cNvSpPr/>
          <p:nvPr/>
        </p:nvSpPr>
        <p:spPr bwMode="auto">
          <a:xfrm>
            <a:off x="7527259" y="1456410"/>
            <a:ext cx="3873981" cy="4363093"/>
          </a:xfrm>
          <a:prstGeom prst="roundRect">
            <a:avLst>
              <a:gd name="adj" fmla="val 2940"/>
            </a:avLst>
          </a:prstGeom>
          <a:gradFill>
            <a:gsLst>
              <a:gs pos="0">
                <a:srgbClr val="089CB0"/>
              </a:gs>
              <a:gs pos="0">
                <a:srgbClr val="089CB0">
                  <a:alpha val="0"/>
                </a:srgbClr>
              </a:gs>
            </a:gsLst>
            <a:lin ang="4200000" scaled="0"/>
          </a:gradFill>
          <a:ln>
            <a:noFill/>
            <a:headEnd/>
            <a:tailEnd/>
          </a:ln>
          <a:effectLst/>
          <a:scene3d>
            <a:camera prst="orthographicFront"/>
            <a:lightRig rig="threePt" dir="t">
              <a:rot lat="0" lon="0" rev="1200000"/>
            </a:lightRig>
          </a:scene3d>
          <a:sp3d/>
          <a:extLst/>
        </p:spPr>
        <p:style>
          <a:lnRef idx="0">
            <a:schemeClr val="accent1"/>
          </a:lnRef>
          <a:fillRef idx="3">
            <a:schemeClr val="accent1"/>
          </a:fillRef>
          <a:effectRef idx="3">
            <a:schemeClr val="accent1"/>
          </a:effectRef>
          <a:fontRef idx="minor">
            <a:schemeClr val="lt1"/>
          </a:fontRef>
        </p:style>
        <p:txBody>
          <a:bodyPr wrap="square" lIns="16842" tIns="8421" rIns="16842" bIns="8421" anchor="ctr" anchorCtr="0">
            <a:noAutofit/>
          </a:bodyPr>
          <a:lstStyle/>
          <a:p>
            <a:pPr eaLnBrk="0" hangingPunct="0">
              <a:buClr>
                <a:srgbClr val="CC9900"/>
              </a:buClr>
            </a:pPr>
            <a:r>
              <a:rPr lang="zh-CN" altLang="en-US" sz="1799" b="1" dirty="0">
                <a:solidFill>
                  <a:schemeClr val="tx1"/>
                </a:solidFill>
                <a:latin typeface="+mn-ea"/>
                <a:cs typeface="Arial" pitchFamily="34" charset="0"/>
              </a:rPr>
              <a:t>功能</a:t>
            </a:r>
            <a:endParaRPr lang="en-US" altLang="zh-CN" sz="1799" b="1" dirty="0">
              <a:solidFill>
                <a:schemeClr val="tx1"/>
              </a:solidFill>
              <a:latin typeface="+mn-ea"/>
              <a:cs typeface="Arial" pitchFamily="34" charset="0"/>
            </a:endParaRPr>
          </a:p>
          <a:p>
            <a:pPr marL="285664" indent="-285664"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可以接入多种终端，满足中小型党政多种会议应用需求</a:t>
            </a:r>
            <a:endParaRPr lang="en-US" altLang="zh-CN" sz="1600" dirty="0">
              <a:solidFill>
                <a:schemeClr val="tx1"/>
              </a:solidFill>
              <a:latin typeface="+mn-ea"/>
              <a:cs typeface="Arial" pitchFamily="34" charset="0"/>
            </a:endParaRPr>
          </a:p>
          <a:p>
            <a:pPr marL="285664" indent="-285664" eaLnBrk="0" hangingPunct="0">
              <a:lnSpc>
                <a:spcPct val="150000"/>
              </a:lnSpc>
              <a:buClr>
                <a:srgbClr val="CC9900"/>
              </a:buClr>
              <a:buFont typeface="Wingdings" panose="05000000000000000000" pitchFamily="2" charset="2"/>
              <a:buChar char="l"/>
            </a:pPr>
            <a:endParaRPr lang="en-US" altLang="zh-CN" sz="1600" dirty="0">
              <a:solidFill>
                <a:schemeClr val="tx1"/>
              </a:solidFill>
              <a:latin typeface="+mn-ea"/>
              <a:cs typeface="Arial" pitchFamily="34" charset="0"/>
            </a:endParaRPr>
          </a:p>
          <a:p>
            <a:pPr eaLnBrk="0" hangingPunct="0">
              <a:buClr>
                <a:srgbClr val="CC9900"/>
              </a:buClr>
            </a:pPr>
            <a:r>
              <a:rPr lang="zh-CN" altLang="en-US" sz="1799" b="1" dirty="0">
                <a:solidFill>
                  <a:schemeClr val="tx1"/>
                </a:solidFill>
                <a:latin typeface="+mn-ea"/>
                <a:cs typeface="Arial" pitchFamily="34" charset="0"/>
              </a:rPr>
              <a:t>特点</a:t>
            </a:r>
            <a:endParaRPr lang="en-US" altLang="zh-CN" sz="1799" b="1" dirty="0">
              <a:solidFill>
                <a:schemeClr val="tx1"/>
              </a:solidFill>
              <a:latin typeface="+mn-ea"/>
              <a:cs typeface="Arial" pitchFamily="34" charset="0"/>
            </a:endParaRPr>
          </a:p>
          <a:p>
            <a:pPr marL="285664" indent="-285664"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内置</a:t>
            </a:r>
            <a:r>
              <a:rPr lang="en-US" altLang="zh-CN" sz="1600" dirty="0">
                <a:solidFill>
                  <a:schemeClr val="tx1"/>
                </a:solidFill>
                <a:latin typeface="+mn-ea"/>
                <a:cs typeface="Arial" pitchFamily="34" charset="0"/>
              </a:rPr>
              <a:t>GK</a:t>
            </a:r>
            <a:r>
              <a:rPr lang="zh-CN" altLang="en-US" sz="1600" dirty="0">
                <a:solidFill>
                  <a:schemeClr val="tx1"/>
                </a:solidFill>
                <a:latin typeface="+mn-ea"/>
                <a:cs typeface="Arial" pitchFamily="34" charset="0"/>
              </a:rPr>
              <a:t>和</a:t>
            </a:r>
            <a:r>
              <a:rPr lang="en-US" altLang="zh-CN" sz="1600" dirty="0">
                <a:solidFill>
                  <a:schemeClr val="tx1"/>
                </a:solidFill>
                <a:latin typeface="+mn-ea"/>
                <a:cs typeface="Arial" pitchFamily="34" charset="0"/>
              </a:rPr>
              <a:t>Web</a:t>
            </a:r>
            <a:r>
              <a:rPr lang="zh-CN" altLang="en-US" sz="1600" dirty="0">
                <a:solidFill>
                  <a:schemeClr val="tx1"/>
                </a:solidFill>
                <a:latin typeface="+mn-ea"/>
                <a:cs typeface="Arial" pitchFamily="34" charset="0"/>
              </a:rPr>
              <a:t>，一台</a:t>
            </a:r>
            <a:r>
              <a:rPr lang="en-US" altLang="zh-CN" sz="1600" dirty="0">
                <a:solidFill>
                  <a:schemeClr val="tx1"/>
                </a:solidFill>
                <a:latin typeface="+mn-ea"/>
                <a:cs typeface="Arial" pitchFamily="34" charset="0"/>
              </a:rPr>
              <a:t>MCU</a:t>
            </a:r>
            <a:r>
              <a:rPr lang="zh-CN" altLang="en-US" sz="1600" dirty="0">
                <a:solidFill>
                  <a:schemeClr val="tx1"/>
                </a:solidFill>
                <a:latin typeface="+mn-ea"/>
                <a:cs typeface="Arial" pitchFamily="34" charset="0"/>
              </a:rPr>
              <a:t>完成了注册、预约、管理和会议控制的所有功能</a:t>
            </a:r>
            <a:endParaRPr lang="en-US" altLang="zh-CN" sz="1600" dirty="0">
              <a:solidFill>
                <a:schemeClr val="tx1"/>
              </a:solidFill>
              <a:latin typeface="+mn-ea"/>
              <a:cs typeface="Arial" pitchFamily="34" charset="0"/>
            </a:endParaRPr>
          </a:p>
          <a:p>
            <a:pPr marL="285664" indent="-285664"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部署简单，投资少，性价比高</a:t>
            </a:r>
            <a:endParaRPr lang="en-US" altLang="zh-CN" sz="1600" dirty="0">
              <a:solidFill>
                <a:schemeClr val="tx1"/>
              </a:solidFill>
              <a:latin typeface="+mn-ea"/>
              <a:cs typeface="Arial" pitchFamily="34" charset="0"/>
            </a:endParaRPr>
          </a:p>
          <a:p>
            <a:pPr marL="285664" indent="-285664"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易于维护</a:t>
            </a:r>
            <a:endParaRPr lang="en-US" altLang="zh-CN" sz="1600" dirty="0">
              <a:solidFill>
                <a:schemeClr val="tx1"/>
              </a:solidFill>
              <a:latin typeface="+mn-ea"/>
              <a:cs typeface="Arial" pitchFamily="34" charset="0"/>
            </a:endParaRPr>
          </a:p>
          <a:p>
            <a:pPr marL="285664" indent="-285664"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低带宽等技术节省</a:t>
            </a:r>
            <a:r>
              <a:rPr lang="en-US" altLang="zh-CN" sz="1600" dirty="0">
                <a:solidFill>
                  <a:schemeClr val="tx1"/>
                </a:solidFill>
                <a:latin typeface="+mn-ea"/>
                <a:cs typeface="Arial" pitchFamily="34" charset="0"/>
              </a:rPr>
              <a:t>TCO</a:t>
            </a:r>
          </a:p>
          <a:p>
            <a:pPr marL="285664" indent="-285664" eaLnBrk="0" hangingPunct="0">
              <a:lnSpc>
                <a:spcPct val="150000"/>
              </a:lnSpc>
              <a:buClr>
                <a:srgbClr val="CC9900"/>
              </a:buClr>
              <a:buFont typeface="Wingdings" panose="05000000000000000000" pitchFamily="2" charset="2"/>
              <a:buChar char="l"/>
            </a:pPr>
            <a:r>
              <a:rPr lang="zh-CN" altLang="en-US" sz="1600" dirty="0">
                <a:solidFill>
                  <a:schemeClr val="tx1"/>
                </a:solidFill>
                <a:latin typeface="+mn-ea"/>
                <a:cs typeface="Arial" pitchFamily="34" charset="0"/>
              </a:rPr>
              <a:t>新</a:t>
            </a:r>
            <a:r>
              <a:rPr lang="en-US" altLang="zh-CN" sz="1600" dirty="0">
                <a:solidFill>
                  <a:schemeClr val="tx1"/>
                </a:solidFill>
                <a:latin typeface="+mn-ea"/>
                <a:cs typeface="Arial" pitchFamily="34" charset="0"/>
              </a:rPr>
              <a:t>RED5.0</a:t>
            </a:r>
            <a:r>
              <a:rPr lang="zh-CN" altLang="en-US" sz="1600" dirty="0">
                <a:solidFill>
                  <a:schemeClr val="tx1"/>
                </a:solidFill>
                <a:latin typeface="+mn-ea"/>
                <a:cs typeface="Arial" pitchFamily="34" charset="0"/>
              </a:rPr>
              <a:t>单板</a:t>
            </a:r>
            <a:r>
              <a:rPr lang="en-US" altLang="zh-CN" sz="1600" dirty="0">
                <a:solidFill>
                  <a:schemeClr val="tx1"/>
                </a:solidFill>
                <a:latin typeface="+mn-ea"/>
                <a:cs typeface="Arial" pitchFamily="34" charset="0"/>
              </a:rPr>
              <a:t>MCU</a:t>
            </a:r>
            <a:r>
              <a:rPr lang="zh-CN" altLang="en-US" sz="1600" dirty="0">
                <a:solidFill>
                  <a:schemeClr val="tx1"/>
                </a:solidFill>
                <a:latin typeface="+mn-ea"/>
                <a:cs typeface="Arial" pitchFamily="34" charset="0"/>
              </a:rPr>
              <a:t>需要配套独立</a:t>
            </a:r>
            <a:r>
              <a:rPr lang="en-US" altLang="zh-CN" sz="1600" dirty="0">
                <a:solidFill>
                  <a:schemeClr val="tx1"/>
                </a:solidFill>
                <a:latin typeface="+mn-ea"/>
                <a:cs typeface="Arial" pitchFamily="34" charset="0"/>
              </a:rPr>
              <a:t>SMC2.0</a:t>
            </a:r>
          </a:p>
        </p:txBody>
      </p:sp>
      <p:grpSp>
        <p:nvGrpSpPr>
          <p:cNvPr id="39" name="组合 38"/>
          <p:cNvGrpSpPr/>
          <p:nvPr/>
        </p:nvGrpSpPr>
        <p:grpSpPr>
          <a:xfrm>
            <a:off x="3024489" y="1100224"/>
            <a:ext cx="1449569" cy="1191816"/>
            <a:chOff x="2432079" y="813147"/>
            <a:chExt cx="1087208" cy="893888"/>
          </a:xfrm>
        </p:grpSpPr>
        <p:pic>
          <p:nvPicPr>
            <p:cNvPr id="37" name="图片 3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0334" y="813147"/>
              <a:ext cx="776109" cy="741907"/>
            </a:xfrm>
            <a:prstGeom prst="rect">
              <a:avLst/>
            </a:prstGeom>
          </p:spPr>
        </p:pic>
        <p:sp>
          <p:nvSpPr>
            <p:cNvPr id="38" name="Text Box 24"/>
            <p:cNvSpPr txBox="1">
              <a:spLocks noChangeArrowheads="1"/>
            </p:cNvSpPr>
            <p:nvPr/>
          </p:nvSpPr>
          <p:spPr bwMode="auto">
            <a:xfrm>
              <a:off x="2432079" y="1483852"/>
              <a:ext cx="1087208" cy="223183"/>
            </a:xfrm>
            <a:prstGeom prst="rect">
              <a:avLst/>
            </a:prstGeom>
            <a:noFill/>
            <a:ln w="9525" algn="ctr">
              <a:noFill/>
              <a:miter lim="800000"/>
              <a:headEnd/>
              <a:tailEnd/>
            </a:ln>
          </p:spPr>
          <p:txBody>
            <a:bodyPr wrap="square">
              <a:spAutoFit/>
            </a:bodyPr>
            <a:lstStyle/>
            <a:p>
              <a:pPr algn="r" eaLnBrk="0" hangingPunct="0"/>
              <a:r>
                <a:rPr lang="zh-CN" altLang="en-US" sz="1334" dirty="0">
                  <a:latin typeface="微软雅黑" pitchFamily="34" charset="-122"/>
                  <a:ea typeface="微软雅黑"/>
                </a:rPr>
                <a:t>一体化高清终端</a:t>
              </a:r>
              <a:endParaRPr lang="en-US" altLang="zh-CN" sz="1334" dirty="0">
                <a:latin typeface="微软雅黑" pitchFamily="34" charset="-122"/>
                <a:ea typeface="微软雅黑"/>
              </a:endParaRPr>
            </a:p>
          </p:txBody>
        </p:sp>
      </p:grpSp>
      <p:sp>
        <p:nvSpPr>
          <p:cNvPr id="74" name="Text Box 26"/>
          <p:cNvSpPr txBox="1">
            <a:spLocks noChangeArrowheads="1"/>
          </p:cNvSpPr>
          <p:nvPr/>
        </p:nvSpPr>
        <p:spPr bwMode="auto">
          <a:xfrm>
            <a:off x="4930027" y="6048426"/>
            <a:ext cx="745523" cy="297569"/>
          </a:xfrm>
          <a:prstGeom prst="rect">
            <a:avLst/>
          </a:prstGeom>
          <a:noFill/>
          <a:ln w="9525" algn="ctr">
            <a:noFill/>
            <a:miter lim="800000"/>
            <a:headEnd/>
            <a:tailEnd/>
          </a:ln>
        </p:spPr>
        <p:txBody>
          <a:bodyPr wrap="none">
            <a:spAutoFit/>
          </a:bodyPr>
          <a:lstStyle/>
          <a:p>
            <a:pPr eaLnBrk="0" hangingPunct="0"/>
            <a:r>
              <a:rPr lang="en-US" altLang="zh-CN" sz="1334" dirty="0">
                <a:latin typeface="微软雅黑" pitchFamily="34" charset="-122"/>
                <a:ea typeface="微软雅黑"/>
              </a:rPr>
              <a:t>PC</a:t>
            </a:r>
            <a:r>
              <a:rPr lang="zh-CN" altLang="en-US" sz="1334" dirty="0">
                <a:latin typeface="微软雅黑" pitchFamily="34" charset="-122"/>
                <a:ea typeface="微软雅黑"/>
              </a:rPr>
              <a:t>终端</a:t>
            </a:r>
            <a:endParaRPr lang="en-US" altLang="zh-CN" sz="1334" dirty="0">
              <a:latin typeface="微软雅黑" pitchFamily="34" charset="-122"/>
              <a:ea typeface="微软雅黑"/>
            </a:endParaRPr>
          </a:p>
        </p:txBody>
      </p:sp>
      <p:grpSp>
        <p:nvGrpSpPr>
          <p:cNvPr id="49" name="组合 48"/>
          <p:cNvGrpSpPr/>
          <p:nvPr/>
        </p:nvGrpSpPr>
        <p:grpSpPr>
          <a:xfrm>
            <a:off x="5838032" y="3854707"/>
            <a:ext cx="870524" cy="1008449"/>
            <a:chOff x="4660429" y="2936504"/>
            <a:chExt cx="652912" cy="756359"/>
          </a:xfrm>
        </p:grpSpPr>
        <p:sp>
          <p:nvSpPr>
            <p:cNvPr id="73" name="Text Box 25"/>
            <p:cNvSpPr txBox="1">
              <a:spLocks noChangeArrowheads="1"/>
            </p:cNvSpPr>
            <p:nvPr/>
          </p:nvSpPr>
          <p:spPr bwMode="auto">
            <a:xfrm>
              <a:off x="4660429" y="3469680"/>
              <a:ext cx="652912" cy="223183"/>
            </a:xfrm>
            <a:prstGeom prst="rect">
              <a:avLst/>
            </a:prstGeom>
            <a:noFill/>
            <a:ln w="9525" algn="ctr">
              <a:noFill/>
              <a:miter lim="800000"/>
              <a:headEnd/>
              <a:tailEnd/>
            </a:ln>
          </p:spPr>
          <p:txBody>
            <a:bodyPr wrap="none">
              <a:spAutoFit/>
            </a:bodyPr>
            <a:lstStyle/>
            <a:p>
              <a:pPr eaLnBrk="0" hangingPunct="0"/>
              <a:r>
                <a:rPr lang="zh-CN" altLang="en-US" sz="1334" dirty="0">
                  <a:latin typeface="微软雅黑" pitchFamily="34" charset="-122"/>
                  <a:ea typeface="微软雅黑"/>
                </a:rPr>
                <a:t>移动终端</a:t>
              </a:r>
              <a:endParaRPr lang="en-US" altLang="zh-CN" sz="1334" dirty="0">
                <a:latin typeface="微软雅黑" pitchFamily="34" charset="-122"/>
                <a:ea typeface="微软雅黑"/>
              </a:endParaRPr>
            </a:p>
          </p:txBody>
        </p:sp>
        <p:pic>
          <p:nvPicPr>
            <p:cNvPr id="45" name="Picture 2" descr="D:\MO工作\TE软终端\TE CLIENT营销资料\照片截图\结果图\汇总\Iphone\中文\Iphone视频通话2.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45484" y="2936504"/>
              <a:ext cx="327517" cy="170233"/>
            </a:xfrm>
            <a:prstGeom prst="rect">
              <a:avLst/>
            </a:prstGeom>
            <a:noFill/>
          </p:spPr>
        </p:pic>
        <p:pic>
          <p:nvPicPr>
            <p:cNvPr id="48" name="Picture 3" descr="D:\MO工作\TE软终端\TE CLIENT营销资料\照片截图\结果图\汇总\IPAD\中文\IPAD辅流共享2.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802039" y="3142331"/>
              <a:ext cx="414407" cy="324770"/>
            </a:xfrm>
            <a:prstGeom prst="rect">
              <a:avLst/>
            </a:prstGeom>
            <a:noFill/>
          </p:spPr>
        </p:pic>
      </p:grpSp>
      <p:grpSp>
        <p:nvGrpSpPr>
          <p:cNvPr id="52" name="组合 51"/>
          <p:cNvGrpSpPr/>
          <p:nvPr/>
        </p:nvGrpSpPr>
        <p:grpSpPr>
          <a:xfrm>
            <a:off x="5242112" y="2095496"/>
            <a:ext cx="1036801" cy="1066325"/>
            <a:chOff x="4213476" y="1617057"/>
            <a:chExt cx="777623" cy="799767"/>
          </a:xfrm>
        </p:grpSpPr>
        <p:sp>
          <p:nvSpPr>
            <p:cNvPr id="71" name="Text Box 23"/>
            <p:cNvSpPr txBox="1">
              <a:spLocks noChangeArrowheads="1"/>
            </p:cNvSpPr>
            <p:nvPr/>
          </p:nvSpPr>
          <p:spPr bwMode="auto">
            <a:xfrm>
              <a:off x="4293472" y="2193641"/>
              <a:ext cx="652912" cy="223183"/>
            </a:xfrm>
            <a:prstGeom prst="rect">
              <a:avLst/>
            </a:prstGeom>
            <a:noFill/>
            <a:ln w="9525" algn="ctr">
              <a:noFill/>
              <a:miter lim="800000"/>
              <a:headEnd/>
              <a:tailEnd/>
            </a:ln>
          </p:spPr>
          <p:txBody>
            <a:bodyPr wrap="none">
              <a:spAutoFit/>
            </a:bodyPr>
            <a:lstStyle/>
            <a:p>
              <a:pPr eaLnBrk="0" hangingPunct="0"/>
              <a:r>
                <a:rPr lang="zh-CN" altLang="en-US" sz="1334" dirty="0">
                  <a:latin typeface="微软雅黑" pitchFamily="34" charset="-122"/>
                  <a:ea typeface="微软雅黑"/>
                </a:rPr>
                <a:t>媒体电话</a:t>
              </a:r>
              <a:endParaRPr lang="en-US" altLang="zh-CN" sz="1334" dirty="0">
                <a:latin typeface="微软雅黑" pitchFamily="34" charset="-122"/>
                <a:ea typeface="微软雅黑"/>
              </a:endParaRPr>
            </a:p>
          </p:txBody>
        </p:sp>
        <p:pic>
          <p:nvPicPr>
            <p:cNvPr id="51" name="Picture 2" descr="E:\工作站\2012-2013-2014\IP phone\8950\设计方案\9.25ddayang\2.213-有线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213476" y="1617057"/>
              <a:ext cx="777623" cy="583217"/>
            </a:xfrm>
            <a:prstGeom prst="rect">
              <a:avLst/>
            </a:prstGeom>
            <a:noFill/>
          </p:spPr>
        </p:pic>
      </p:grpSp>
      <p:pic>
        <p:nvPicPr>
          <p:cNvPr id="2" name="图片 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0380" y="3903283"/>
            <a:ext cx="981694" cy="516089"/>
          </a:xfrm>
          <a:prstGeom prst="rect">
            <a:avLst/>
          </a:prstGeom>
        </p:spPr>
      </p:pic>
      <p:pic>
        <p:nvPicPr>
          <p:cNvPr id="32" name="图片 31"/>
          <p:cNvPicPr>
            <a:picLocks noChangeAspect="1"/>
          </p:cNvPicPr>
          <p:nvPr/>
        </p:nvPicPr>
        <p:blipFill rotWithShape="1">
          <a:blip r:embed="rId10" cstate="print">
            <a:clrChange>
              <a:clrFrom>
                <a:srgbClr val="EDEDED"/>
              </a:clrFrom>
              <a:clrTo>
                <a:srgbClr val="EDEDED">
                  <a:alpha val="0"/>
                </a:srgbClr>
              </a:clrTo>
            </a:clrChange>
            <a:extLst>
              <a:ext uri="{BEBA8EAE-BF5A-486C-A8C5-ECC9F3942E4B}">
                <a14:imgProps xmlns:a14="http://schemas.microsoft.com/office/drawing/2010/main">
                  <a14:imgLayer r:embed="rId11">
                    <a14:imgEffect>
                      <a14:brightnessContrast bright="-7000"/>
                    </a14:imgEffect>
                  </a14:imgLayer>
                </a14:imgProps>
              </a:ext>
              <a:ext uri="{28A0092B-C50C-407E-A947-70E740481C1C}">
                <a14:useLocalDpi xmlns:a14="http://schemas.microsoft.com/office/drawing/2010/main"/>
              </a:ext>
            </a:extLst>
          </a:blip>
          <a:srcRect l="6280" r="5186"/>
          <a:stretch/>
        </p:blipFill>
        <p:spPr>
          <a:xfrm>
            <a:off x="1461384" y="2262218"/>
            <a:ext cx="720643" cy="754412"/>
          </a:xfrm>
          <a:prstGeom prst="rect">
            <a:avLst/>
          </a:prstGeom>
          <a:effectLst>
            <a:outerShdw sx="1000" sy="1000" algn="ctr" rotWithShape="0">
              <a:srgbClr val="000000"/>
            </a:outerShdw>
          </a:effectLst>
        </p:spPr>
      </p:pic>
      <p:grpSp>
        <p:nvGrpSpPr>
          <p:cNvPr id="36" name="组合 35"/>
          <p:cNvGrpSpPr/>
          <p:nvPr/>
        </p:nvGrpSpPr>
        <p:grpSpPr>
          <a:xfrm>
            <a:off x="1155880" y="4952975"/>
            <a:ext cx="1256513" cy="1129085"/>
            <a:chOff x="2680047" y="1773610"/>
            <a:chExt cx="3564653" cy="2748472"/>
          </a:xfrm>
        </p:grpSpPr>
        <p:pic>
          <p:nvPicPr>
            <p:cNvPr id="40" name="图片 39"/>
            <p:cNvPicPr>
              <a:picLocks noChangeAspect="1"/>
            </p:cNvPicPr>
            <p:nvPr/>
          </p:nvPicPr>
          <p:blipFill>
            <a:blip r:embed="rId12" cstate="print">
              <a:clrChange>
                <a:clrFrom>
                  <a:srgbClr val="FFFFFF"/>
                </a:clrFrom>
                <a:clrTo>
                  <a:srgbClr val="FFFFFF">
                    <a:alpha val="0"/>
                  </a:srgbClr>
                </a:clrTo>
              </a:clrChange>
            </a:blip>
            <a:stretch>
              <a:fillRect/>
            </a:stretch>
          </p:blipFill>
          <p:spPr>
            <a:xfrm>
              <a:off x="2680047" y="1773610"/>
              <a:ext cx="3564653" cy="2748472"/>
            </a:xfrm>
            <a:prstGeom prst="rect">
              <a:avLst/>
            </a:prstGeom>
          </p:spPr>
        </p:pic>
        <p:pic>
          <p:nvPicPr>
            <p:cNvPr id="41" name="图片 40"/>
            <p:cNvPicPr>
              <a:picLocks noChangeAspect="1"/>
            </p:cNvPicPr>
            <p:nvPr/>
          </p:nvPicPr>
          <p:blipFill rotWithShape="1">
            <a:blip r:embed="rId13" cstate="print"/>
            <a:srcRect/>
            <a:stretch/>
          </p:blipFill>
          <p:spPr>
            <a:xfrm>
              <a:off x="4462371" y="2054664"/>
              <a:ext cx="1635215" cy="990738"/>
            </a:xfrm>
            <a:prstGeom prst="rect">
              <a:avLst/>
            </a:prstGeom>
          </p:spPr>
        </p:pic>
      </p:grpSp>
      <p:pic>
        <p:nvPicPr>
          <p:cNvPr id="42" name="Picture 2"/>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4767546" y="5358868"/>
            <a:ext cx="1070485" cy="699007"/>
          </a:xfrm>
          <a:prstGeom prst="rect">
            <a:avLst/>
          </a:prstGeom>
          <a:noFill/>
          <a:ln w="9525">
            <a:noFill/>
            <a:miter lim="800000"/>
            <a:headEnd/>
            <a:tailEnd/>
          </a:ln>
          <a:effectLst/>
        </p:spPr>
      </p:pic>
      <p:pic>
        <p:nvPicPr>
          <p:cNvPr id="35" name="图片 34">
            <a:extLst>
              <a:ext uri="{FF2B5EF4-FFF2-40B4-BE49-F238E27FC236}">
                <a16:creationId xmlns:a16="http://schemas.microsoft.com/office/drawing/2014/main" id="{167D63FB-E21D-4717-8565-7D738050881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264002" y="52454"/>
            <a:ext cx="1738842" cy="392220"/>
          </a:xfrm>
          <a:prstGeom prst="rect">
            <a:avLst/>
          </a:prstGeom>
        </p:spPr>
      </p:pic>
      <p:grpSp>
        <p:nvGrpSpPr>
          <p:cNvPr id="44" name="组合 43"/>
          <p:cNvGrpSpPr/>
          <p:nvPr/>
        </p:nvGrpSpPr>
        <p:grpSpPr>
          <a:xfrm>
            <a:off x="0" y="0"/>
            <a:ext cx="12192000" cy="810883"/>
            <a:chOff x="0" y="0"/>
            <a:chExt cx="12192000" cy="810883"/>
          </a:xfrm>
        </p:grpSpPr>
        <p:grpSp>
          <p:nvGrpSpPr>
            <p:cNvPr id="46" name="组合 45"/>
            <p:cNvGrpSpPr/>
            <p:nvPr/>
          </p:nvGrpSpPr>
          <p:grpSpPr>
            <a:xfrm>
              <a:off x="0" y="0"/>
              <a:ext cx="12192000" cy="810883"/>
              <a:chOff x="0" y="0"/>
              <a:chExt cx="12192000" cy="810883"/>
            </a:xfrm>
          </p:grpSpPr>
          <p:sp>
            <p:nvSpPr>
              <p:cNvPr id="50" name="矩形 49"/>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53" name="Picture 3"/>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文本框 46"/>
            <p:cNvSpPr txBox="1"/>
            <p:nvPr/>
          </p:nvSpPr>
          <p:spPr>
            <a:xfrm>
              <a:off x="778947" y="142562"/>
              <a:ext cx="3416320"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中小型党政会议系统</a:t>
              </a:r>
            </a:p>
          </p:txBody>
        </p:sp>
      </p:grpSp>
    </p:spTree>
    <p:extLst>
      <p:ext uri="{BB962C8B-B14F-4D97-AF65-F5344CB8AC3E}">
        <p14:creationId xmlns:p14="http://schemas.microsoft.com/office/powerpoint/2010/main" val="11722005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2018klg\其他\致远\20180523 【致远】PPT美化：产品、行业、领域\资料\31.jpg"/>
          <p:cNvPicPr>
            <a:picLocks noChangeAspect="1" noChangeArrowheads="1"/>
          </p:cNvPicPr>
          <p:nvPr/>
        </p:nvPicPr>
        <p:blipFill rotWithShape="1">
          <a:blip r:embed="rId3">
            <a:extLst>
              <a:ext uri="{28A0092B-C50C-407E-A947-70E740481C1C}">
                <a14:useLocalDpi xmlns:a14="http://schemas.microsoft.com/office/drawing/2010/main" val="0"/>
              </a:ext>
            </a:extLst>
          </a:blip>
          <a:srcRect b="3742"/>
          <a:stretch/>
        </p:blipFill>
        <p:spPr bwMode="auto">
          <a:xfrm>
            <a:off x="-6776" y="-233082"/>
            <a:ext cx="12211027" cy="709108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2" y="-196506"/>
            <a:ext cx="12222327" cy="7091082"/>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Freeform 6"/>
          <p:cNvSpPr>
            <a:spLocks/>
          </p:cNvSpPr>
          <p:nvPr/>
        </p:nvSpPr>
        <p:spPr bwMode="auto">
          <a:xfrm>
            <a:off x="2565242" y="1969418"/>
            <a:ext cx="7092788" cy="1232520"/>
          </a:xfrm>
          <a:custGeom>
            <a:avLst/>
            <a:gdLst>
              <a:gd name="T0" fmla="*/ 1162 w 2626"/>
              <a:gd name="T1" fmla="*/ 0 h 671"/>
              <a:gd name="T2" fmla="*/ 2626 w 2626"/>
              <a:gd name="T3" fmla="*/ 0 h 671"/>
              <a:gd name="T4" fmla="*/ 2626 w 2626"/>
              <a:gd name="T5" fmla="*/ 671 h 671"/>
              <a:gd name="T6" fmla="*/ 0 w 2626"/>
              <a:gd name="T7" fmla="*/ 671 h 671"/>
              <a:gd name="T8" fmla="*/ 0 w 2626"/>
              <a:gd name="T9" fmla="*/ 0 h 671"/>
              <a:gd name="T10" fmla="*/ 600 w 2626"/>
              <a:gd name="T11" fmla="*/ 0 h 671"/>
            </a:gdLst>
            <a:ahLst/>
            <a:cxnLst>
              <a:cxn ang="0">
                <a:pos x="T0" y="T1"/>
              </a:cxn>
              <a:cxn ang="0">
                <a:pos x="T2" y="T3"/>
              </a:cxn>
              <a:cxn ang="0">
                <a:pos x="T4" y="T5"/>
              </a:cxn>
              <a:cxn ang="0">
                <a:pos x="T6" y="T7"/>
              </a:cxn>
              <a:cxn ang="0">
                <a:pos x="T8" y="T9"/>
              </a:cxn>
              <a:cxn ang="0">
                <a:pos x="T10" y="T11"/>
              </a:cxn>
            </a:cxnLst>
            <a:rect l="0" t="0" r="r" b="b"/>
            <a:pathLst>
              <a:path w="2626" h="671">
                <a:moveTo>
                  <a:pt x="1162" y="0"/>
                </a:moveTo>
                <a:lnTo>
                  <a:pt x="2626" y="0"/>
                </a:lnTo>
                <a:lnTo>
                  <a:pt x="2626" y="671"/>
                </a:lnTo>
                <a:lnTo>
                  <a:pt x="0" y="671"/>
                </a:lnTo>
                <a:lnTo>
                  <a:pt x="0" y="0"/>
                </a:lnTo>
                <a:lnTo>
                  <a:pt x="600" y="0"/>
                </a:lnTo>
              </a:path>
            </a:pathLst>
          </a:custGeom>
          <a:noFill/>
          <a:ln w="15875" cap="flat">
            <a:solidFill>
              <a:schemeClr val="bg1"/>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圆角矩形 9"/>
          <p:cNvSpPr/>
          <p:nvPr/>
        </p:nvSpPr>
        <p:spPr>
          <a:xfrm>
            <a:off x="3681691" y="2478080"/>
            <a:ext cx="5794278" cy="1496919"/>
          </a:xfrm>
          <a:prstGeom prst="roundRect">
            <a:avLst>
              <a:gd name="adj" fmla="val 2035"/>
            </a:avLst>
          </a:prstGeom>
          <a:solidFill>
            <a:srgbClr val="C00000"/>
          </a:solidFill>
          <a:ln w="25400" cap="flat" cmpd="sng" algn="ctr">
            <a:noFill/>
            <a:prstDash val="solid"/>
            <a:miter lim="800000"/>
          </a:ln>
          <a:effectLst/>
        </p:spPr>
        <p:txBody>
          <a:bodyPr rtlCol="0" anchor="ctr"/>
          <a:lstStyle/>
          <a:p>
            <a:pPr algn="ctr"/>
            <a:endParaRPr lang="zh-CN" altLang="en-US" sz="1600" kern="0">
              <a:solidFill>
                <a:srgbClr val="39AEB5"/>
              </a:solidFill>
              <a:latin typeface="微软雅黑" panose="020B0503020204020204" pitchFamily="34" charset="-122"/>
            </a:endParaRPr>
          </a:p>
        </p:txBody>
      </p:sp>
      <p:sp>
        <p:nvSpPr>
          <p:cNvPr id="12" name="椭圆 11"/>
          <p:cNvSpPr/>
          <p:nvPr/>
        </p:nvSpPr>
        <p:spPr>
          <a:xfrm>
            <a:off x="2823658" y="2474749"/>
            <a:ext cx="1541784" cy="15249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21"/>
          <p:cNvSpPr txBox="1"/>
          <p:nvPr/>
        </p:nvSpPr>
        <p:spPr>
          <a:xfrm>
            <a:off x="3094930" y="4305260"/>
            <a:ext cx="184731" cy="988347"/>
          </a:xfrm>
          <a:prstGeom prst="rect">
            <a:avLst/>
          </a:prstGeom>
          <a:noFill/>
        </p:spPr>
        <p:txBody>
          <a:bodyPr wrap="none" rtlCol="0">
            <a:spAutoFit/>
          </a:bodyPr>
          <a:lstStyle/>
          <a:p>
            <a:pPr algn="ctr">
              <a:lnSpc>
                <a:spcPct val="150000"/>
              </a:lnSpc>
            </a:pPr>
            <a:endParaRPr lang="en-US" altLang="zh-CN" sz="4400" b="1" dirty="0">
              <a:solidFill>
                <a:prstClr val="white"/>
              </a:solidFill>
              <a:latin typeface="微软雅黑" panose="020B0503020204020204" pitchFamily="34" charset="-122"/>
            </a:endParaRPr>
          </a:p>
        </p:txBody>
      </p:sp>
      <p:sp>
        <p:nvSpPr>
          <p:cNvPr id="16" name="标题 3"/>
          <p:cNvSpPr txBox="1">
            <a:spLocks/>
          </p:cNvSpPr>
          <p:nvPr/>
        </p:nvSpPr>
        <p:spPr>
          <a:xfrm>
            <a:off x="4516598" y="2904834"/>
            <a:ext cx="3930716" cy="532350"/>
          </a:xfrm>
          <a:prstGeom prst="rect">
            <a:avLst/>
          </a:prstGeom>
        </p:spPr>
        <p:txBody>
          <a:bodyPr>
            <a:noAutofit/>
          </a:bodyPr>
          <a:lstStyle>
            <a:lvl1pPr algn="ctr" defTabSz="1219048" rtl="0" eaLnBrk="1" latinLnBrk="0" hangingPunct="1">
              <a:spcBef>
                <a:spcPct val="0"/>
              </a:spcBef>
              <a:buNone/>
              <a:defRPr sz="5866" kern="1200">
                <a:solidFill>
                  <a:schemeClr val="tx1"/>
                </a:solidFill>
                <a:latin typeface="+mj-lt"/>
                <a:ea typeface="+mj-ea"/>
                <a:cs typeface="+mj-cs"/>
              </a:defRPr>
            </a:lvl1pPr>
          </a:lstStyle>
          <a:p>
            <a:pPr algn="l">
              <a:lnSpc>
                <a:spcPct val="120000"/>
              </a:lnSpc>
            </a:pPr>
            <a:r>
              <a:rPr lang="zh-CN" altLang="en-US" sz="3600" b="1" dirty="0" smtClean="0">
                <a:solidFill>
                  <a:prstClr val="white"/>
                </a:solidFill>
                <a:latin typeface="微软雅黑" panose="020B0503020204020204" pitchFamily="34" charset="-122"/>
              </a:rPr>
              <a:t>智能党建终端</a:t>
            </a:r>
            <a:endParaRPr lang="zh-CN" altLang="en-US" sz="3600" b="1" dirty="0">
              <a:solidFill>
                <a:prstClr val="white"/>
              </a:solidFill>
              <a:latin typeface="微软雅黑" panose="020B0503020204020204" pitchFamily="34"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5021" y="2585678"/>
            <a:ext cx="1439058" cy="1086751"/>
          </a:xfrm>
          <a:prstGeom prst="rect">
            <a:avLst/>
          </a:prstGeom>
          <a:ln>
            <a:noFill/>
          </a:ln>
        </p:spPr>
      </p:pic>
    </p:spTree>
    <p:extLst>
      <p:ext uri="{BB962C8B-B14F-4D97-AF65-F5344CB8AC3E}">
        <p14:creationId xmlns:p14="http://schemas.microsoft.com/office/powerpoint/2010/main" val="2974991469"/>
      </p:ext>
    </p:extLst>
  </p:cSld>
  <p:clrMapOvr>
    <a:masterClrMapping/>
  </p:clrMapOvr>
  <mc:AlternateContent xmlns:mc="http://schemas.openxmlformats.org/markup-compatibility/2006" xmlns:p14="http://schemas.microsoft.com/office/powerpoint/2010/main">
    <mc:Choice Requires="p14">
      <p:transition spd="slow" p14:dur="1400" advTm="8140">
        <p14:doors dir="vert"/>
      </p:transition>
    </mc:Choice>
    <mc:Fallback xmlns="">
      <p:transition spd="slow" advTm="814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810883"/>
            <a:chOff x="0" y="0"/>
            <a:chExt cx="12192000" cy="810883"/>
          </a:xfrm>
        </p:grpSpPr>
        <p:grpSp>
          <p:nvGrpSpPr>
            <p:cNvPr id="5" name="组合 4"/>
            <p:cNvGrpSpPr/>
            <p:nvPr/>
          </p:nvGrpSpPr>
          <p:grpSpPr>
            <a:xfrm>
              <a:off x="0" y="0"/>
              <a:ext cx="12192000" cy="810883"/>
              <a:chOff x="0" y="0"/>
              <a:chExt cx="12192000" cy="810883"/>
            </a:xfrm>
          </p:grpSpPr>
          <p:sp>
            <p:nvSpPr>
              <p:cNvPr id="7" name="矩形 6"/>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文本框 5"/>
            <p:cNvSpPr txBox="1"/>
            <p:nvPr/>
          </p:nvSpPr>
          <p:spPr>
            <a:xfrm>
              <a:off x="778947" y="142562"/>
              <a:ext cx="198002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电子阅报栏</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0" y="776614"/>
            <a:ext cx="12192000" cy="6081386"/>
            <a:chOff x="0" y="776614"/>
            <a:chExt cx="12192000" cy="6081386"/>
          </a:xfrm>
        </p:grpSpPr>
        <p:pic>
          <p:nvPicPr>
            <p:cNvPr id="2" name="图片 1">
              <a:extLst>
                <a:ext uri="{FF2B5EF4-FFF2-40B4-BE49-F238E27FC236}">
                  <a16:creationId xmlns:a16="http://schemas.microsoft.com/office/drawing/2014/main" id="{E4823FB0-58D6-41C1-80BF-48956981237A}"/>
                </a:ext>
              </a:extLst>
            </p:cNvPr>
            <p:cNvPicPr>
              <a:picLocks noChangeAspect="1"/>
            </p:cNvPicPr>
            <p:nvPr/>
          </p:nvPicPr>
          <p:blipFill rotWithShape="1">
            <a:blip r:embed="rId3"/>
            <a:srcRect l="1741" t="8789" r="63049"/>
            <a:stretch/>
          </p:blipFill>
          <p:spPr>
            <a:xfrm>
              <a:off x="0" y="776614"/>
              <a:ext cx="4368800" cy="6081386"/>
            </a:xfrm>
            <a:prstGeom prst="rect">
              <a:avLst/>
            </a:prstGeom>
          </p:spPr>
        </p:pic>
        <p:pic>
          <p:nvPicPr>
            <p:cNvPr id="9" name="图片 8">
              <a:extLst>
                <a:ext uri="{FF2B5EF4-FFF2-40B4-BE49-F238E27FC236}">
                  <a16:creationId xmlns:a16="http://schemas.microsoft.com/office/drawing/2014/main" id="{E4823FB0-58D6-41C1-80BF-48956981237A}"/>
                </a:ext>
              </a:extLst>
            </p:cNvPr>
            <p:cNvPicPr>
              <a:picLocks noChangeAspect="1"/>
            </p:cNvPicPr>
            <p:nvPr/>
          </p:nvPicPr>
          <p:blipFill rotWithShape="1">
            <a:blip r:embed="rId3"/>
            <a:srcRect l="34261" t="8354" r="232" b="43211"/>
            <a:stretch/>
          </p:blipFill>
          <p:spPr>
            <a:xfrm>
              <a:off x="4064000" y="776614"/>
              <a:ext cx="8128000" cy="3229329"/>
            </a:xfrm>
            <a:prstGeom prst="rect">
              <a:avLst/>
            </a:prstGeom>
          </p:spPr>
        </p:pic>
      </p:grpSp>
      <p:sp>
        <p:nvSpPr>
          <p:cNvPr id="11" name="矩形 10"/>
          <p:cNvSpPr/>
          <p:nvPr/>
        </p:nvSpPr>
        <p:spPr>
          <a:xfrm>
            <a:off x="4230914" y="4400920"/>
            <a:ext cx="7794172" cy="2062103"/>
          </a:xfrm>
          <a:prstGeom prst="rect">
            <a:avLst/>
          </a:prstGeom>
        </p:spPr>
        <p:txBody>
          <a:bodyPr wrap="square">
            <a:spAutoFit/>
          </a:bodyPr>
          <a:lstStyle/>
          <a:p>
            <a:pPr indent="304800" algn="just">
              <a:spcAft>
                <a:spcPts val="0"/>
              </a:spcAft>
            </a:pPr>
            <a:r>
              <a:rPr lang="zh-CN" altLang="zh-CN" sz="1600" kern="100" dirty="0">
                <a:latin typeface="+mn-ea"/>
                <a:cs typeface="Times New Roman" panose="02020603050405020304" pitchFamily="18" charset="0"/>
              </a:rPr>
              <a:t>借助传统媒体和新媒体融合发展新趋势，利用电子阅报栏，拓展学校信息发布渠道，以生动灵活的展现方式和超强的视觉冲击力，快速传达信息和资讯，并可</a:t>
            </a:r>
            <a:r>
              <a:rPr lang="zh-CN" altLang="zh-CN" sz="1600" kern="100" dirty="0">
                <a:solidFill>
                  <a:srgbClr val="191919"/>
                </a:solidFill>
                <a:latin typeface="+mn-ea"/>
                <a:cs typeface="Arial" panose="020B0604020202020204" pitchFamily="34" charset="0"/>
              </a:rPr>
              <a:t>根据学校党建工作的方针路线发布指定的宣传内容，并保持定期更新，推动学校党建品牌创建工作，</a:t>
            </a:r>
            <a:r>
              <a:rPr lang="zh-CN" altLang="zh-CN" sz="1600" kern="100" dirty="0">
                <a:latin typeface="+mn-ea"/>
                <a:cs typeface="Times New Roman" panose="02020603050405020304" pitchFamily="18" charset="0"/>
              </a:rPr>
              <a:t>加强宣传思想工作，扩大宣传舆论阵地，方便师生了解最新资讯，繁荣校园文化生活。</a:t>
            </a:r>
          </a:p>
          <a:p>
            <a:pPr indent="304800" algn="just">
              <a:spcAft>
                <a:spcPts val="0"/>
              </a:spcAft>
            </a:pPr>
            <a:r>
              <a:rPr lang="zh-CN" altLang="zh-CN" sz="1600" kern="100" dirty="0">
                <a:latin typeface="+mn-ea"/>
                <a:cs typeface="Times New Roman" panose="02020603050405020304" pitchFamily="18" charset="0"/>
              </a:rPr>
              <a:t>阅报栏分为三个区域，上方为</a:t>
            </a:r>
            <a:r>
              <a:rPr lang="en-US" altLang="zh-CN" sz="1600" kern="100" dirty="0">
                <a:latin typeface="+mn-ea"/>
                <a:cs typeface="Times New Roman" panose="02020603050405020304" pitchFamily="18" charset="0"/>
              </a:rPr>
              <a:t>LED</a:t>
            </a:r>
            <a:r>
              <a:rPr lang="zh-CN" altLang="zh-CN" sz="1600" kern="100" dirty="0">
                <a:latin typeface="+mn-ea"/>
                <a:cs typeface="Times New Roman" panose="02020603050405020304" pitchFamily="18" charset="0"/>
              </a:rPr>
              <a:t>屏幕滚动文字，发布公共信息、重要事情通知、重大新闻报道；左侧为互动屏，触摸阅读人民日报社旗下的报刊电子版及其他资讯；右侧为展示屏，循环播放学校定制内容，且内容自动更新。</a:t>
            </a:r>
          </a:p>
        </p:txBody>
      </p:sp>
    </p:spTree>
    <p:extLst>
      <p:ext uri="{BB962C8B-B14F-4D97-AF65-F5344CB8AC3E}">
        <p14:creationId xmlns:p14="http://schemas.microsoft.com/office/powerpoint/2010/main" val="1457631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EEADFA0-ECA7-481B-9D7A-A3585AFA1BD9}"/>
              </a:ext>
            </a:extLst>
          </p:cNvPr>
          <p:cNvSpPr/>
          <p:nvPr/>
        </p:nvSpPr>
        <p:spPr>
          <a:xfrm>
            <a:off x="-1" y="0"/>
            <a:ext cx="12192001" cy="2827283"/>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8F10D7B9-3DF8-4A86-9B74-EBA93049C526}"/>
              </a:ext>
            </a:extLst>
          </p:cNvPr>
          <p:cNvPicPr>
            <a:picLocks noChangeAspect="1"/>
          </p:cNvPicPr>
          <p:nvPr/>
        </p:nvPicPr>
        <p:blipFill>
          <a:blip r:embed="rId2"/>
          <a:stretch>
            <a:fillRect/>
          </a:stretch>
        </p:blipFill>
        <p:spPr>
          <a:xfrm>
            <a:off x="870808" y="511137"/>
            <a:ext cx="1850136" cy="1721654"/>
          </a:xfrm>
          <a:prstGeom prst="rect">
            <a:avLst/>
          </a:prstGeom>
        </p:spPr>
      </p:pic>
      <p:sp>
        <p:nvSpPr>
          <p:cNvPr id="2" name="文本框 1">
            <a:extLst>
              <a:ext uri="{FF2B5EF4-FFF2-40B4-BE49-F238E27FC236}">
                <a16:creationId xmlns:a16="http://schemas.microsoft.com/office/drawing/2014/main" id="{0B4372BA-56AA-1544-9C11-27B3916E9368}"/>
              </a:ext>
            </a:extLst>
          </p:cNvPr>
          <p:cNvSpPr txBox="1"/>
          <p:nvPr/>
        </p:nvSpPr>
        <p:spPr>
          <a:xfrm>
            <a:off x="2813987" y="910299"/>
            <a:ext cx="2957861" cy="923330"/>
          </a:xfrm>
          <a:prstGeom prst="rect">
            <a:avLst/>
          </a:prstGeom>
          <a:noFill/>
        </p:spPr>
        <p:txBody>
          <a:bodyPr wrap="none" rtlCol="0">
            <a:spAutoFit/>
          </a:bodyPr>
          <a:lstStyle/>
          <a:p>
            <a:r>
              <a:rPr kumimoji="1" lang="zh-Hans" altLang="en-US" sz="5400" b="1" dirty="0">
                <a:solidFill>
                  <a:schemeClr val="bg1">
                    <a:lumMod val="95000"/>
                  </a:schemeClr>
                </a:solidFill>
                <a:latin typeface="Microsoft YaHei" panose="020B0503020204020204" pitchFamily="34" charset="-122"/>
                <a:ea typeface="Microsoft YaHei" panose="020B0503020204020204" pitchFamily="34" charset="-122"/>
              </a:rPr>
              <a:t>第二部分</a:t>
            </a:r>
            <a:endParaRPr kumimoji="1" lang="zh-CN" altLang="en-US" sz="5400" b="1" dirty="0">
              <a:solidFill>
                <a:schemeClr val="bg1">
                  <a:lumMod val="95000"/>
                </a:schemeClr>
              </a:solidFill>
              <a:latin typeface="Microsoft YaHei" panose="020B0503020204020204" pitchFamily="34" charset="-122"/>
              <a:ea typeface="Microsoft YaHei" panose="020B0503020204020204" pitchFamily="34" charset="-122"/>
            </a:endParaRPr>
          </a:p>
        </p:txBody>
      </p:sp>
      <p:sp>
        <p:nvSpPr>
          <p:cNvPr id="7" name="矩形 6">
            <a:extLst>
              <a:ext uri="{FF2B5EF4-FFF2-40B4-BE49-F238E27FC236}">
                <a16:creationId xmlns:a16="http://schemas.microsoft.com/office/drawing/2014/main" id="{DD739608-5743-A047-B2F1-4DAE83A7E847}"/>
              </a:ext>
            </a:extLst>
          </p:cNvPr>
          <p:cNvSpPr/>
          <p:nvPr/>
        </p:nvSpPr>
        <p:spPr>
          <a:xfrm>
            <a:off x="6253990" y="4221797"/>
            <a:ext cx="5262979" cy="769441"/>
          </a:xfrm>
          <a:prstGeom prst="rect">
            <a:avLst/>
          </a:prstGeom>
        </p:spPr>
        <p:txBody>
          <a:bodyPr wrap="none">
            <a:spAutoFit/>
          </a:bodyPr>
          <a:lstStyle/>
          <a:p>
            <a:r>
              <a:rPr kumimoji="1" lang="zh-CN" altLang="en-US" sz="4400" b="1" dirty="0" smtClean="0">
                <a:solidFill>
                  <a:schemeClr val="tx1">
                    <a:lumMod val="65000"/>
                    <a:lumOff val="35000"/>
                  </a:schemeClr>
                </a:solidFill>
                <a:latin typeface="Microsoft YaHei" panose="020B0503020204020204" pitchFamily="34" charset="-122"/>
                <a:ea typeface="Microsoft YaHei" panose="020B0503020204020204" pitchFamily="34" charset="-122"/>
              </a:rPr>
              <a:t>智慧党建之项目</a:t>
            </a:r>
            <a:r>
              <a:rPr kumimoji="1" lang="zh-CN" altLang="en-US" sz="4400" b="1" dirty="0">
                <a:solidFill>
                  <a:schemeClr val="tx1">
                    <a:lumMod val="65000"/>
                    <a:lumOff val="35000"/>
                  </a:schemeClr>
                </a:solidFill>
                <a:latin typeface="Microsoft YaHei" panose="020B0503020204020204" pitchFamily="34" charset="-122"/>
                <a:ea typeface="Microsoft YaHei" panose="020B0503020204020204" pitchFamily="34" charset="-122"/>
              </a:rPr>
              <a:t>规划</a:t>
            </a:r>
          </a:p>
        </p:txBody>
      </p:sp>
      <p:pic>
        <p:nvPicPr>
          <p:cNvPr id="9" name="图片 8">
            <a:extLst>
              <a:ext uri="{FF2B5EF4-FFF2-40B4-BE49-F238E27FC236}">
                <a16:creationId xmlns:a16="http://schemas.microsoft.com/office/drawing/2014/main" id="{CB280025-2A35-BC4E-BCEB-B26ADF038CD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172" b="100000" l="0" r="98828"/>
                    </a14:imgEffect>
                  </a14:imgLayer>
                </a14:imgProps>
              </a:ext>
            </a:extLst>
          </a:blip>
          <a:stretch>
            <a:fillRect/>
          </a:stretch>
        </p:blipFill>
        <p:spPr>
          <a:xfrm>
            <a:off x="5484548" y="4221796"/>
            <a:ext cx="769441" cy="769441"/>
          </a:xfrm>
          <a:prstGeom prst="rect">
            <a:avLst/>
          </a:prstGeom>
        </p:spPr>
      </p:pic>
    </p:spTree>
    <p:extLst>
      <p:ext uri="{BB962C8B-B14F-4D97-AF65-F5344CB8AC3E}">
        <p14:creationId xmlns:p14="http://schemas.microsoft.com/office/powerpoint/2010/main" val="28600940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7683004-F66E-4D85-BE08-F46000005D41}"/>
              </a:ext>
            </a:extLst>
          </p:cNvPr>
          <p:cNvPicPr>
            <a:picLocks noChangeAspect="1"/>
          </p:cNvPicPr>
          <p:nvPr/>
        </p:nvPicPr>
        <p:blipFill rotWithShape="1">
          <a:blip r:embed="rId2"/>
          <a:srcRect l="3334" t="19272" r="40001" b="20380"/>
          <a:stretch/>
        </p:blipFill>
        <p:spPr>
          <a:xfrm>
            <a:off x="333828" y="1727201"/>
            <a:ext cx="6908800" cy="4136572"/>
          </a:xfrm>
          <a:prstGeom prst="rect">
            <a:avLst/>
          </a:prstGeom>
          <a:ln>
            <a:noFill/>
          </a:ln>
          <a:effectLst>
            <a:outerShdw blurRad="292100" dist="139700" dir="2700000" algn="tl" rotWithShape="0">
              <a:srgbClr val="333333">
                <a:alpha val="65000"/>
              </a:srgbClr>
            </a:outerShdw>
          </a:effectLst>
        </p:spPr>
      </p:pic>
      <p:grpSp>
        <p:nvGrpSpPr>
          <p:cNvPr id="4" name="组合 3"/>
          <p:cNvGrpSpPr/>
          <p:nvPr/>
        </p:nvGrpSpPr>
        <p:grpSpPr>
          <a:xfrm>
            <a:off x="0" y="0"/>
            <a:ext cx="12192000" cy="810883"/>
            <a:chOff x="0" y="0"/>
            <a:chExt cx="12192000" cy="810883"/>
          </a:xfrm>
        </p:grpSpPr>
        <p:grpSp>
          <p:nvGrpSpPr>
            <p:cNvPr id="5" name="组合 4"/>
            <p:cNvGrpSpPr/>
            <p:nvPr/>
          </p:nvGrpSpPr>
          <p:grpSpPr>
            <a:xfrm>
              <a:off x="0" y="0"/>
              <a:ext cx="12192000" cy="810883"/>
              <a:chOff x="0" y="0"/>
              <a:chExt cx="12192000" cy="810883"/>
            </a:xfrm>
          </p:grpSpPr>
          <p:sp>
            <p:nvSpPr>
              <p:cNvPr id="7" name="矩形 6"/>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文本框 5"/>
            <p:cNvSpPr txBox="1"/>
            <p:nvPr/>
          </p:nvSpPr>
          <p:spPr>
            <a:xfrm>
              <a:off x="778947" y="142562"/>
              <a:ext cx="2339102"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党建互动大屏</a:t>
              </a:r>
            </a:p>
          </p:txBody>
        </p:sp>
      </p:grpSp>
      <p:pic>
        <p:nvPicPr>
          <p:cNvPr id="9" name="图片 8">
            <a:extLst>
              <a:ext uri="{FF2B5EF4-FFF2-40B4-BE49-F238E27FC236}">
                <a16:creationId xmlns:a16="http://schemas.microsoft.com/office/drawing/2014/main" id="{07683004-F66E-4D85-BE08-F46000005D41}"/>
              </a:ext>
            </a:extLst>
          </p:cNvPr>
          <p:cNvPicPr>
            <a:picLocks noChangeAspect="1"/>
          </p:cNvPicPr>
          <p:nvPr/>
        </p:nvPicPr>
        <p:blipFill rotWithShape="1">
          <a:blip r:embed="rId2"/>
          <a:srcRect l="62975" t="15249" r="598" b="46001"/>
          <a:stretch/>
        </p:blipFill>
        <p:spPr>
          <a:xfrm>
            <a:off x="7402285" y="2365830"/>
            <a:ext cx="4441372" cy="26561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168289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74B986E3-AF66-4FD1-B72C-5007A9C89FFC}"/>
              </a:ext>
            </a:extLst>
          </p:cNvPr>
          <p:cNvGrpSpPr/>
          <p:nvPr/>
        </p:nvGrpSpPr>
        <p:grpSpPr>
          <a:xfrm>
            <a:off x="7716036" y="4010686"/>
            <a:ext cx="4146116" cy="2586626"/>
            <a:chOff x="7793319" y="3807912"/>
            <a:chExt cx="4146116" cy="2586626"/>
          </a:xfrm>
        </p:grpSpPr>
        <p:pic>
          <p:nvPicPr>
            <p:cNvPr id="1034" name="Picture 10" descr="https://ss0.bdstatic.com/70cFuHSh_Q1YnxGkpoWK1HF6hhy/it/u=3080337328,1430033248&amp;fm=26&amp;gp=0.jpg">
              <a:extLst>
                <a:ext uri="{FF2B5EF4-FFF2-40B4-BE49-F238E27FC236}">
                  <a16:creationId xmlns:a16="http://schemas.microsoft.com/office/drawing/2014/main" id="{53BBD5CD-F9E1-4C16-9B94-6E1F4BDC09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247" t="5993" r="12182" b="3486"/>
            <a:stretch/>
          </p:blipFill>
          <p:spPr bwMode="auto">
            <a:xfrm>
              <a:off x="7793319" y="3807912"/>
              <a:ext cx="4146116" cy="25866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imgsa.baidu.com/timg?image&amp;quality=80&amp;size=b9999_10000&amp;sec=1554363251110&amp;di=eff1bb912bca0db0c9fc1557e8433bf7&amp;imgtype=0&amp;src=http%3A%2F%2Fku.90sjimg.com%2Felement_origin_min_pic%2F18%2F01%2F07%2F515ca35ccf4b711bf3a24708c38d056d.jpg%2521%2Ffwfh%2F804x804%2Fquality%2F90%2Funsharp%2Ftrue%2Fcompress%2Ftrue">
              <a:extLst>
                <a:ext uri="{FF2B5EF4-FFF2-40B4-BE49-F238E27FC236}">
                  <a16:creationId xmlns:a16="http://schemas.microsoft.com/office/drawing/2014/main" id="{C363C702-83D2-47D0-BD89-E5B39C2889D8}"/>
                </a:ext>
              </a:extLst>
            </p:cNvPr>
            <p:cNvPicPr>
              <a:picLocks noChangeAspect="1" noChangeArrowheads="1"/>
            </p:cNvPicPr>
            <p:nvPr/>
          </p:nvPicPr>
          <p:blipFill rotWithShape="1">
            <a:blip r:embed="rId3" cstate="print">
              <a:clrChange>
                <a:clrFrom>
                  <a:srgbClr val="F6F6F6"/>
                </a:clrFrom>
                <a:clrTo>
                  <a:srgbClr val="F6F6F6">
                    <a:alpha val="0"/>
                  </a:srgbClr>
                </a:clrTo>
              </a:clrChange>
              <a:extLst>
                <a:ext uri="{28A0092B-C50C-407E-A947-70E740481C1C}">
                  <a14:useLocalDpi xmlns:a14="http://schemas.microsoft.com/office/drawing/2010/main" val="0"/>
                </a:ext>
              </a:extLst>
            </a:blip>
            <a:srcRect l="3332" t="21244" r="3496" b="37627"/>
            <a:stretch/>
          </p:blipFill>
          <p:spPr bwMode="auto">
            <a:xfrm>
              <a:off x="8366089" y="4761427"/>
              <a:ext cx="1355895" cy="5994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timgsa.baidu.com/timg?image&amp;quality=80&amp;size=b9999_10000&amp;sec=1554363365862&amp;di=e47db5c2928257617939e98a868cd535&amp;imgtype=0&amp;src=http%3A%2F%2Fi-1.binzz.com%2F2019%2F3%2F21%2FW3dtOjEucG5nLHI6MTMsYjoxM10oNjAweCk%3D%2F71ce9aa9-8c78-4f40-9a8f-f76d90735497.jpeg">
              <a:extLst>
                <a:ext uri="{FF2B5EF4-FFF2-40B4-BE49-F238E27FC236}">
                  <a16:creationId xmlns:a16="http://schemas.microsoft.com/office/drawing/2014/main" id="{1A55CB0F-761C-4011-92A9-9E72E70370B0}"/>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10" t="8376" r="12229" b="28215"/>
            <a:stretch/>
          </p:blipFill>
          <p:spPr bwMode="auto">
            <a:xfrm>
              <a:off x="10074414" y="4868761"/>
              <a:ext cx="892254" cy="4479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a:extLst>
              <a:ext uri="{FF2B5EF4-FFF2-40B4-BE49-F238E27FC236}">
                <a16:creationId xmlns:a16="http://schemas.microsoft.com/office/drawing/2014/main" id="{99FDC5FF-02E5-4072-BECC-8952397FED78}"/>
              </a:ext>
            </a:extLst>
          </p:cNvPr>
          <p:cNvGrpSpPr/>
          <p:nvPr/>
        </p:nvGrpSpPr>
        <p:grpSpPr>
          <a:xfrm>
            <a:off x="125214" y="1894731"/>
            <a:ext cx="7640880" cy="4647158"/>
            <a:chOff x="-400836" y="212940"/>
            <a:chExt cx="7640880" cy="4647158"/>
          </a:xfrm>
        </p:grpSpPr>
        <p:grpSp>
          <p:nvGrpSpPr>
            <p:cNvPr id="8" name="组合 7">
              <a:extLst>
                <a:ext uri="{FF2B5EF4-FFF2-40B4-BE49-F238E27FC236}">
                  <a16:creationId xmlns:a16="http://schemas.microsoft.com/office/drawing/2014/main" id="{C77A4FAC-4BB4-4301-9448-C154F7E2FB75}"/>
                </a:ext>
              </a:extLst>
            </p:cNvPr>
            <p:cNvGrpSpPr/>
            <p:nvPr/>
          </p:nvGrpSpPr>
          <p:grpSpPr>
            <a:xfrm>
              <a:off x="-400836" y="212940"/>
              <a:ext cx="7640880" cy="4647158"/>
              <a:chOff x="150309" y="125258"/>
              <a:chExt cx="7640880" cy="4647158"/>
            </a:xfrm>
          </p:grpSpPr>
          <p:grpSp>
            <p:nvGrpSpPr>
              <p:cNvPr id="3" name="组合 2">
                <a:extLst>
                  <a:ext uri="{FF2B5EF4-FFF2-40B4-BE49-F238E27FC236}">
                    <a16:creationId xmlns:a16="http://schemas.microsoft.com/office/drawing/2014/main" id="{CF57FA14-F258-496C-833A-4419B0D35385}"/>
                  </a:ext>
                </a:extLst>
              </p:cNvPr>
              <p:cNvGrpSpPr/>
              <p:nvPr/>
            </p:nvGrpSpPr>
            <p:grpSpPr>
              <a:xfrm rot="10800000">
                <a:off x="150309" y="125258"/>
                <a:ext cx="7640880" cy="4647158"/>
                <a:chOff x="112733" y="375782"/>
                <a:chExt cx="10697231" cy="6204357"/>
              </a:xfrm>
            </p:grpSpPr>
            <p:pic>
              <p:nvPicPr>
                <p:cNvPr id="6" name="Picture 4" descr="https://timgsa.baidu.com/timg?image&amp;quality=80&amp;size=b9999_10000&amp;sec=1553505043128&amp;di=4f4edcafb99877c5647f778c717f06be&amp;imgtype=0&amp;src=http%3A%2F%2Fimage6.buy.ccb.com%2Fimages%2F29638380%2F1398656656894_4.jpg">
                  <a:extLst>
                    <a:ext uri="{FF2B5EF4-FFF2-40B4-BE49-F238E27FC236}">
                      <a16:creationId xmlns:a16="http://schemas.microsoft.com/office/drawing/2014/main" id="{1BC24746-7725-4F38-9096-49CB51F6F106}"/>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val="0"/>
                    </a:ext>
                  </a:extLst>
                </a:blip>
                <a:srcRect/>
                <a:stretch/>
              </p:blipFill>
              <p:spPr bwMode="auto">
                <a:xfrm rot="5400000">
                  <a:off x="2359170" y="-1870655"/>
                  <a:ext cx="6204357" cy="10697231"/>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a:extLst>
                    <a:ext uri="{FF2B5EF4-FFF2-40B4-BE49-F238E27FC236}">
                      <a16:creationId xmlns:a16="http://schemas.microsoft.com/office/drawing/2014/main" id="{F1F6202E-0BB1-42BD-A581-FDFA63218746}"/>
                    </a:ext>
                  </a:extLst>
                </p:cNvPr>
                <p:cNvSpPr/>
                <p:nvPr/>
              </p:nvSpPr>
              <p:spPr>
                <a:xfrm>
                  <a:off x="901874" y="851770"/>
                  <a:ext cx="9093896" cy="51983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a:extLst>
                  <a:ext uri="{FF2B5EF4-FFF2-40B4-BE49-F238E27FC236}">
                    <a16:creationId xmlns:a16="http://schemas.microsoft.com/office/drawing/2014/main" id="{4D0C4D60-8DAF-4369-B42D-BA944B70885F}"/>
                  </a:ext>
                </a:extLst>
              </p:cNvPr>
              <p:cNvPicPr>
                <a:picLocks noChangeAspect="1"/>
              </p:cNvPicPr>
              <p:nvPr/>
            </p:nvPicPr>
            <p:blipFill rotWithShape="1">
              <a:blip r:embed="rId7"/>
              <a:srcRect l="10787" t="28028" r="32857" b="17206"/>
              <a:stretch/>
            </p:blipFill>
            <p:spPr>
              <a:xfrm>
                <a:off x="719349" y="522287"/>
                <a:ext cx="6583323" cy="3911575"/>
              </a:xfrm>
              <a:prstGeom prst="rect">
                <a:avLst/>
              </a:prstGeom>
            </p:spPr>
          </p:pic>
          <p:pic>
            <p:nvPicPr>
              <p:cNvPr id="14" name="Picture 6" descr="https://timgsa.baidu.com/timg?image&amp;quality=80&amp;size=b9999_10000&amp;sec=1554363365862&amp;di=e47db5c2928257617939e98a868cd535&amp;imgtype=0&amp;src=http%3A%2F%2Fi-1.binzz.com%2F2019%2F3%2F21%2FW3dtOjEucG5nLHI6MTMsYjoxM10oNjAweCk%3D%2F71ce9aa9-8c78-4f40-9a8f-f76d90735497.jpeg">
                <a:extLst>
                  <a:ext uri="{FF2B5EF4-FFF2-40B4-BE49-F238E27FC236}">
                    <a16:creationId xmlns:a16="http://schemas.microsoft.com/office/drawing/2014/main" id="{D9787EE5-600D-4DBC-8CBB-25D40F5DE41B}"/>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8210" t="8376" r="12229" b="28215"/>
              <a:stretch/>
            </p:blipFill>
            <p:spPr bwMode="auto">
              <a:xfrm>
                <a:off x="901874" y="3219189"/>
                <a:ext cx="1553599" cy="926926"/>
              </a:xfrm>
              <a:prstGeom prst="rect">
                <a:avLst/>
              </a:prstGeom>
              <a:noFill/>
              <a:extLst>
                <a:ext uri="{909E8E84-426E-40DD-AFC4-6F175D3DCCD1}">
                  <a14:hiddenFill xmlns:a14="http://schemas.microsoft.com/office/drawing/2010/main">
                    <a:solidFill>
                      <a:srgbClr val="FFFFFF"/>
                    </a:solidFill>
                  </a14:hiddenFill>
                </a:ext>
              </a:extLst>
            </p:spPr>
          </p:pic>
        </p:grpSp>
        <p:pic>
          <p:nvPicPr>
            <p:cNvPr id="1032" name="Picture 8" descr="https://timgsa.baidu.com/timg?image&amp;quality=80&amp;size=b9999_10000&amp;sec=1554363698953&amp;di=372a1c155e4256878a9029660b6aa90e&amp;imgtype=0&amp;src=http%3A%2F%2Fimg004.file.rongbiz.cn%2Fuploadfile%2F201701%2F18%2F17%2F17-06-00-76-132522.jpg">
              <a:extLst>
                <a:ext uri="{FF2B5EF4-FFF2-40B4-BE49-F238E27FC236}">
                  <a16:creationId xmlns:a16="http://schemas.microsoft.com/office/drawing/2014/main" id="{599A9B10-3D6D-40F5-8525-F12C77E13AAC}"/>
                </a:ext>
              </a:extLst>
            </p:cNvPr>
            <p:cNvPicPr>
              <a:picLocks noChangeAspect="1" noChangeArrowheads="1"/>
            </p:cNvPicPr>
            <p:nvPr/>
          </p:nvPicPr>
          <p:blipFill rotWithShape="1">
            <a:blip r:embed="rId9"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auto">
            <a:xfrm rot="16200000">
              <a:off x="6407653" y="2393305"/>
              <a:ext cx="974173" cy="2864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p:cNvGrpSpPr/>
          <p:nvPr/>
        </p:nvGrpSpPr>
        <p:grpSpPr>
          <a:xfrm>
            <a:off x="0" y="0"/>
            <a:ext cx="12192000" cy="810883"/>
            <a:chOff x="0" y="0"/>
            <a:chExt cx="12192000" cy="810883"/>
          </a:xfrm>
        </p:grpSpPr>
        <p:grpSp>
          <p:nvGrpSpPr>
            <p:cNvPr id="16" name="组合 15"/>
            <p:cNvGrpSpPr/>
            <p:nvPr/>
          </p:nvGrpSpPr>
          <p:grpSpPr>
            <a:xfrm>
              <a:off x="0" y="0"/>
              <a:ext cx="12192000" cy="810883"/>
              <a:chOff x="0" y="0"/>
              <a:chExt cx="12192000" cy="810883"/>
            </a:xfrm>
          </p:grpSpPr>
          <p:sp>
            <p:nvSpPr>
              <p:cNvPr id="19" name="矩形 18"/>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20" name="Picture 3"/>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文本框 17"/>
            <p:cNvSpPr txBox="1"/>
            <p:nvPr/>
          </p:nvSpPr>
          <p:spPr>
            <a:xfrm>
              <a:off x="778947" y="142562"/>
              <a:ext cx="166782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党政</a:t>
              </a:r>
              <a:r>
                <a:rPr lang="en-US" altLang="zh-CN" sz="2800" b="1" dirty="0" smtClean="0">
                  <a:solidFill>
                    <a:schemeClr val="bg1"/>
                  </a:solidFill>
                  <a:latin typeface="微软雅黑" panose="020B0503020204020204" pitchFamily="34" charset="-122"/>
                  <a:ea typeface="微软雅黑" panose="020B0503020204020204" pitchFamily="34" charset="-122"/>
                </a:rPr>
                <a:t>PAD</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7892197" y="1948583"/>
            <a:ext cx="3793793" cy="2062103"/>
          </a:xfrm>
          <a:prstGeom prst="rect">
            <a:avLst/>
          </a:prstGeom>
        </p:spPr>
        <p:txBody>
          <a:bodyPr wrap="square">
            <a:spAutoFit/>
          </a:bodyPr>
          <a:lstStyle/>
          <a:p>
            <a:pPr algn="just">
              <a:spcAft>
                <a:spcPts val="0"/>
              </a:spcAft>
            </a:pPr>
            <a:r>
              <a:rPr lang="zh-CN" altLang="zh-CN" sz="1600" kern="100" dirty="0">
                <a:latin typeface="+mn-ea"/>
                <a:cs typeface="Times New Roman" panose="02020603050405020304" pitchFamily="18" charset="0"/>
              </a:rPr>
              <a:t>为学校党政领导办公桌配备人民日报版</a:t>
            </a:r>
            <a:r>
              <a:rPr lang="en-US" altLang="zh-CN" sz="1600" kern="100" dirty="0">
                <a:latin typeface="+mn-ea"/>
                <a:cs typeface="Times New Roman" panose="02020603050405020304" pitchFamily="18" charset="0"/>
              </a:rPr>
              <a:t>PAD</a:t>
            </a:r>
            <a:r>
              <a:rPr lang="zh-CN" altLang="zh-CN" sz="1600" kern="100" dirty="0">
                <a:latin typeface="+mn-ea"/>
                <a:cs typeface="Times New Roman" panose="02020603050405020304" pitchFamily="18" charset="0"/>
              </a:rPr>
              <a:t>终端，提供最权威最翔实的思想政治学习资料、原汁原味的人民日报，重要讲话、侠客岛、看见中国等报系媒体融合发展最具代表性的内容，同时运用互联网技术，通过</a:t>
            </a:r>
            <a:r>
              <a:rPr lang="en-US" altLang="zh-CN" sz="1600" kern="100" dirty="0">
                <a:latin typeface="+mn-ea"/>
                <a:cs typeface="Times New Roman" panose="02020603050405020304" pitchFamily="18" charset="0"/>
              </a:rPr>
              <a:t>PAD</a:t>
            </a:r>
            <a:r>
              <a:rPr lang="zh-CN" altLang="zh-CN" sz="1600" kern="100" dirty="0">
                <a:latin typeface="+mn-ea"/>
                <a:cs typeface="Times New Roman" panose="02020603050405020304" pitchFamily="18" charset="0"/>
              </a:rPr>
              <a:t>终端直接进入学校官网、智慧党建平台，实时掌握学校党建工作进展，把控学校党建工作方向。 </a:t>
            </a:r>
          </a:p>
        </p:txBody>
      </p:sp>
    </p:spTree>
    <p:extLst>
      <p:ext uri="{BB962C8B-B14F-4D97-AF65-F5344CB8AC3E}">
        <p14:creationId xmlns:p14="http://schemas.microsoft.com/office/powerpoint/2010/main" val="39501085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155CE4-D178-4948-9762-B39B848F65B5}"/>
              </a:ext>
            </a:extLst>
          </p:cNvPr>
          <p:cNvPicPr>
            <a:picLocks noChangeAspect="1"/>
          </p:cNvPicPr>
          <p:nvPr/>
        </p:nvPicPr>
        <p:blipFill>
          <a:blip r:embed="rId4"/>
          <a:stretch>
            <a:fillRect/>
          </a:stretch>
        </p:blipFill>
        <p:spPr>
          <a:xfrm>
            <a:off x="0" y="2937784"/>
            <a:ext cx="12192000" cy="3920216"/>
          </a:xfrm>
          <a:prstGeom prst="rect">
            <a:avLst/>
          </a:prstGeom>
        </p:spPr>
      </p:pic>
      <p:pic>
        <p:nvPicPr>
          <p:cNvPr id="6" name="图片 5">
            <a:extLst>
              <a:ext uri="{FF2B5EF4-FFF2-40B4-BE49-F238E27FC236}">
                <a16:creationId xmlns:a16="http://schemas.microsoft.com/office/drawing/2014/main" id="{4922252F-95E2-4C3A-B987-B9E0724B1F15}"/>
              </a:ext>
            </a:extLst>
          </p:cNvPr>
          <p:cNvPicPr>
            <a:picLocks noChangeAspect="1"/>
          </p:cNvPicPr>
          <p:nvPr/>
        </p:nvPicPr>
        <p:blipFill>
          <a:blip r:embed="rId5"/>
          <a:stretch>
            <a:fillRect/>
          </a:stretch>
        </p:blipFill>
        <p:spPr>
          <a:xfrm>
            <a:off x="0" y="5839154"/>
            <a:ext cx="10058400" cy="1018846"/>
          </a:xfrm>
          <a:prstGeom prst="rect">
            <a:avLst/>
          </a:prstGeom>
        </p:spPr>
      </p:pic>
      <p:pic>
        <p:nvPicPr>
          <p:cNvPr id="7" name="图片 6">
            <a:extLst>
              <a:ext uri="{FF2B5EF4-FFF2-40B4-BE49-F238E27FC236}">
                <a16:creationId xmlns:a16="http://schemas.microsoft.com/office/drawing/2014/main" id="{ED10AFE8-1956-4992-B6C3-F4FF7A299589}"/>
              </a:ext>
            </a:extLst>
          </p:cNvPr>
          <p:cNvPicPr>
            <a:picLocks noChangeAspect="1"/>
          </p:cNvPicPr>
          <p:nvPr/>
        </p:nvPicPr>
        <p:blipFill>
          <a:blip r:embed="rId6"/>
          <a:stretch>
            <a:fillRect/>
          </a:stretch>
        </p:blipFill>
        <p:spPr>
          <a:xfrm>
            <a:off x="6249145" y="4165939"/>
            <a:ext cx="5942857" cy="2692063"/>
          </a:xfrm>
          <a:prstGeom prst="rect">
            <a:avLst/>
          </a:prstGeom>
        </p:spPr>
      </p:pic>
      <p:pic>
        <p:nvPicPr>
          <p:cNvPr id="8" name="图片 7">
            <a:extLst>
              <a:ext uri="{FF2B5EF4-FFF2-40B4-BE49-F238E27FC236}">
                <a16:creationId xmlns:a16="http://schemas.microsoft.com/office/drawing/2014/main" id="{60FB1E70-8D2A-4925-9F36-2838D35C49D3}"/>
              </a:ext>
            </a:extLst>
          </p:cNvPr>
          <p:cNvPicPr>
            <a:picLocks noChangeAspect="1"/>
          </p:cNvPicPr>
          <p:nvPr/>
        </p:nvPicPr>
        <p:blipFill>
          <a:blip r:embed="rId7"/>
          <a:stretch>
            <a:fillRect/>
          </a:stretch>
        </p:blipFill>
        <p:spPr>
          <a:xfrm>
            <a:off x="0" y="124287"/>
            <a:ext cx="1953087" cy="1817457"/>
          </a:xfrm>
          <a:prstGeom prst="rect">
            <a:avLst/>
          </a:prstGeom>
        </p:spPr>
      </p:pic>
      <p:sp>
        <p:nvSpPr>
          <p:cNvPr id="9" name="矩形 8">
            <a:extLst>
              <a:ext uri="{FF2B5EF4-FFF2-40B4-BE49-F238E27FC236}">
                <a16:creationId xmlns:a16="http://schemas.microsoft.com/office/drawing/2014/main" id="{2892B77F-6EFC-427D-B28E-240CDFEFAE60}"/>
              </a:ext>
            </a:extLst>
          </p:cNvPr>
          <p:cNvSpPr/>
          <p:nvPr>
            <p:custDataLst>
              <p:tags r:id="rId1"/>
            </p:custDataLst>
          </p:nvPr>
        </p:nvSpPr>
        <p:spPr>
          <a:xfrm>
            <a:off x="7955802" y="4179"/>
            <a:ext cx="184731" cy="307777"/>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03EB4025-239C-4792-893F-5CBF2FD913A7}"/>
              </a:ext>
            </a:extLst>
          </p:cNvPr>
          <p:cNvSpPr/>
          <p:nvPr>
            <p:custDataLst>
              <p:tags r:id="rId2"/>
            </p:custDataLst>
          </p:nvPr>
        </p:nvSpPr>
        <p:spPr>
          <a:xfrm>
            <a:off x="7955802" y="4179"/>
            <a:ext cx="184731" cy="307777"/>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DFFAB5CC-1C04-4F70-AD33-BD7218E3874D}"/>
              </a:ext>
            </a:extLst>
          </p:cNvPr>
          <p:cNvSpPr txBox="1"/>
          <p:nvPr/>
        </p:nvSpPr>
        <p:spPr>
          <a:xfrm>
            <a:off x="2332746" y="2267837"/>
            <a:ext cx="8123081" cy="830997"/>
          </a:xfrm>
          <a:prstGeom prst="rect">
            <a:avLst/>
          </a:prstGeom>
          <a:noFill/>
        </p:spPr>
        <p:txBody>
          <a:bodyPr wrap="square" rtlCol="0">
            <a:spAutoFit/>
          </a:bodyPr>
          <a:lstStyle/>
          <a:p>
            <a:pPr algn="ctr"/>
            <a:r>
              <a:rPr lang="en-US" altLang="zh-CN" sz="4800" b="1" dirty="0" smtClean="0">
                <a:solidFill>
                  <a:srgbClr val="C00000"/>
                </a:solidFill>
                <a:latin typeface="微软雅黑" panose="020B0503020204020204" pitchFamily="34" charset="-122"/>
                <a:ea typeface="微软雅黑" panose="020B0503020204020204" pitchFamily="34" charset="-122"/>
              </a:rPr>
              <a:t>THANKS</a:t>
            </a:r>
            <a:r>
              <a:rPr lang="zh-CN" altLang="en-US" sz="4800" b="1" dirty="0" smtClean="0">
                <a:solidFill>
                  <a:srgbClr val="C00000"/>
                </a:solidFill>
                <a:latin typeface="微软雅黑" panose="020B0503020204020204" pitchFamily="34" charset="-122"/>
                <a:ea typeface="微软雅黑" panose="020B0503020204020204" pitchFamily="34" charset="-122"/>
              </a:rPr>
              <a:t>！</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07976" y="3098836"/>
            <a:ext cx="4952281" cy="1165728"/>
          </a:xfrm>
          <a:prstGeom prst="rect">
            <a:avLst/>
          </a:prstGeom>
        </p:spPr>
      </p:pic>
    </p:spTree>
    <p:extLst>
      <p:ext uri="{BB962C8B-B14F-4D97-AF65-F5344CB8AC3E}">
        <p14:creationId xmlns:p14="http://schemas.microsoft.com/office/powerpoint/2010/main" val="2867778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47">
            <a:extLst>
              <a:ext uri="{FF2B5EF4-FFF2-40B4-BE49-F238E27FC236}">
                <a16:creationId xmlns:a16="http://schemas.microsoft.com/office/drawing/2014/main" id="{4430FA6F-1C7B-4ADF-B405-21A1CCB541C8}"/>
              </a:ext>
            </a:extLst>
          </p:cNvPr>
          <p:cNvSpPr/>
          <p:nvPr/>
        </p:nvSpPr>
        <p:spPr>
          <a:xfrm>
            <a:off x="5319384" y="3141141"/>
            <a:ext cx="1286212" cy="1286212"/>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algn="ctr" defTabSz="998500"/>
            <a:r>
              <a:rPr lang="zh-CN" altLang="en-US" sz="2400" b="1" noProof="1">
                <a:solidFill>
                  <a:prstClr val="white"/>
                </a:solidFill>
                <a:latin typeface="Arial" panose="020B0604020202020204" pitchFamily="34" charset="0"/>
                <a:ea typeface="微软雅黑" panose="020B0503020204020204" charset="-122"/>
              </a:rPr>
              <a:t>五大   定位</a:t>
            </a:r>
          </a:p>
        </p:txBody>
      </p:sp>
      <p:sp>
        <p:nvSpPr>
          <p:cNvPr id="8" name="空心弧 7">
            <a:extLst>
              <a:ext uri="{FF2B5EF4-FFF2-40B4-BE49-F238E27FC236}">
                <a16:creationId xmlns:a16="http://schemas.microsoft.com/office/drawing/2014/main" id="{7122D2EC-8F52-4E31-8319-9DE2C4D7E548}"/>
              </a:ext>
            </a:extLst>
          </p:cNvPr>
          <p:cNvSpPr/>
          <p:nvPr/>
        </p:nvSpPr>
        <p:spPr>
          <a:xfrm>
            <a:off x="4546542" y="2385992"/>
            <a:ext cx="2794264" cy="2795241"/>
          </a:xfrm>
          <a:prstGeom prst="blockArc">
            <a:avLst>
              <a:gd name="adj1" fmla="val 10800000"/>
              <a:gd name="adj2" fmla="val 16200000"/>
              <a:gd name="adj3" fmla="val 4642"/>
            </a:avLst>
          </a:prstGeom>
          <a:solidFill>
            <a:srgbClr val="CA0810"/>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空心弧 8">
            <a:extLst>
              <a:ext uri="{FF2B5EF4-FFF2-40B4-BE49-F238E27FC236}">
                <a16:creationId xmlns:a16="http://schemas.microsoft.com/office/drawing/2014/main" id="{B65276BA-1C7B-4D68-B03D-9FB4A9092B2C}"/>
              </a:ext>
            </a:extLst>
          </p:cNvPr>
          <p:cNvSpPr/>
          <p:nvPr/>
        </p:nvSpPr>
        <p:spPr>
          <a:xfrm>
            <a:off x="4546542" y="2385992"/>
            <a:ext cx="2794264" cy="2795241"/>
          </a:xfrm>
          <a:prstGeom prst="blockArc">
            <a:avLst>
              <a:gd name="adj1" fmla="val 5400000"/>
              <a:gd name="adj2" fmla="val 10800000"/>
              <a:gd name="adj3" fmla="val 4642"/>
            </a:avLst>
          </a:prstGeom>
          <a:solidFill>
            <a:srgbClr val="CA0810"/>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空心弧 9">
            <a:extLst>
              <a:ext uri="{FF2B5EF4-FFF2-40B4-BE49-F238E27FC236}">
                <a16:creationId xmlns:a16="http://schemas.microsoft.com/office/drawing/2014/main" id="{8E6CFBB2-FCD2-4D10-B98E-7D2D0875FDE3}"/>
              </a:ext>
            </a:extLst>
          </p:cNvPr>
          <p:cNvSpPr/>
          <p:nvPr/>
        </p:nvSpPr>
        <p:spPr>
          <a:xfrm>
            <a:off x="4546542" y="2385992"/>
            <a:ext cx="2794264" cy="2795241"/>
          </a:xfrm>
          <a:prstGeom prst="blockArc">
            <a:avLst>
              <a:gd name="adj1" fmla="val 0"/>
              <a:gd name="adj2" fmla="val 5400000"/>
              <a:gd name="adj3" fmla="val 4642"/>
            </a:avLst>
          </a:prstGeom>
          <a:solidFill>
            <a:srgbClr val="CA0810"/>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空心弧 12">
            <a:extLst>
              <a:ext uri="{FF2B5EF4-FFF2-40B4-BE49-F238E27FC236}">
                <a16:creationId xmlns:a16="http://schemas.microsoft.com/office/drawing/2014/main" id="{8729FAC1-223D-4E9A-A836-F7F662E3A317}"/>
              </a:ext>
            </a:extLst>
          </p:cNvPr>
          <p:cNvSpPr/>
          <p:nvPr/>
        </p:nvSpPr>
        <p:spPr>
          <a:xfrm>
            <a:off x="4546542" y="2385992"/>
            <a:ext cx="2794264" cy="2795241"/>
          </a:xfrm>
          <a:prstGeom prst="blockArc">
            <a:avLst>
              <a:gd name="adj1" fmla="val 16200000"/>
              <a:gd name="adj2" fmla="val 0"/>
              <a:gd name="adj3" fmla="val 4642"/>
            </a:avLst>
          </a:prstGeom>
          <a:solidFill>
            <a:srgbClr val="CA0810"/>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14" name="组合 11">
            <a:extLst>
              <a:ext uri="{FF2B5EF4-FFF2-40B4-BE49-F238E27FC236}">
                <a16:creationId xmlns:a16="http://schemas.microsoft.com/office/drawing/2014/main" id="{8F994F2B-3BE9-4DAA-BA95-0532642D4B86}"/>
              </a:ext>
            </a:extLst>
          </p:cNvPr>
          <p:cNvGrpSpPr/>
          <p:nvPr/>
        </p:nvGrpSpPr>
        <p:grpSpPr>
          <a:xfrm>
            <a:off x="4747723" y="4568632"/>
            <a:ext cx="900673" cy="900988"/>
            <a:chOff x="5147792" y="4934845"/>
            <a:chExt cx="1007417" cy="1007417"/>
          </a:xfrm>
        </p:grpSpPr>
        <p:sp>
          <p:nvSpPr>
            <p:cNvPr id="15" name="任意多边形 78">
              <a:extLst>
                <a:ext uri="{FF2B5EF4-FFF2-40B4-BE49-F238E27FC236}">
                  <a16:creationId xmlns:a16="http://schemas.microsoft.com/office/drawing/2014/main" id="{FFF6B71A-7AFD-40D7-96D3-8D8704174F48}"/>
                </a:ext>
              </a:extLst>
            </p:cNvPr>
            <p:cNvSpPr/>
            <p:nvPr/>
          </p:nvSpPr>
          <p:spPr>
            <a:xfrm>
              <a:off x="5147792" y="4934845"/>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8500"/>
              <a:endParaRPr lang="zh-CN" altLang="en-US" sz="1864" b="1" noProof="1">
                <a:solidFill>
                  <a:prstClr val="white"/>
                </a:solidFill>
                <a:latin typeface="Arial" panose="020B0604020202020204" pitchFamily="34" charset="0"/>
                <a:ea typeface="微软雅黑" panose="020B0503020204020204" charset="-122"/>
              </a:endParaRPr>
            </a:p>
          </p:txBody>
        </p:sp>
        <p:grpSp>
          <p:nvGrpSpPr>
            <p:cNvPr id="16" name="Group 4">
              <a:extLst>
                <a:ext uri="{FF2B5EF4-FFF2-40B4-BE49-F238E27FC236}">
                  <a16:creationId xmlns:a16="http://schemas.microsoft.com/office/drawing/2014/main" id="{8F7A306F-7376-417B-96A1-2647986BEACC}"/>
                </a:ext>
              </a:extLst>
            </p:cNvPr>
            <p:cNvGrpSpPr>
              <a:grpSpLocks noChangeAspect="1"/>
            </p:cNvGrpSpPr>
            <p:nvPr/>
          </p:nvGrpSpPr>
          <p:grpSpPr bwMode="auto">
            <a:xfrm>
              <a:off x="5418313" y="5176357"/>
              <a:ext cx="466374" cy="524392"/>
              <a:chOff x="3313" y="3205"/>
              <a:chExt cx="418" cy="470"/>
            </a:xfrm>
            <a:solidFill>
              <a:schemeClr val="bg1"/>
            </a:solidFill>
          </p:grpSpPr>
          <p:sp>
            <p:nvSpPr>
              <p:cNvPr id="17" name="Freeform 5">
                <a:extLst>
                  <a:ext uri="{FF2B5EF4-FFF2-40B4-BE49-F238E27FC236}">
                    <a16:creationId xmlns:a16="http://schemas.microsoft.com/office/drawing/2014/main" id="{5B181E66-458C-48E2-A32E-66C06F0B66D3}"/>
                  </a:ext>
                </a:extLst>
              </p:cNvPr>
              <p:cNvSpPr/>
              <p:nvPr/>
            </p:nvSpPr>
            <p:spPr bwMode="auto">
              <a:xfrm>
                <a:off x="3392" y="3507"/>
                <a:ext cx="206" cy="12"/>
              </a:xfrm>
              <a:custGeom>
                <a:avLst/>
                <a:gdLst>
                  <a:gd name="T0" fmla="*/ 84 w 86"/>
                  <a:gd name="T1" fmla="*/ 0 h 5"/>
                  <a:gd name="T2" fmla="*/ 3 w 86"/>
                  <a:gd name="T3" fmla="*/ 0 h 5"/>
                  <a:gd name="T4" fmla="*/ 0 w 86"/>
                  <a:gd name="T5" fmla="*/ 3 h 5"/>
                  <a:gd name="T6" fmla="*/ 3 w 86"/>
                  <a:gd name="T7" fmla="*/ 5 h 5"/>
                  <a:gd name="T8" fmla="*/ 84 w 86"/>
                  <a:gd name="T9" fmla="*/ 5 h 5"/>
                  <a:gd name="T10" fmla="*/ 86 w 86"/>
                  <a:gd name="T11" fmla="*/ 3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3"/>
                    </a:cubicBezTo>
                    <a:cubicBezTo>
                      <a:pt x="0" y="4"/>
                      <a:pt x="1" y="5"/>
                      <a:pt x="3" y="5"/>
                    </a:cubicBezTo>
                    <a:cubicBezTo>
                      <a:pt x="84" y="5"/>
                      <a:pt x="84" y="5"/>
                      <a:pt x="84" y="5"/>
                    </a:cubicBezTo>
                    <a:cubicBezTo>
                      <a:pt x="85" y="5"/>
                      <a:pt x="86" y="4"/>
                      <a:pt x="86" y="3"/>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18" name="Freeform 6">
                <a:extLst>
                  <a:ext uri="{FF2B5EF4-FFF2-40B4-BE49-F238E27FC236}">
                    <a16:creationId xmlns:a16="http://schemas.microsoft.com/office/drawing/2014/main" id="{92A2B3E7-7213-4E25-A74D-771A73255584}"/>
                  </a:ext>
                </a:extLst>
              </p:cNvPr>
              <p:cNvSpPr/>
              <p:nvPr/>
            </p:nvSpPr>
            <p:spPr bwMode="auto">
              <a:xfrm>
                <a:off x="3392" y="3442"/>
                <a:ext cx="206" cy="12"/>
              </a:xfrm>
              <a:custGeom>
                <a:avLst/>
                <a:gdLst>
                  <a:gd name="T0" fmla="*/ 84 w 86"/>
                  <a:gd name="T1" fmla="*/ 0 h 5"/>
                  <a:gd name="T2" fmla="*/ 3 w 86"/>
                  <a:gd name="T3" fmla="*/ 0 h 5"/>
                  <a:gd name="T4" fmla="*/ 0 w 86"/>
                  <a:gd name="T5" fmla="*/ 2 h 5"/>
                  <a:gd name="T6" fmla="*/ 3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19" name="Freeform 7">
                <a:extLst>
                  <a:ext uri="{FF2B5EF4-FFF2-40B4-BE49-F238E27FC236}">
                    <a16:creationId xmlns:a16="http://schemas.microsoft.com/office/drawing/2014/main" id="{744E1159-92E7-4B9A-BDB0-86D9A49F3283}"/>
                  </a:ext>
                </a:extLst>
              </p:cNvPr>
              <p:cNvSpPr/>
              <p:nvPr/>
            </p:nvSpPr>
            <p:spPr bwMode="auto">
              <a:xfrm>
                <a:off x="3392" y="3375"/>
                <a:ext cx="206" cy="14"/>
              </a:xfrm>
              <a:custGeom>
                <a:avLst/>
                <a:gdLst>
                  <a:gd name="T0" fmla="*/ 84 w 86"/>
                  <a:gd name="T1" fmla="*/ 0 h 6"/>
                  <a:gd name="T2" fmla="*/ 3 w 86"/>
                  <a:gd name="T3" fmla="*/ 0 h 6"/>
                  <a:gd name="T4" fmla="*/ 0 w 86"/>
                  <a:gd name="T5" fmla="*/ 3 h 6"/>
                  <a:gd name="T6" fmla="*/ 3 w 86"/>
                  <a:gd name="T7" fmla="*/ 6 h 6"/>
                  <a:gd name="T8" fmla="*/ 84 w 86"/>
                  <a:gd name="T9" fmla="*/ 6 h 6"/>
                  <a:gd name="T10" fmla="*/ 86 w 86"/>
                  <a:gd name="T11" fmla="*/ 3 h 6"/>
                  <a:gd name="T12" fmla="*/ 84 w 8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6" h="6">
                    <a:moveTo>
                      <a:pt x="84" y="0"/>
                    </a:moveTo>
                    <a:cubicBezTo>
                      <a:pt x="3" y="0"/>
                      <a:pt x="3" y="0"/>
                      <a:pt x="3" y="0"/>
                    </a:cubicBezTo>
                    <a:cubicBezTo>
                      <a:pt x="1" y="0"/>
                      <a:pt x="0" y="2"/>
                      <a:pt x="0" y="3"/>
                    </a:cubicBezTo>
                    <a:cubicBezTo>
                      <a:pt x="0" y="5"/>
                      <a:pt x="1" y="6"/>
                      <a:pt x="3" y="6"/>
                    </a:cubicBezTo>
                    <a:cubicBezTo>
                      <a:pt x="84" y="6"/>
                      <a:pt x="84" y="6"/>
                      <a:pt x="84" y="6"/>
                    </a:cubicBezTo>
                    <a:cubicBezTo>
                      <a:pt x="85" y="6"/>
                      <a:pt x="86" y="5"/>
                      <a:pt x="86" y="3"/>
                    </a:cubicBezTo>
                    <a:cubicBezTo>
                      <a:pt x="86" y="2"/>
                      <a:pt x="85"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20" name="Freeform 8">
                <a:extLst>
                  <a:ext uri="{FF2B5EF4-FFF2-40B4-BE49-F238E27FC236}">
                    <a16:creationId xmlns:a16="http://schemas.microsoft.com/office/drawing/2014/main" id="{5DED1CC8-A19D-47E2-BA62-8FF9D61BB3C4}"/>
                  </a:ext>
                </a:extLst>
              </p:cNvPr>
              <p:cNvSpPr>
                <a:spLocks noEditPoints="1"/>
              </p:cNvSpPr>
              <p:nvPr/>
            </p:nvSpPr>
            <p:spPr bwMode="auto">
              <a:xfrm>
                <a:off x="3313" y="3205"/>
                <a:ext cx="418" cy="470"/>
              </a:xfrm>
              <a:custGeom>
                <a:avLst/>
                <a:gdLst>
                  <a:gd name="T0" fmla="*/ 174 w 174"/>
                  <a:gd name="T1" fmla="*/ 25 h 196"/>
                  <a:gd name="T2" fmla="*/ 149 w 174"/>
                  <a:gd name="T3" fmla="*/ 0 h 196"/>
                  <a:gd name="T4" fmla="*/ 25 w 174"/>
                  <a:gd name="T5" fmla="*/ 0 h 196"/>
                  <a:gd name="T6" fmla="*/ 25 w 174"/>
                  <a:gd name="T7" fmla="*/ 0 h 196"/>
                  <a:gd name="T8" fmla="*/ 25 w 174"/>
                  <a:gd name="T9" fmla="*/ 0 h 196"/>
                  <a:gd name="T10" fmla="*/ 0 w 174"/>
                  <a:gd name="T11" fmla="*/ 25 h 196"/>
                  <a:gd name="T12" fmla="*/ 0 w 174"/>
                  <a:gd name="T13" fmla="*/ 169 h 196"/>
                  <a:gd name="T14" fmla="*/ 2 w 174"/>
                  <a:gd name="T15" fmla="*/ 174 h 196"/>
                  <a:gd name="T16" fmla="*/ 22 w 174"/>
                  <a:gd name="T17" fmla="*/ 193 h 196"/>
                  <a:gd name="T18" fmla="*/ 31 w 174"/>
                  <a:gd name="T19" fmla="*/ 193 h 196"/>
                  <a:gd name="T20" fmla="*/ 52 w 174"/>
                  <a:gd name="T21" fmla="*/ 173 h 196"/>
                  <a:gd name="T22" fmla="*/ 73 w 174"/>
                  <a:gd name="T23" fmla="*/ 194 h 196"/>
                  <a:gd name="T24" fmla="*/ 82 w 174"/>
                  <a:gd name="T25" fmla="*/ 194 h 196"/>
                  <a:gd name="T26" fmla="*/ 104 w 174"/>
                  <a:gd name="T27" fmla="*/ 173 h 196"/>
                  <a:gd name="T28" fmla="*/ 125 w 174"/>
                  <a:gd name="T29" fmla="*/ 194 h 196"/>
                  <a:gd name="T30" fmla="*/ 130 w 174"/>
                  <a:gd name="T31" fmla="*/ 196 h 196"/>
                  <a:gd name="T32" fmla="*/ 134 w 174"/>
                  <a:gd name="T33" fmla="*/ 194 h 196"/>
                  <a:gd name="T34" fmla="*/ 153 w 174"/>
                  <a:gd name="T35" fmla="*/ 175 h 196"/>
                  <a:gd name="T36" fmla="*/ 155 w 174"/>
                  <a:gd name="T37" fmla="*/ 170 h 196"/>
                  <a:gd name="T38" fmla="*/ 155 w 174"/>
                  <a:gd name="T39" fmla="*/ 49 h 196"/>
                  <a:gd name="T40" fmla="*/ 174 w 174"/>
                  <a:gd name="T41" fmla="*/ 25 h 196"/>
                  <a:gd name="T42" fmla="*/ 130 w 174"/>
                  <a:gd name="T43" fmla="*/ 180 h 196"/>
                  <a:gd name="T44" fmla="*/ 108 w 174"/>
                  <a:gd name="T45" fmla="*/ 159 h 196"/>
                  <a:gd name="T46" fmla="*/ 99 w 174"/>
                  <a:gd name="T47" fmla="*/ 159 h 196"/>
                  <a:gd name="T48" fmla="*/ 78 w 174"/>
                  <a:gd name="T49" fmla="*/ 180 h 196"/>
                  <a:gd name="T50" fmla="*/ 57 w 174"/>
                  <a:gd name="T51" fmla="*/ 159 h 196"/>
                  <a:gd name="T52" fmla="*/ 47 w 174"/>
                  <a:gd name="T53" fmla="*/ 159 h 196"/>
                  <a:gd name="T54" fmla="*/ 27 w 174"/>
                  <a:gd name="T55" fmla="*/ 179 h 196"/>
                  <a:gd name="T56" fmla="*/ 13 w 174"/>
                  <a:gd name="T57" fmla="*/ 166 h 196"/>
                  <a:gd name="T58" fmla="*/ 13 w 174"/>
                  <a:gd name="T59" fmla="*/ 25 h 196"/>
                  <a:gd name="T60" fmla="*/ 25 w 174"/>
                  <a:gd name="T61" fmla="*/ 14 h 196"/>
                  <a:gd name="T62" fmla="*/ 25 w 174"/>
                  <a:gd name="T63" fmla="*/ 14 h 196"/>
                  <a:gd name="T64" fmla="*/ 25 w 174"/>
                  <a:gd name="T65" fmla="*/ 14 h 196"/>
                  <a:gd name="T66" fmla="*/ 25 w 174"/>
                  <a:gd name="T67" fmla="*/ 14 h 196"/>
                  <a:gd name="T68" fmla="*/ 37 w 174"/>
                  <a:gd name="T69" fmla="*/ 25 h 196"/>
                  <a:gd name="T70" fmla="*/ 25 w 174"/>
                  <a:gd name="T71" fmla="*/ 36 h 196"/>
                  <a:gd name="T72" fmla="*/ 18 w 174"/>
                  <a:gd name="T73" fmla="*/ 43 h 196"/>
                  <a:gd name="T74" fmla="*/ 25 w 174"/>
                  <a:gd name="T75" fmla="*/ 50 h 196"/>
                  <a:gd name="T76" fmla="*/ 142 w 174"/>
                  <a:gd name="T77" fmla="*/ 50 h 196"/>
                  <a:gd name="T78" fmla="*/ 142 w 174"/>
                  <a:gd name="T79" fmla="*/ 168 h 196"/>
                  <a:gd name="T80" fmla="*/ 130 w 174"/>
                  <a:gd name="T81" fmla="*/ 180 h 196"/>
                  <a:gd name="T82" fmla="*/ 149 w 174"/>
                  <a:gd name="T83" fmla="*/ 36 h 196"/>
                  <a:gd name="T84" fmla="*/ 47 w 174"/>
                  <a:gd name="T85" fmla="*/ 36 h 196"/>
                  <a:gd name="T86" fmla="*/ 50 w 174"/>
                  <a:gd name="T87" fmla="*/ 25 h 196"/>
                  <a:gd name="T88" fmla="*/ 47 w 174"/>
                  <a:gd name="T89" fmla="*/ 14 h 196"/>
                  <a:gd name="T90" fmla="*/ 149 w 174"/>
                  <a:gd name="T91" fmla="*/ 14 h 196"/>
                  <a:gd name="T92" fmla="*/ 161 w 174"/>
                  <a:gd name="T93" fmla="*/ 25 h 196"/>
                  <a:gd name="T94" fmla="*/ 149 w 174"/>
                  <a:gd name="T95" fmla="*/ 3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196">
                    <a:moveTo>
                      <a:pt x="174" y="25"/>
                    </a:moveTo>
                    <a:cubicBezTo>
                      <a:pt x="174" y="11"/>
                      <a:pt x="163" y="0"/>
                      <a:pt x="149" y="0"/>
                    </a:cubicBezTo>
                    <a:cubicBezTo>
                      <a:pt x="25" y="0"/>
                      <a:pt x="25" y="0"/>
                      <a:pt x="25" y="0"/>
                    </a:cubicBezTo>
                    <a:cubicBezTo>
                      <a:pt x="25" y="0"/>
                      <a:pt x="25" y="0"/>
                      <a:pt x="25" y="0"/>
                    </a:cubicBezTo>
                    <a:cubicBezTo>
                      <a:pt x="25" y="0"/>
                      <a:pt x="25" y="0"/>
                      <a:pt x="25" y="0"/>
                    </a:cubicBezTo>
                    <a:cubicBezTo>
                      <a:pt x="11" y="0"/>
                      <a:pt x="0" y="11"/>
                      <a:pt x="0" y="25"/>
                    </a:cubicBezTo>
                    <a:cubicBezTo>
                      <a:pt x="0" y="169"/>
                      <a:pt x="0" y="169"/>
                      <a:pt x="0" y="169"/>
                    </a:cubicBezTo>
                    <a:cubicBezTo>
                      <a:pt x="0" y="171"/>
                      <a:pt x="1" y="172"/>
                      <a:pt x="2" y="174"/>
                    </a:cubicBezTo>
                    <a:cubicBezTo>
                      <a:pt x="22" y="193"/>
                      <a:pt x="22" y="193"/>
                      <a:pt x="22" y="193"/>
                    </a:cubicBezTo>
                    <a:cubicBezTo>
                      <a:pt x="25" y="196"/>
                      <a:pt x="29" y="196"/>
                      <a:pt x="31" y="193"/>
                    </a:cubicBezTo>
                    <a:cubicBezTo>
                      <a:pt x="52" y="173"/>
                      <a:pt x="52" y="173"/>
                      <a:pt x="52" y="173"/>
                    </a:cubicBezTo>
                    <a:cubicBezTo>
                      <a:pt x="73" y="194"/>
                      <a:pt x="73" y="194"/>
                      <a:pt x="73" y="194"/>
                    </a:cubicBezTo>
                    <a:cubicBezTo>
                      <a:pt x="76" y="196"/>
                      <a:pt x="80" y="196"/>
                      <a:pt x="82" y="194"/>
                    </a:cubicBezTo>
                    <a:cubicBezTo>
                      <a:pt x="104" y="173"/>
                      <a:pt x="104" y="173"/>
                      <a:pt x="104" y="173"/>
                    </a:cubicBezTo>
                    <a:cubicBezTo>
                      <a:pt x="125" y="194"/>
                      <a:pt x="125" y="194"/>
                      <a:pt x="125" y="194"/>
                    </a:cubicBezTo>
                    <a:cubicBezTo>
                      <a:pt x="126" y="195"/>
                      <a:pt x="128" y="196"/>
                      <a:pt x="130" y="196"/>
                    </a:cubicBezTo>
                    <a:cubicBezTo>
                      <a:pt x="131" y="196"/>
                      <a:pt x="133" y="195"/>
                      <a:pt x="134" y="194"/>
                    </a:cubicBezTo>
                    <a:cubicBezTo>
                      <a:pt x="153" y="175"/>
                      <a:pt x="153" y="175"/>
                      <a:pt x="153" y="175"/>
                    </a:cubicBezTo>
                    <a:cubicBezTo>
                      <a:pt x="155" y="174"/>
                      <a:pt x="155" y="172"/>
                      <a:pt x="155" y="170"/>
                    </a:cubicBezTo>
                    <a:cubicBezTo>
                      <a:pt x="155" y="49"/>
                      <a:pt x="155" y="49"/>
                      <a:pt x="155" y="49"/>
                    </a:cubicBezTo>
                    <a:cubicBezTo>
                      <a:pt x="166" y="46"/>
                      <a:pt x="174" y="36"/>
                      <a:pt x="174" y="25"/>
                    </a:cubicBezTo>
                    <a:close/>
                    <a:moveTo>
                      <a:pt x="130" y="180"/>
                    </a:moveTo>
                    <a:cubicBezTo>
                      <a:pt x="108" y="159"/>
                      <a:pt x="108" y="159"/>
                      <a:pt x="108" y="159"/>
                    </a:cubicBezTo>
                    <a:cubicBezTo>
                      <a:pt x="106" y="157"/>
                      <a:pt x="102" y="157"/>
                      <a:pt x="99" y="159"/>
                    </a:cubicBezTo>
                    <a:cubicBezTo>
                      <a:pt x="78" y="180"/>
                      <a:pt x="78" y="180"/>
                      <a:pt x="78" y="180"/>
                    </a:cubicBezTo>
                    <a:cubicBezTo>
                      <a:pt x="57" y="159"/>
                      <a:pt x="57" y="159"/>
                      <a:pt x="57" y="159"/>
                    </a:cubicBezTo>
                    <a:cubicBezTo>
                      <a:pt x="54" y="157"/>
                      <a:pt x="50" y="157"/>
                      <a:pt x="47" y="159"/>
                    </a:cubicBezTo>
                    <a:cubicBezTo>
                      <a:pt x="27" y="179"/>
                      <a:pt x="27" y="179"/>
                      <a:pt x="27" y="179"/>
                    </a:cubicBezTo>
                    <a:cubicBezTo>
                      <a:pt x="13" y="166"/>
                      <a:pt x="13" y="166"/>
                      <a:pt x="13" y="166"/>
                    </a:cubicBezTo>
                    <a:cubicBezTo>
                      <a:pt x="13" y="25"/>
                      <a:pt x="13" y="25"/>
                      <a:pt x="13" y="25"/>
                    </a:cubicBezTo>
                    <a:cubicBezTo>
                      <a:pt x="13" y="19"/>
                      <a:pt x="18" y="14"/>
                      <a:pt x="25" y="14"/>
                    </a:cubicBezTo>
                    <a:cubicBezTo>
                      <a:pt x="25" y="14"/>
                      <a:pt x="25" y="14"/>
                      <a:pt x="25" y="14"/>
                    </a:cubicBezTo>
                    <a:cubicBezTo>
                      <a:pt x="25" y="14"/>
                      <a:pt x="25" y="14"/>
                      <a:pt x="25" y="14"/>
                    </a:cubicBezTo>
                    <a:cubicBezTo>
                      <a:pt x="25" y="14"/>
                      <a:pt x="25" y="14"/>
                      <a:pt x="25" y="14"/>
                    </a:cubicBezTo>
                    <a:cubicBezTo>
                      <a:pt x="32" y="14"/>
                      <a:pt x="37" y="19"/>
                      <a:pt x="37" y="25"/>
                    </a:cubicBezTo>
                    <a:cubicBezTo>
                      <a:pt x="37" y="31"/>
                      <a:pt x="32" y="36"/>
                      <a:pt x="25" y="36"/>
                    </a:cubicBezTo>
                    <a:cubicBezTo>
                      <a:pt x="21" y="36"/>
                      <a:pt x="18" y="39"/>
                      <a:pt x="18" y="43"/>
                    </a:cubicBezTo>
                    <a:cubicBezTo>
                      <a:pt x="18" y="47"/>
                      <a:pt x="21" y="50"/>
                      <a:pt x="25" y="50"/>
                    </a:cubicBezTo>
                    <a:cubicBezTo>
                      <a:pt x="142" y="50"/>
                      <a:pt x="142" y="50"/>
                      <a:pt x="142" y="50"/>
                    </a:cubicBezTo>
                    <a:cubicBezTo>
                      <a:pt x="142" y="168"/>
                      <a:pt x="142" y="168"/>
                      <a:pt x="142" y="168"/>
                    </a:cubicBezTo>
                    <a:lnTo>
                      <a:pt x="130" y="180"/>
                    </a:lnTo>
                    <a:close/>
                    <a:moveTo>
                      <a:pt x="149" y="36"/>
                    </a:moveTo>
                    <a:cubicBezTo>
                      <a:pt x="47" y="36"/>
                      <a:pt x="47" y="36"/>
                      <a:pt x="47" y="36"/>
                    </a:cubicBezTo>
                    <a:cubicBezTo>
                      <a:pt x="49" y="33"/>
                      <a:pt x="50" y="29"/>
                      <a:pt x="50" y="25"/>
                    </a:cubicBezTo>
                    <a:cubicBezTo>
                      <a:pt x="50" y="21"/>
                      <a:pt x="49" y="17"/>
                      <a:pt x="47" y="14"/>
                    </a:cubicBezTo>
                    <a:cubicBezTo>
                      <a:pt x="149" y="14"/>
                      <a:pt x="149" y="14"/>
                      <a:pt x="149" y="14"/>
                    </a:cubicBezTo>
                    <a:cubicBezTo>
                      <a:pt x="155" y="14"/>
                      <a:pt x="161" y="19"/>
                      <a:pt x="161" y="25"/>
                    </a:cubicBezTo>
                    <a:cubicBezTo>
                      <a:pt x="161" y="31"/>
                      <a:pt x="155" y="36"/>
                      <a:pt x="14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grpSp>
      </p:grpSp>
      <p:grpSp>
        <p:nvGrpSpPr>
          <p:cNvPr id="21" name="组合 12">
            <a:extLst>
              <a:ext uri="{FF2B5EF4-FFF2-40B4-BE49-F238E27FC236}">
                <a16:creationId xmlns:a16="http://schemas.microsoft.com/office/drawing/2014/main" id="{2A19F06C-1077-445F-91AE-CFBDE065C692}"/>
              </a:ext>
            </a:extLst>
          </p:cNvPr>
          <p:cNvGrpSpPr/>
          <p:nvPr/>
        </p:nvGrpSpPr>
        <p:grpSpPr>
          <a:xfrm>
            <a:off x="4044341" y="3093225"/>
            <a:ext cx="900673" cy="900988"/>
            <a:chOff x="3621344" y="3408398"/>
            <a:chExt cx="1007417" cy="1007417"/>
          </a:xfrm>
        </p:grpSpPr>
        <p:sp>
          <p:nvSpPr>
            <p:cNvPr id="22" name="任意多边形 71">
              <a:extLst>
                <a:ext uri="{FF2B5EF4-FFF2-40B4-BE49-F238E27FC236}">
                  <a16:creationId xmlns:a16="http://schemas.microsoft.com/office/drawing/2014/main" id="{633318B4-D5E8-464F-9CDC-BE293C03B2D9}"/>
                </a:ext>
              </a:extLst>
            </p:cNvPr>
            <p:cNvSpPr/>
            <p:nvPr/>
          </p:nvSpPr>
          <p:spPr>
            <a:xfrm>
              <a:off x="3621344" y="340839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8500"/>
              <a:endParaRPr lang="zh-CN" altLang="en-US" sz="1864" b="1" noProof="1">
                <a:solidFill>
                  <a:prstClr val="white"/>
                </a:solidFill>
                <a:latin typeface="Arial" panose="020B0604020202020204" pitchFamily="34" charset="0"/>
                <a:ea typeface="微软雅黑" panose="020B0503020204020204" charset="-122"/>
              </a:endParaRPr>
            </a:p>
          </p:txBody>
        </p:sp>
        <p:grpSp>
          <p:nvGrpSpPr>
            <p:cNvPr id="23" name="Group 11">
              <a:extLst>
                <a:ext uri="{FF2B5EF4-FFF2-40B4-BE49-F238E27FC236}">
                  <a16:creationId xmlns:a16="http://schemas.microsoft.com/office/drawing/2014/main" id="{DC8E5176-7286-4ED6-B8B3-2BE5C5A81030}"/>
                </a:ext>
              </a:extLst>
            </p:cNvPr>
            <p:cNvGrpSpPr>
              <a:grpSpLocks noChangeAspect="1"/>
            </p:cNvGrpSpPr>
            <p:nvPr/>
          </p:nvGrpSpPr>
          <p:grpSpPr bwMode="auto">
            <a:xfrm>
              <a:off x="3916411" y="3654075"/>
              <a:ext cx="417282" cy="524392"/>
              <a:chOff x="2398" y="2256"/>
              <a:chExt cx="374" cy="470"/>
            </a:xfrm>
            <a:solidFill>
              <a:schemeClr val="bg1"/>
            </a:solidFill>
          </p:grpSpPr>
          <p:sp>
            <p:nvSpPr>
              <p:cNvPr id="24" name="Freeform 12">
                <a:extLst>
                  <a:ext uri="{FF2B5EF4-FFF2-40B4-BE49-F238E27FC236}">
                    <a16:creationId xmlns:a16="http://schemas.microsoft.com/office/drawing/2014/main" id="{9911F422-B733-4DE2-BEF0-7C8C0392FF7E}"/>
                  </a:ext>
                </a:extLst>
              </p:cNvPr>
              <p:cNvSpPr/>
              <p:nvPr/>
            </p:nvSpPr>
            <p:spPr bwMode="auto">
              <a:xfrm>
                <a:off x="2478" y="2558"/>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25" name="Freeform 13">
                <a:extLst>
                  <a:ext uri="{FF2B5EF4-FFF2-40B4-BE49-F238E27FC236}">
                    <a16:creationId xmlns:a16="http://schemas.microsoft.com/office/drawing/2014/main" id="{7DC86710-A5A2-4B4B-9B98-95BDA5D232B1}"/>
                  </a:ext>
                </a:extLst>
              </p:cNvPr>
              <p:cNvSpPr/>
              <p:nvPr/>
            </p:nvSpPr>
            <p:spPr bwMode="auto">
              <a:xfrm>
                <a:off x="2478" y="2505"/>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26" name="Freeform 14">
                <a:extLst>
                  <a:ext uri="{FF2B5EF4-FFF2-40B4-BE49-F238E27FC236}">
                    <a16:creationId xmlns:a16="http://schemas.microsoft.com/office/drawing/2014/main" id="{9F27091E-9941-440E-A54D-C5EF1E1CD9A7}"/>
                  </a:ext>
                </a:extLst>
              </p:cNvPr>
              <p:cNvSpPr/>
              <p:nvPr/>
            </p:nvSpPr>
            <p:spPr bwMode="auto">
              <a:xfrm>
                <a:off x="2478" y="2452"/>
                <a:ext cx="207" cy="12"/>
              </a:xfrm>
              <a:custGeom>
                <a:avLst/>
                <a:gdLst>
                  <a:gd name="T0" fmla="*/ 83 w 86"/>
                  <a:gd name="T1" fmla="*/ 0 h 5"/>
                  <a:gd name="T2" fmla="*/ 2 w 86"/>
                  <a:gd name="T3" fmla="*/ 0 h 5"/>
                  <a:gd name="T4" fmla="*/ 0 w 86"/>
                  <a:gd name="T5" fmla="*/ 3 h 5"/>
                  <a:gd name="T6" fmla="*/ 2 w 86"/>
                  <a:gd name="T7" fmla="*/ 5 h 5"/>
                  <a:gd name="T8" fmla="*/ 83 w 86"/>
                  <a:gd name="T9" fmla="*/ 5 h 5"/>
                  <a:gd name="T10" fmla="*/ 86 w 86"/>
                  <a:gd name="T11" fmla="*/ 3 h 5"/>
                  <a:gd name="T12" fmla="*/ 83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3" y="0"/>
                    </a:moveTo>
                    <a:cubicBezTo>
                      <a:pt x="2" y="0"/>
                      <a:pt x="2" y="0"/>
                      <a:pt x="2" y="0"/>
                    </a:cubicBezTo>
                    <a:cubicBezTo>
                      <a:pt x="1" y="0"/>
                      <a:pt x="0" y="1"/>
                      <a:pt x="0" y="3"/>
                    </a:cubicBezTo>
                    <a:cubicBezTo>
                      <a:pt x="0" y="4"/>
                      <a:pt x="1" y="5"/>
                      <a:pt x="2" y="5"/>
                    </a:cubicBezTo>
                    <a:cubicBezTo>
                      <a:pt x="83" y="5"/>
                      <a:pt x="83" y="5"/>
                      <a:pt x="83" y="5"/>
                    </a:cubicBezTo>
                    <a:cubicBezTo>
                      <a:pt x="85" y="5"/>
                      <a:pt x="86" y="4"/>
                      <a:pt x="86" y="3"/>
                    </a:cubicBezTo>
                    <a:cubicBezTo>
                      <a:pt x="86" y="1"/>
                      <a:pt x="85"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27" name="Freeform 15">
                <a:extLst>
                  <a:ext uri="{FF2B5EF4-FFF2-40B4-BE49-F238E27FC236}">
                    <a16:creationId xmlns:a16="http://schemas.microsoft.com/office/drawing/2014/main" id="{9C965565-E269-471C-B7E6-41887DBA38C3}"/>
                  </a:ext>
                </a:extLst>
              </p:cNvPr>
              <p:cNvSpPr/>
              <p:nvPr/>
            </p:nvSpPr>
            <p:spPr bwMode="auto">
              <a:xfrm>
                <a:off x="2478" y="2402"/>
                <a:ext cx="101" cy="12"/>
              </a:xfrm>
              <a:custGeom>
                <a:avLst/>
                <a:gdLst>
                  <a:gd name="T0" fmla="*/ 2 w 42"/>
                  <a:gd name="T1" fmla="*/ 5 h 5"/>
                  <a:gd name="T2" fmla="*/ 39 w 42"/>
                  <a:gd name="T3" fmla="*/ 5 h 5"/>
                  <a:gd name="T4" fmla="*/ 42 w 42"/>
                  <a:gd name="T5" fmla="*/ 2 h 5"/>
                  <a:gd name="T6" fmla="*/ 39 w 42"/>
                  <a:gd name="T7" fmla="*/ 0 h 5"/>
                  <a:gd name="T8" fmla="*/ 2 w 42"/>
                  <a:gd name="T9" fmla="*/ 0 h 5"/>
                  <a:gd name="T10" fmla="*/ 0 w 42"/>
                  <a:gd name="T11" fmla="*/ 2 h 5"/>
                  <a:gd name="T12" fmla="*/ 2 w 4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42" h="5">
                    <a:moveTo>
                      <a:pt x="2" y="5"/>
                    </a:moveTo>
                    <a:cubicBezTo>
                      <a:pt x="39" y="5"/>
                      <a:pt x="39" y="5"/>
                      <a:pt x="39" y="5"/>
                    </a:cubicBezTo>
                    <a:cubicBezTo>
                      <a:pt x="41" y="5"/>
                      <a:pt x="42" y="4"/>
                      <a:pt x="42" y="2"/>
                    </a:cubicBezTo>
                    <a:cubicBezTo>
                      <a:pt x="42" y="1"/>
                      <a:pt x="41" y="0"/>
                      <a:pt x="39" y="0"/>
                    </a:cubicBezTo>
                    <a:cubicBezTo>
                      <a:pt x="2" y="0"/>
                      <a:pt x="2" y="0"/>
                      <a:pt x="2" y="0"/>
                    </a:cubicBezTo>
                    <a:cubicBezTo>
                      <a:pt x="1" y="0"/>
                      <a:pt x="0" y="1"/>
                      <a:pt x="0" y="2"/>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28" name="Freeform 16">
                <a:extLst>
                  <a:ext uri="{FF2B5EF4-FFF2-40B4-BE49-F238E27FC236}">
                    <a16:creationId xmlns:a16="http://schemas.microsoft.com/office/drawing/2014/main" id="{DF5D5F13-5AD1-4B04-9035-910BB4D70792}"/>
                  </a:ext>
                </a:extLst>
              </p:cNvPr>
              <p:cNvSpPr>
                <a:spLocks noEditPoints="1"/>
              </p:cNvSpPr>
              <p:nvPr/>
            </p:nvSpPr>
            <p:spPr bwMode="auto">
              <a:xfrm>
                <a:off x="2398" y="2256"/>
                <a:ext cx="374" cy="470"/>
              </a:xfrm>
              <a:custGeom>
                <a:avLst/>
                <a:gdLst>
                  <a:gd name="T0" fmla="*/ 153 w 155"/>
                  <a:gd name="T1" fmla="*/ 31 h 196"/>
                  <a:gd name="T2" fmla="*/ 125 w 155"/>
                  <a:gd name="T3" fmla="*/ 2 h 196"/>
                  <a:gd name="T4" fmla="*/ 120 w 155"/>
                  <a:gd name="T5" fmla="*/ 0 h 196"/>
                  <a:gd name="T6" fmla="*/ 6 w 155"/>
                  <a:gd name="T7" fmla="*/ 0 h 196"/>
                  <a:gd name="T8" fmla="*/ 0 w 155"/>
                  <a:gd name="T9" fmla="*/ 7 h 196"/>
                  <a:gd name="T10" fmla="*/ 0 w 155"/>
                  <a:gd name="T11" fmla="*/ 169 h 196"/>
                  <a:gd name="T12" fmla="*/ 2 w 155"/>
                  <a:gd name="T13" fmla="*/ 174 h 196"/>
                  <a:gd name="T14" fmla="*/ 22 w 155"/>
                  <a:gd name="T15" fmla="*/ 193 h 196"/>
                  <a:gd name="T16" fmla="*/ 31 w 155"/>
                  <a:gd name="T17" fmla="*/ 193 h 196"/>
                  <a:gd name="T18" fmla="*/ 52 w 155"/>
                  <a:gd name="T19" fmla="*/ 173 h 196"/>
                  <a:gd name="T20" fmla="*/ 73 w 155"/>
                  <a:gd name="T21" fmla="*/ 194 h 196"/>
                  <a:gd name="T22" fmla="*/ 82 w 155"/>
                  <a:gd name="T23" fmla="*/ 194 h 196"/>
                  <a:gd name="T24" fmla="*/ 103 w 155"/>
                  <a:gd name="T25" fmla="*/ 173 h 196"/>
                  <a:gd name="T26" fmla="*/ 125 w 155"/>
                  <a:gd name="T27" fmla="*/ 194 h 196"/>
                  <a:gd name="T28" fmla="*/ 129 w 155"/>
                  <a:gd name="T29" fmla="*/ 196 h 196"/>
                  <a:gd name="T30" fmla="*/ 134 w 155"/>
                  <a:gd name="T31" fmla="*/ 194 h 196"/>
                  <a:gd name="T32" fmla="*/ 153 w 155"/>
                  <a:gd name="T33" fmla="*/ 175 h 196"/>
                  <a:gd name="T34" fmla="*/ 155 w 155"/>
                  <a:gd name="T35" fmla="*/ 170 h 196"/>
                  <a:gd name="T36" fmla="*/ 155 w 155"/>
                  <a:gd name="T37" fmla="*/ 35 h 196"/>
                  <a:gd name="T38" fmla="*/ 153 w 155"/>
                  <a:gd name="T39" fmla="*/ 31 h 196"/>
                  <a:gd name="T40" fmla="*/ 129 w 155"/>
                  <a:gd name="T41" fmla="*/ 180 h 196"/>
                  <a:gd name="T42" fmla="*/ 108 w 155"/>
                  <a:gd name="T43" fmla="*/ 159 h 196"/>
                  <a:gd name="T44" fmla="*/ 99 w 155"/>
                  <a:gd name="T45" fmla="*/ 159 h 196"/>
                  <a:gd name="T46" fmla="*/ 77 w 155"/>
                  <a:gd name="T47" fmla="*/ 180 h 196"/>
                  <a:gd name="T48" fmla="*/ 56 w 155"/>
                  <a:gd name="T49" fmla="*/ 159 h 196"/>
                  <a:gd name="T50" fmla="*/ 52 w 155"/>
                  <a:gd name="T51" fmla="*/ 157 h 196"/>
                  <a:gd name="T52" fmla="*/ 47 w 155"/>
                  <a:gd name="T53" fmla="*/ 159 h 196"/>
                  <a:gd name="T54" fmla="*/ 26 w 155"/>
                  <a:gd name="T55" fmla="*/ 179 h 196"/>
                  <a:gd name="T56" fmla="*/ 13 w 155"/>
                  <a:gd name="T57" fmla="*/ 166 h 196"/>
                  <a:gd name="T58" fmla="*/ 13 w 155"/>
                  <a:gd name="T59" fmla="*/ 14 h 196"/>
                  <a:gd name="T60" fmla="*/ 116 w 155"/>
                  <a:gd name="T61" fmla="*/ 14 h 196"/>
                  <a:gd name="T62" fmla="*/ 116 w 155"/>
                  <a:gd name="T63" fmla="*/ 35 h 196"/>
                  <a:gd name="T64" fmla="*/ 120 w 155"/>
                  <a:gd name="T65" fmla="*/ 39 h 196"/>
                  <a:gd name="T66" fmla="*/ 142 w 155"/>
                  <a:gd name="T67" fmla="*/ 39 h 196"/>
                  <a:gd name="T68" fmla="*/ 142 w 155"/>
                  <a:gd name="T69" fmla="*/ 168 h 196"/>
                  <a:gd name="T70" fmla="*/ 129 w 155"/>
                  <a:gd name="T71" fmla="*/ 18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5" h="196">
                    <a:moveTo>
                      <a:pt x="153" y="31"/>
                    </a:moveTo>
                    <a:cubicBezTo>
                      <a:pt x="125" y="2"/>
                      <a:pt x="125" y="2"/>
                      <a:pt x="125" y="2"/>
                    </a:cubicBezTo>
                    <a:cubicBezTo>
                      <a:pt x="123" y="1"/>
                      <a:pt x="122" y="0"/>
                      <a:pt x="120" y="0"/>
                    </a:cubicBezTo>
                    <a:cubicBezTo>
                      <a:pt x="6" y="0"/>
                      <a:pt x="6" y="0"/>
                      <a:pt x="6" y="0"/>
                    </a:cubicBezTo>
                    <a:cubicBezTo>
                      <a:pt x="3" y="0"/>
                      <a:pt x="0" y="3"/>
                      <a:pt x="0" y="7"/>
                    </a:cubicBezTo>
                    <a:cubicBezTo>
                      <a:pt x="0" y="169"/>
                      <a:pt x="0" y="169"/>
                      <a:pt x="0" y="169"/>
                    </a:cubicBezTo>
                    <a:cubicBezTo>
                      <a:pt x="0" y="171"/>
                      <a:pt x="0" y="172"/>
                      <a:pt x="2" y="174"/>
                    </a:cubicBezTo>
                    <a:cubicBezTo>
                      <a:pt x="22" y="193"/>
                      <a:pt x="22" y="193"/>
                      <a:pt x="22" y="193"/>
                    </a:cubicBezTo>
                    <a:cubicBezTo>
                      <a:pt x="24" y="196"/>
                      <a:pt x="28" y="196"/>
                      <a:pt x="31" y="193"/>
                    </a:cubicBezTo>
                    <a:cubicBezTo>
                      <a:pt x="52" y="173"/>
                      <a:pt x="52" y="173"/>
                      <a:pt x="52" y="173"/>
                    </a:cubicBezTo>
                    <a:cubicBezTo>
                      <a:pt x="73" y="194"/>
                      <a:pt x="73" y="194"/>
                      <a:pt x="73" y="194"/>
                    </a:cubicBezTo>
                    <a:cubicBezTo>
                      <a:pt x="75" y="196"/>
                      <a:pt x="80" y="196"/>
                      <a:pt x="82" y="194"/>
                    </a:cubicBezTo>
                    <a:cubicBezTo>
                      <a:pt x="103" y="173"/>
                      <a:pt x="103" y="173"/>
                      <a:pt x="103" y="173"/>
                    </a:cubicBezTo>
                    <a:cubicBezTo>
                      <a:pt x="125" y="194"/>
                      <a:pt x="125" y="194"/>
                      <a:pt x="125" y="194"/>
                    </a:cubicBezTo>
                    <a:cubicBezTo>
                      <a:pt x="126" y="195"/>
                      <a:pt x="128" y="196"/>
                      <a:pt x="129" y="196"/>
                    </a:cubicBezTo>
                    <a:cubicBezTo>
                      <a:pt x="131" y="196"/>
                      <a:pt x="133" y="195"/>
                      <a:pt x="134" y="194"/>
                    </a:cubicBezTo>
                    <a:cubicBezTo>
                      <a:pt x="153" y="175"/>
                      <a:pt x="153" y="175"/>
                      <a:pt x="153" y="175"/>
                    </a:cubicBezTo>
                    <a:cubicBezTo>
                      <a:pt x="154" y="174"/>
                      <a:pt x="155" y="172"/>
                      <a:pt x="155" y="170"/>
                    </a:cubicBezTo>
                    <a:cubicBezTo>
                      <a:pt x="155" y="35"/>
                      <a:pt x="155" y="35"/>
                      <a:pt x="155" y="35"/>
                    </a:cubicBezTo>
                    <a:cubicBezTo>
                      <a:pt x="155" y="34"/>
                      <a:pt x="155" y="32"/>
                      <a:pt x="153" y="31"/>
                    </a:cubicBezTo>
                    <a:close/>
                    <a:moveTo>
                      <a:pt x="129" y="180"/>
                    </a:moveTo>
                    <a:cubicBezTo>
                      <a:pt x="108" y="159"/>
                      <a:pt x="108" y="159"/>
                      <a:pt x="108" y="159"/>
                    </a:cubicBezTo>
                    <a:cubicBezTo>
                      <a:pt x="105" y="157"/>
                      <a:pt x="101" y="157"/>
                      <a:pt x="99" y="159"/>
                    </a:cubicBezTo>
                    <a:cubicBezTo>
                      <a:pt x="77" y="180"/>
                      <a:pt x="77" y="180"/>
                      <a:pt x="77" y="180"/>
                    </a:cubicBezTo>
                    <a:cubicBezTo>
                      <a:pt x="56" y="159"/>
                      <a:pt x="56" y="159"/>
                      <a:pt x="56" y="159"/>
                    </a:cubicBezTo>
                    <a:cubicBezTo>
                      <a:pt x="55" y="158"/>
                      <a:pt x="53" y="157"/>
                      <a:pt x="52" y="157"/>
                    </a:cubicBezTo>
                    <a:cubicBezTo>
                      <a:pt x="50" y="157"/>
                      <a:pt x="48" y="158"/>
                      <a:pt x="47" y="159"/>
                    </a:cubicBezTo>
                    <a:cubicBezTo>
                      <a:pt x="26" y="179"/>
                      <a:pt x="26" y="179"/>
                      <a:pt x="26" y="179"/>
                    </a:cubicBezTo>
                    <a:cubicBezTo>
                      <a:pt x="13" y="166"/>
                      <a:pt x="13" y="166"/>
                      <a:pt x="13" y="166"/>
                    </a:cubicBez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68"/>
                      <a:pt x="142" y="168"/>
                      <a:pt x="142" y="168"/>
                    </a:cubicBezTo>
                    <a:lnTo>
                      <a:pt x="129"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grpSp>
      </p:grpSp>
      <p:grpSp>
        <p:nvGrpSpPr>
          <p:cNvPr id="29" name="组合 13">
            <a:extLst>
              <a:ext uri="{FF2B5EF4-FFF2-40B4-BE49-F238E27FC236}">
                <a16:creationId xmlns:a16="http://schemas.microsoft.com/office/drawing/2014/main" id="{76544938-1134-4A17-932F-160E34AC4A22}"/>
              </a:ext>
            </a:extLst>
          </p:cNvPr>
          <p:cNvGrpSpPr/>
          <p:nvPr/>
        </p:nvGrpSpPr>
        <p:grpSpPr>
          <a:xfrm>
            <a:off x="5493337" y="1967933"/>
            <a:ext cx="900673" cy="900988"/>
            <a:chOff x="5147792" y="1881950"/>
            <a:chExt cx="1007417" cy="1007417"/>
          </a:xfrm>
        </p:grpSpPr>
        <p:sp>
          <p:nvSpPr>
            <p:cNvPr id="30" name="任意多边形 63">
              <a:extLst>
                <a:ext uri="{FF2B5EF4-FFF2-40B4-BE49-F238E27FC236}">
                  <a16:creationId xmlns:a16="http://schemas.microsoft.com/office/drawing/2014/main" id="{86AEC757-5E62-4433-A165-315FE17C06FA}"/>
                </a:ext>
              </a:extLst>
            </p:cNvPr>
            <p:cNvSpPr/>
            <p:nvPr/>
          </p:nvSpPr>
          <p:spPr>
            <a:xfrm>
              <a:off x="5147792" y="1881950"/>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8500"/>
              <a:endParaRPr lang="zh-CN" altLang="en-US" sz="1864" b="1" noProof="1">
                <a:solidFill>
                  <a:prstClr val="white"/>
                </a:solidFill>
                <a:latin typeface="Arial" panose="020B0604020202020204" pitchFamily="34" charset="0"/>
                <a:ea typeface="微软雅黑" panose="020B0503020204020204" charset="-122"/>
              </a:endParaRPr>
            </a:p>
          </p:txBody>
        </p:sp>
        <p:grpSp>
          <p:nvGrpSpPr>
            <p:cNvPr id="31" name="Group 19">
              <a:extLst>
                <a:ext uri="{FF2B5EF4-FFF2-40B4-BE49-F238E27FC236}">
                  <a16:creationId xmlns:a16="http://schemas.microsoft.com/office/drawing/2014/main" id="{A4627ACE-4574-4C40-B77A-454DD2AD424C}"/>
                </a:ext>
              </a:extLst>
            </p:cNvPr>
            <p:cNvGrpSpPr>
              <a:grpSpLocks noChangeAspect="1"/>
            </p:cNvGrpSpPr>
            <p:nvPr/>
          </p:nvGrpSpPr>
          <p:grpSpPr bwMode="auto">
            <a:xfrm>
              <a:off x="5388004" y="2104695"/>
              <a:ext cx="532201" cy="524391"/>
              <a:chOff x="3869" y="1065"/>
              <a:chExt cx="477" cy="470"/>
            </a:xfrm>
            <a:solidFill>
              <a:schemeClr val="bg1"/>
            </a:solidFill>
          </p:grpSpPr>
          <p:sp>
            <p:nvSpPr>
              <p:cNvPr id="32" name="Freeform 20">
                <a:extLst>
                  <a:ext uri="{FF2B5EF4-FFF2-40B4-BE49-F238E27FC236}">
                    <a16:creationId xmlns:a16="http://schemas.microsoft.com/office/drawing/2014/main" id="{A436C673-0577-4B33-BC8E-2BDCA23D1354}"/>
                  </a:ext>
                </a:extLst>
              </p:cNvPr>
              <p:cNvSpPr/>
              <p:nvPr/>
            </p:nvSpPr>
            <p:spPr bwMode="auto">
              <a:xfrm>
                <a:off x="3936" y="1411"/>
                <a:ext cx="211" cy="14"/>
              </a:xfrm>
              <a:custGeom>
                <a:avLst/>
                <a:gdLst>
                  <a:gd name="T0" fmla="*/ 86 w 88"/>
                  <a:gd name="T1" fmla="*/ 0 h 6"/>
                  <a:gd name="T2" fmla="*/ 3 w 88"/>
                  <a:gd name="T3" fmla="*/ 0 h 6"/>
                  <a:gd name="T4" fmla="*/ 0 w 88"/>
                  <a:gd name="T5" fmla="*/ 3 h 6"/>
                  <a:gd name="T6" fmla="*/ 3 w 88"/>
                  <a:gd name="T7" fmla="*/ 6 h 6"/>
                  <a:gd name="T8" fmla="*/ 86 w 88"/>
                  <a:gd name="T9" fmla="*/ 6 h 6"/>
                  <a:gd name="T10" fmla="*/ 88 w 88"/>
                  <a:gd name="T11" fmla="*/ 3 h 6"/>
                  <a:gd name="T12" fmla="*/ 86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86" y="0"/>
                    </a:moveTo>
                    <a:cubicBezTo>
                      <a:pt x="3" y="0"/>
                      <a:pt x="3" y="0"/>
                      <a:pt x="3" y="0"/>
                    </a:cubicBezTo>
                    <a:cubicBezTo>
                      <a:pt x="1" y="0"/>
                      <a:pt x="0" y="2"/>
                      <a:pt x="0" y="3"/>
                    </a:cubicBezTo>
                    <a:cubicBezTo>
                      <a:pt x="0" y="5"/>
                      <a:pt x="1" y="6"/>
                      <a:pt x="3" y="6"/>
                    </a:cubicBezTo>
                    <a:cubicBezTo>
                      <a:pt x="86" y="6"/>
                      <a:pt x="86" y="6"/>
                      <a:pt x="86" y="6"/>
                    </a:cubicBezTo>
                    <a:cubicBezTo>
                      <a:pt x="87" y="6"/>
                      <a:pt x="88" y="5"/>
                      <a:pt x="88" y="3"/>
                    </a:cubicBezTo>
                    <a:cubicBezTo>
                      <a:pt x="88" y="2"/>
                      <a:pt x="87"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33" name="Freeform 21">
                <a:extLst>
                  <a:ext uri="{FF2B5EF4-FFF2-40B4-BE49-F238E27FC236}">
                    <a16:creationId xmlns:a16="http://schemas.microsoft.com/office/drawing/2014/main" id="{A431599F-702D-4F02-8090-C108EF9DDF68}"/>
                  </a:ext>
                </a:extLst>
              </p:cNvPr>
              <p:cNvSpPr/>
              <p:nvPr/>
            </p:nvSpPr>
            <p:spPr bwMode="auto">
              <a:xfrm>
                <a:off x="3936" y="1358"/>
                <a:ext cx="211" cy="12"/>
              </a:xfrm>
              <a:custGeom>
                <a:avLst/>
                <a:gdLst>
                  <a:gd name="T0" fmla="*/ 86 w 88"/>
                  <a:gd name="T1" fmla="*/ 0 h 5"/>
                  <a:gd name="T2" fmla="*/ 3 w 88"/>
                  <a:gd name="T3" fmla="*/ 0 h 5"/>
                  <a:gd name="T4" fmla="*/ 0 w 88"/>
                  <a:gd name="T5" fmla="*/ 3 h 5"/>
                  <a:gd name="T6" fmla="*/ 3 w 88"/>
                  <a:gd name="T7" fmla="*/ 5 h 5"/>
                  <a:gd name="T8" fmla="*/ 86 w 88"/>
                  <a:gd name="T9" fmla="*/ 5 h 5"/>
                  <a:gd name="T10" fmla="*/ 88 w 88"/>
                  <a:gd name="T11" fmla="*/ 3 h 5"/>
                  <a:gd name="T12" fmla="*/ 86 w 8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8" h="5">
                    <a:moveTo>
                      <a:pt x="86" y="0"/>
                    </a:moveTo>
                    <a:cubicBezTo>
                      <a:pt x="3" y="0"/>
                      <a:pt x="3" y="0"/>
                      <a:pt x="3" y="0"/>
                    </a:cubicBezTo>
                    <a:cubicBezTo>
                      <a:pt x="1" y="0"/>
                      <a:pt x="0" y="1"/>
                      <a:pt x="0" y="3"/>
                    </a:cubicBezTo>
                    <a:cubicBezTo>
                      <a:pt x="0" y="4"/>
                      <a:pt x="1" y="5"/>
                      <a:pt x="3" y="5"/>
                    </a:cubicBezTo>
                    <a:cubicBezTo>
                      <a:pt x="86" y="5"/>
                      <a:pt x="86" y="5"/>
                      <a:pt x="86" y="5"/>
                    </a:cubicBezTo>
                    <a:cubicBezTo>
                      <a:pt x="87" y="5"/>
                      <a:pt x="88" y="4"/>
                      <a:pt x="88" y="3"/>
                    </a:cubicBezTo>
                    <a:cubicBezTo>
                      <a:pt x="88" y="1"/>
                      <a:pt x="87"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34" name="Freeform 22">
                <a:extLst>
                  <a:ext uri="{FF2B5EF4-FFF2-40B4-BE49-F238E27FC236}">
                    <a16:creationId xmlns:a16="http://schemas.microsoft.com/office/drawing/2014/main" id="{70DF2CC6-5C01-4DAC-9331-182A7DB83BF6}"/>
                  </a:ext>
                </a:extLst>
              </p:cNvPr>
              <p:cNvSpPr/>
              <p:nvPr/>
            </p:nvSpPr>
            <p:spPr bwMode="auto">
              <a:xfrm>
                <a:off x="3936" y="1303"/>
                <a:ext cx="211" cy="14"/>
              </a:xfrm>
              <a:custGeom>
                <a:avLst/>
                <a:gdLst>
                  <a:gd name="T0" fmla="*/ 86 w 88"/>
                  <a:gd name="T1" fmla="*/ 0 h 6"/>
                  <a:gd name="T2" fmla="*/ 3 w 88"/>
                  <a:gd name="T3" fmla="*/ 0 h 6"/>
                  <a:gd name="T4" fmla="*/ 0 w 88"/>
                  <a:gd name="T5" fmla="*/ 3 h 6"/>
                  <a:gd name="T6" fmla="*/ 3 w 88"/>
                  <a:gd name="T7" fmla="*/ 6 h 6"/>
                  <a:gd name="T8" fmla="*/ 86 w 88"/>
                  <a:gd name="T9" fmla="*/ 6 h 6"/>
                  <a:gd name="T10" fmla="*/ 88 w 88"/>
                  <a:gd name="T11" fmla="*/ 3 h 6"/>
                  <a:gd name="T12" fmla="*/ 86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86" y="0"/>
                    </a:moveTo>
                    <a:cubicBezTo>
                      <a:pt x="3" y="0"/>
                      <a:pt x="3" y="0"/>
                      <a:pt x="3" y="0"/>
                    </a:cubicBezTo>
                    <a:cubicBezTo>
                      <a:pt x="1" y="0"/>
                      <a:pt x="0" y="1"/>
                      <a:pt x="0" y="3"/>
                    </a:cubicBezTo>
                    <a:cubicBezTo>
                      <a:pt x="0" y="4"/>
                      <a:pt x="1" y="6"/>
                      <a:pt x="3" y="6"/>
                    </a:cubicBezTo>
                    <a:cubicBezTo>
                      <a:pt x="86" y="6"/>
                      <a:pt x="86" y="6"/>
                      <a:pt x="86" y="6"/>
                    </a:cubicBezTo>
                    <a:cubicBezTo>
                      <a:pt x="87" y="6"/>
                      <a:pt x="88" y="4"/>
                      <a:pt x="88" y="3"/>
                    </a:cubicBezTo>
                    <a:cubicBezTo>
                      <a:pt x="88" y="1"/>
                      <a:pt x="87"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35" name="Freeform 23">
                <a:extLst>
                  <a:ext uri="{FF2B5EF4-FFF2-40B4-BE49-F238E27FC236}">
                    <a16:creationId xmlns:a16="http://schemas.microsoft.com/office/drawing/2014/main" id="{DAAA45A8-0DBC-46DB-885C-BECB25C64473}"/>
                  </a:ext>
                </a:extLst>
              </p:cNvPr>
              <p:cNvSpPr/>
              <p:nvPr/>
            </p:nvSpPr>
            <p:spPr bwMode="auto">
              <a:xfrm>
                <a:off x="3936" y="1250"/>
                <a:ext cx="103" cy="14"/>
              </a:xfrm>
              <a:custGeom>
                <a:avLst/>
                <a:gdLst>
                  <a:gd name="T0" fmla="*/ 3 w 43"/>
                  <a:gd name="T1" fmla="*/ 6 h 6"/>
                  <a:gd name="T2" fmla="*/ 41 w 43"/>
                  <a:gd name="T3" fmla="*/ 6 h 6"/>
                  <a:gd name="T4" fmla="*/ 43 w 43"/>
                  <a:gd name="T5" fmla="*/ 3 h 6"/>
                  <a:gd name="T6" fmla="*/ 41 w 43"/>
                  <a:gd name="T7" fmla="*/ 0 h 6"/>
                  <a:gd name="T8" fmla="*/ 3 w 43"/>
                  <a:gd name="T9" fmla="*/ 0 h 6"/>
                  <a:gd name="T10" fmla="*/ 0 w 43"/>
                  <a:gd name="T11" fmla="*/ 3 h 6"/>
                  <a:gd name="T12" fmla="*/ 3 w 4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3" h="6">
                    <a:moveTo>
                      <a:pt x="3" y="6"/>
                    </a:moveTo>
                    <a:cubicBezTo>
                      <a:pt x="41" y="6"/>
                      <a:pt x="41" y="6"/>
                      <a:pt x="41" y="6"/>
                    </a:cubicBezTo>
                    <a:cubicBezTo>
                      <a:pt x="42" y="6"/>
                      <a:pt x="43" y="4"/>
                      <a:pt x="43" y="3"/>
                    </a:cubicBezTo>
                    <a:cubicBezTo>
                      <a:pt x="43" y="1"/>
                      <a:pt x="42" y="0"/>
                      <a:pt x="41" y="0"/>
                    </a:cubicBezTo>
                    <a:cubicBezTo>
                      <a:pt x="3" y="0"/>
                      <a:pt x="3" y="0"/>
                      <a:pt x="3" y="0"/>
                    </a:cubicBezTo>
                    <a:cubicBezTo>
                      <a:pt x="1" y="0"/>
                      <a:pt x="0" y="1"/>
                      <a:pt x="0" y="3"/>
                    </a:cubicBezTo>
                    <a:cubicBezTo>
                      <a:pt x="0" y="4"/>
                      <a:pt x="1"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36" name="Freeform 24">
                <a:extLst>
                  <a:ext uri="{FF2B5EF4-FFF2-40B4-BE49-F238E27FC236}">
                    <a16:creationId xmlns:a16="http://schemas.microsoft.com/office/drawing/2014/main" id="{EE65C6E3-5A0B-4998-BCAD-A6F6B2D39301}"/>
                  </a:ext>
                </a:extLst>
              </p:cNvPr>
              <p:cNvSpPr>
                <a:spLocks noEditPoints="1"/>
              </p:cNvSpPr>
              <p:nvPr/>
            </p:nvSpPr>
            <p:spPr bwMode="auto">
              <a:xfrm>
                <a:off x="3869" y="1065"/>
                <a:ext cx="345" cy="470"/>
              </a:xfrm>
              <a:custGeom>
                <a:avLst/>
                <a:gdLst>
                  <a:gd name="T0" fmla="*/ 116 w 144"/>
                  <a:gd name="T1" fmla="*/ 2 h 196"/>
                  <a:gd name="T2" fmla="*/ 111 w 144"/>
                  <a:gd name="T3" fmla="*/ 0 h 196"/>
                  <a:gd name="T4" fmla="*/ 7 w 144"/>
                  <a:gd name="T5" fmla="*/ 0 h 196"/>
                  <a:gd name="T6" fmla="*/ 0 w 144"/>
                  <a:gd name="T7" fmla="*/ 7 h 196"/>
                  <a:gd name="T8" fmla="*/ 0 w 144"/>
                  <a:gd name="T9" fmla="*/ 189 h 196"/>
                  <a:gd name="T10" fmla="*/ 7 w 144"/>
                  <a:gd name="T11" fmla="*/ 196 h 196"/>
                  <a:gd name="T12" fmla="*/ 138 w 144"/>
                  <a:gd name="T13" fmla="*/ 196 h 196"/>
                  <a:gd name="T14" fmla="*/ 144 w 144"/>
                  <a:gd name="T15" fmla="*/ 189 h 196"/>
                  <a:gd name="T16" fmla="*/ 144 w 144"/>
                  <a:gd name="T17" fmla="*/ 33 h 196"/>
                  <a:gd name="T18" fmla="*/ 142 w 144"/>
                  <a:gd name="T19" fmla="*/ 28 h 196"/>
                  <a:gd name="T20" fmla="*/ 116 w 144"/>
                  <a:gd name="T21" fmla="*/ 2 h 196"/>
                  <a:gd name="T22" fmla="*/ 13 w 144"/>
                  <a:gd name="T23" fmla="*/ 182 h 196"/>
                  <a:gd name="T24" fmla="*/ 13 w 144"/>
                  <a:gd name="T25" fmla="*/ 13 h 196"/>
                  <a:gd name="T26" fmla="*/ 104 w 144"/>
                  <a:gd name="T27" fmla="*/ 13 h 196"/>
                  <a:gd name="T28" fmla="*/ 104 w 144"/>
                  <a:gd name="T29" fmla="*/ 36 h 196"/>
                  <a:gd name="T30" fmla="*/ 108 w 144"/>
                  <a:gd name="T31" fmla="*/ 40 h 196"/>
                  <a:gd name="T32" fmla="*/ 131 w 144"/>
                  <a:gd name="T33" fmla="*/ 40 h 196"/>
                  <a:gd name="T34" fmla="*/ 131 w 144"/>
                  <a:gd name="T35" fmla="*/ 182 h 196"/>
                  <a:gd name="T36" fmla="*/ 13 w 144"/>
                  <a:gd name="T37" fmla="*/ 18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96">
                    <a:moveTo>
                      <a:pt x="116" y="2"/>
                    </a:moveTo>
                    <a:cubicBezTo>
                      <a:pt x="115" y="1"/>
                      <a:pt x="113" y="0"/>
                      <a:pt x="111" y="0"/>
                    </a:cubicBezTo>
                    <a:cubicBezTo>
                      <a:pt x="7" y="0"/>
                      <a:pt x="7" y="0"/>
                      <a:pt x="7" y="0"/>
                    </a:cubicBezTo>
                    <a:cubicBezTo>
                      <a:pt x="3" y="0"/>
                      <a:pt x="0" y="3"/>
                      <a:pt x="0" y="7"/>
                    </a:cubicBezTo>
                    <a:cubicBezTo>
                      <a:pt x="0" y="189"/>
                      <a:pt x="0" y="189"/>
                      <a:pt x="0" y="189"/>
                    </a:cubicBezTo>
                    <a:cubicBezTo>
                      <a:pt x="0" y="193"/>
                      <a:pt x="3" y="196"/>
                      <a:pt x="7" y="196"/>
                    </a:cubicBezTo>
                    <a:cubicBezTo>
                      <a:pt x="138" y="196"/>
                      <a:pt x="138" y="196"/>
                      <a:pt x="138" y="196"/>
                    </a:cubicBezTo>
                    <a:cubicBezTo>
                      <a:pt x="141" y="196"/>
                      <a:pt x="144" y="193"/>
                      <a:pt x="144" y="189"/>
                    </a:cubicBezTo>
                    <a:cubicBezTo>
                      <a:pt x="144" y="33"/>
                      <a:pt x="144" y="33"/>
                      <a:pt x="144" y="33"/>
                    </a:cubicBezTo>
                    <a:cubicBezTo>
                      <a:pt x="144" y="31"/>
                      <a:pt x="144" y="29"/>
                      <a:pt x="142" y="28"/>
                    </a:cubicBezTo>
                    <a:lnTo>
                      <a:pt x="116" y="2"/>
                    </a:lnTo>
                    <a:close/>
                    <a:moveTo>
                      <a:pt x="13" y="182"/>
                    </a:moveTo>
                    <a:cubicBezTo>
                      <a:pt x="13" y="13"/>
                      <a:pt x="13" y="13"/>
                      <a:pt x="13" y="13"/>
                    </a:cubicBezTo>
                    <a:cubicBezTo>
                      <a:pt x="104" y="13"/>
                      <a:pt x="104" y="13"/>
                      <a:pt x="104" y="13"/>
                    </a:cubicBezTo>
                    <a:cubicBezTo>
                      <a:pt x="104" y="36"/>
                      <a:pt x="104" y="36"/>
                      <a:pt x="104" y="36"/>
                    </a:cubicBezTo>
                    <a:cubicBezTo>
                      <a:pt x="104" y="38"/>
                      <a:pt x="106" y="40"/>
                      <a:pt x="108" y="40"/>
                    </a:cubicBezTo>
                    <a:cubicBezTo>
                      <a:pt x="131" y="40"/>
                      <a:pt x="131" y="40"/>
                      <a:pt x="131" y="40"/>
                    </a:cubicBezTo>
                    <a:cubicBezTo>
                      <a:pt x="131" y="182"/>
                      <a:pt x="131" y="182"/>
                      <a:pt x="131" y="182"/>
                    </a:cubicBezTo>
                    <a:lnTo>
                      <a:pt x="13" y="1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37" name="Freeform 25">
                <a:extLst>
                  <a:ext uri="{FF2B5EF4-FFF2-40B4-BE49-F238E27FC236}">
                    <a16:creationId xmlns:a16="http://schemas.microsoft.com/office/drawing/2014/main" id="{F46C47C6-AB46-4609-9351-3A27095EDEB6}"/>
                  </a:ext>
                </a:extLst>
              </p:cNvPr>
              <p:cNvSpPr>
                <a:spLocks noEditPoints="1"/>
              </p:cNvSpPr>
              <p:nvPr/>
            </p:nvSpPr>
            <p:spPr bwMode="auto">
              <a:xfrm>
                <a:off x="4252" y="1087"/>
                <a:ext cx="94" cy="444"/>
              </a:xfrm>
              <a:custGeom>
                <a:avLst/>
                <a:gdLst>
                  <a:gd name="T0" fmla="*/ 35 w 39"/>
                  <a:gd name="T1" fmla="*/ 0 h 185"/>
                  <a:gd name="T2" fmla="*/ 4 w 39"/>
                  <a:gd name="T3" fmla="*/ 0 h 185"/>
                  <a:gd name="T4" fmla="*/ 0 w 39"/>
                  <a:gd name="T5" fmla="*/ 4 h 185"/>
                  <a:gd name="T6" fmla="*/ 0 w 39"/>
                  <a:gd name="T7" fmla="*/ 144 h 185"/>
                  <a:gd name="T8" fmla="*/ 0 w 39"/>
                  <a:gd name="T9" fmla="*/ 146 h 185"/>
                  <a:gd name="T10" fmla="*/ 16 w 39"/>
                  <a:gd name="T11" fmla="*/ 182 h 185"/>
                  <a:gd name="T12" fmla="*/ 20 w 39"/>
                  <a:gd name="T13" fmla="*/ 185 h 185"/>
                  <a:gd name="T14" fmla="*/ 23 w 39"/>
                  <a:gd name="T15" fmla="*/ 182 h 185"/>
                  <a:gd name="T16" fmla="*/ 39 w 39"/>
                  <a:gd name="T17" fmla="*/ 146 h 185"/>
                  <a:gd name="T18" fmla="*/ 39 w 39"/>
                  <a:gd name="T19" fmla="*/ 144 h 185"/>
                  <a:gd name="T20" fmla="*/ 39 w 39"/>
                  <a:gd name="T21" fmla="*/ 4 h 185"/>
                  <a:gd name="T22" fmla="*/ 35 w 39"/>
                  <a:gd name="T23" fmla="*/ 0 h 185"/>
                  <a:gd name="T24" fmla="*/ 31 w 39"/>
                  <a:gd name="T25" fmla="*/ 143 h 185"/>
                  <a:gd name="T26" fmla="*/ 25 w 39"/>
                  <a:gd name="T27" fmla="*/ 157 h 185"/>
                  <a:gd name="T28" fmla="*/ 14 w 39"/>
                  <a:gd name="T29" fmla="*/ 157 h 185"/>
                  <a:gd name="T30" fmla="*/ 8 w 39"/>
                  <a:gd name="T31" fmla="*/ 143 h 185"/>
                  <a:gd name="T32" fmla="*/ 8 w 39"/>
                  <a:gd name="T33" fmla="*/ 8 h 185"/>
                  <a:gd name="T34" fmla="*/ 18 w 39"/>
                  <a:gd name="T35" fmla="*/ 8 h 185"/>
                  <a:gd name="T36" fmla="*/ 18 w 39"/>
                  <a:gd name="T37" fmla="*/ 8 h 185"/>
                  <a:gd name="T38" fmla="*/ 18 w 39"/>
                  <a:gd name="T39" fmla="*/ 137 h 185"/>
                  <a:gd name="T40" fmla="*/ 21 w 39"/>
                  <a:gd name="T41" fmla="*/ 139 h 185"/>
                  <a:gd name="T42" fmla="*/ 24 w 39"/>
                  <a:gd name="T43" fmla="*/ 137 h 185"/>
                  <a:gd name="T44" fmla="*/ 24 w 39"/>
                  <a:gd name="T45" fmla="*/ 8 h 185"/>
                  <a:gd name="T46" fmla="*/ 24 w 39"/>
                  <a:gd name="T47" fmla="*/ 8 h 185"/>
                  <a:gd name="T48" fmla="*/ 31 w 39"/>
                  <a:gd name="T49" fmla="*/ 8 h 185"/>
                  <a:gd name="T50" fmla="*/ 31 w 39"/>
                  <a:gd name="T51" fmla="*/ 14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185">
                    <a:moveTo>
                      <a:pt x="35" y="0"/>
                    </a:moveTo>
                    <a:cubicBezTo>
                      <a:pt x="4" y="0"/>
                      <a:pt x="4" y="0"/>
                      <a:pt x="4" y="0"/>
                    </a:cubicBezTo>
                    <a:cubicBezTo>
                      <a:pt x="2" y="0"/>
                      <a:pt x="0" y="1"/>
                      <a:pt x="0" y="4"/>
                    </a:cubicBezTo>
                    <a:cubicBezTo>
                      <a:pt x="0" y="144"/>
                      <a:pt x="0" y="144"/>
                      <a:pt x="0" y="144"/>
                    </a:cubicBezTo>
                    <a:cubicBezTo>
                      <a:pt x="0" y="145"/>
                      <a:pt x="0" y="145"/>
                      <a:pt x="0" y="146"/>
                    </a:cubicBezTo>
                    <a:cubicBezTo>
                      <a:pt x="16" y="182"/>
                      <a:pt x="16" y="182"/>
                      <a:pt x="16" y="182"/>
                    </a:cubicBezTo>
                    <a:cubicBezTo>
                      <a:pt x="17" y="184"/>
                      <a:pt x="18" y="185"/>
                      <a:pt x="20" y="185"/>
                    </a:cubicBezTo>
                    <a:cubicBezTo>
                      <a:pt x="21" y="185"/>
                      <a:pt x="23" y="184"/>
                      <a:pt x="23" y="182"/>
                    </a:cubicBezTo>
                    <a:cubicBezTo>
                      <a:pt x="39" y="146"/>
                      <a:pt x="39" y="146"/>
                      <a:pt x="39" y="146"/>
                    </a:cubicBezTo>
                    <a:cubicBezTo>
                      <a:pt x="39" y="145"/>
                      <a:pt x="39" y="145"/>
                      <a:pt x="39" y="144"/>
                    </a:cubicBezTo>
                    <a:cubicBezTo>
                      <a:pt x="39" y="4"/>
                      <a:pt x="39" y="4"/>
                      <a:pt x="39" y="4"/>
                    </a:cubicBezTo>
                    <a:cubicBezTo>
                      <a:pt x="39" y="1"/>
                      <a:pt x="37" y="0"/>
                      <a:pt x="35" y="0"/>
                    </a:cubicBezTo>
                    <a:close/>
                    <a:moveTo>
                      <a:pt x="31" y="143"/>
                    </a:moveTo>
                    <a:cubicBezTo>
                      <a:pt x="25" y="157"/>
                      <a:pt x="25" y="157"/>
                      <a:pt x="25" y="157"/>
                    </a:cubicBezTo>
                    <a:cubicBezTo>
                      <a:pt x="14" y="157"/>
                      <a:pt x="14" y="157"/>
                      <a:pt x="14" y="157"/>
                    </a:cubicBezTo>
                    <a:cubicBezTo>
                      <a:pt x="8" y="143"/>
                      <a:pt x="8" y="143"/>
                      <a:pt x="8" y="143"/>
                    </a:cubicBezTo>
                    <a:cubicBezTo>
                      <a:pt x="8" y="8"/>
                      <a:pt x="8" y="8"/>
                      <a:pt x="8" y="8"/>
                    </a:cubicBezTo>
                    <a:cubicBezTo>
                      <a:pt x="18" y="8"/>
                      <a:pt x="18" y="8"/>
                      <a:pt x="18" y="8"/>
                    </a:cubicBezTo>
                    <a:cubicBezTo>
                      <a:pt x="18" y="8"/>
                      <a:pt x="18" y="8"/>
                      <a:pt x="18" y="8"/>
                    </a:cubicBezTo>
                    <a:cubicBezTo>
                      <a:pt x="18" y="137"/>
                      <a:pt x="18" y="137"/>
                      <a:pt x="18" y="137"/>
                    </a:cubicBezTo>
                    <a:cubicBezTo>
                      <a:pt x="18" y="138"/>
                      <a:pt x="19" y="139"/>
                      <a:pt x="21" y="139"/>
                    </a:cubicBezTo>
                    <a:cubicBezTo>
                      <a:pt x="22" y="139"/>
                      <a:pt x="24" y="138"/>
                      <a:pt x="24" y="137"/>
                    </a:cubicBezTo>
                    <a:cubicBezTo>
                      <a:pt x="24" y="8"/>
                      <a:pt x="24" y="8"/>
                      <a:pt x="24" y="8"/>
                    </a:cubicBezTo>
                    <a:cubicBezTo>
                      <a:pt x="24" y="8"/>
                      <a:pt x="24" y="8"/>
                      <a:pt x="24" y="8"/>
                    </a:cubicBezTo>
                    <a:cubicBezTo>
                      <a:pt x="31" y="8"/>
                      <a:pt x="31" y="8"/>
                      <a:pt x="31" y="8"/>
                    </a:cubicBezTo>
                    <a:lnTo>
                      <a:pt x="31"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grpSp>
      </p:grpSp>
      <p:sp>
        <p:nvSpPr>
          <p:cNvPr id="38" name="任意多边形 57">
            <a:extLst>
              <a:ext uri="{FF2B5EF4-FFF2-40B4-BE49-F238E27FC236}">
                <a16:creationId xmlns:a16="http://schemas.microsoft.com/office/drawing/2014/main" id="{B5D287C2-D52A-4D09-9192-DEFE8D55D00D}"/>
              </a:ext>
            </a:extLst>
          </p:cNvPr>
          <p:cNvSpPr/>
          <p:nvPr/>
        </p:nvSpPr>
        <p:spPr>
          <a:xfrm>
            <a:off x="6896947" y="2983004"/>
            <a:ext cx="900673" cy="900988"/>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8500"/>
            <a:endParaRPr lang="zh-CN" altLang="en-US" sz="1864" b="1" noProof="1">
              <a:solidFill>
                <a:prstClr val="white"/>
              </a:solidFill>
              <a:latin typeface="Arial" panose="020B0604020202020204" pitchFamily="34" charset="0"/>
              <a:ea typeface="微软雅黑" panose="020B0503020204020204" charset="-122"/>
            </a:endParaRPr>
          </a:p>
        </p:txBody>
      </p:sp>
      <p:sp>
        <p:nvSpPr>
          <p:cNvPr id="39" name="TextBox 124">
            <a:extLst>
              <a:ext uri="{FF2B5EF4-FFF2-40B4-BE49-F238E27FC236}">
                <a16:creationId xmlns:a16="http://schemas.microsoft.com/office/drawing/2014/main" id="{92614878-63B8-4DAB-A6A5-C2C401BF43D7}"/>
              </a:ext>
            </a:extLst>
          </p:cNvPr>
          <p:cNvSpPr txBox="1"/>
          <p:nvPr/>
        </p:nvSpPr>
        <p:spPr>
          <a:xfrm>
            <a:off x="4623535" y="1479583"/>
            <a:ext cx="2885407" cy="492410"/>
          </a:xfrm>
          <a:prstGeom prst="rect">
            <a:avLst/>
          </a:prstGeom>
          <a:noFill/>
          <a:ln w="9525">
            <a:noFill/>
          </a:ln>
        </p:spPr>
        <p:txBody>
          <a:bodyPr wrap="square" lIns="91409" tIns="45704" rIns="91409" bIns="45704" anchor="t">
            <a:spAutoFit/>
          </a:bodyPr>
          <a:lstStyle/>
          <a:p>
            <a:pPr algn="ctr" defTabSz="998500">
              <a:lnSpc>
                <a:spcPct val="130000"/>
              </a:lnSpc>
            </a:pPr>
            <a:r>
              <a:rPr lang="zh-CN" altLang="en-US" sz="2000" dirty="0">
                <a:solidFill>
                  <a:srgbClr val="0D0D0D"/>
                </a:solidFill>
                <a:latin typeface="微软雅黑" panose="020B0503020204020204" charset="-122"/>
                <a:ea typeface="微软雅黑" panose="020B0503020204020204" charset="-122"/>
              </a:rPr>
              <a:t>党委书记的智慧抓手</a:t>
            </a:r>
          </a:p>
        </p:txBody>
      </p:sp>
      <p:sp>
        <p:nvSpPr>
          <p:cNvPr id="40" name="TextBox 125">
            <a:extLst>
              <a:ext uri="{FF2B5EF4-FFF2-40B4-BE49-F238E27FC236}">
                <a16:creationId xmlns:a16="http://schemas.microsoft.com/office/drawing/2014/main" id="{92EC2DF8-074A-43DC-93FD-BFA95C246FB6}"/>
              </a:ext>
            </a:extLst>
          </p:cNvPr>
          <p:cNvSpPr txBox="1"/>
          <p:nvPr/>
        </p:nvSpPr>
        <p:spPr>
          <a:xfrm>
            <a:off x="5191646" y="1103371"/>
            <a:ext cx="1772828" cy="461665"/>
          </a:xfrm>
          <a:prstGeom prst="rect">
            <a:avLst/>
          </a:prstGeom>
          <a:noFill/>
          <a:ln w="9525">
            <a:noFill/>
          </a:ln>
        </p:spPr>
        <p:txBody>
          <a:bodyPr wrap="square" lIns="91409" tIns="0" rIns="91409" bIns="0" anchor="t">
            <a:spAutoFit/>
          </a:bodyPr>
          <a:lstStyle/>
          <a:p>
            <a:pPr algn="ctr" defTabSz="998500">
              <a:lnSpc>
                <a:spcPct val="150000"/>
              </a:lnSpc>
            </a:pPr>
            <a:r>
              <a:rPr lang="zh-CN" altLang="en-US" sz="2000" b="1" dirty="0">
                <a:solidFill>
                  <a:srgbClr val="CA0810"/>
                </a:solidFill>
                <a:latin typeface="微软雅黑" panose="020B0503020204020204" charset="-122"/>
                <a:ea typeface="微软雅黑" panose="020B0503020204020204" charset="-122"/>
              </a:rPr>
              <a:t>党委书记</a:t>
            </a:r>
          </a:p>
        </p:txBody>
      </p:sp>
      <p:sp>
        <p:nvSpPr>
          <p:cNvPr id="41" name="TextBox 125">
            <a:extLst>
              <a:ext uri="{FF2B5EF4-FFF2-40B4-BE49-F238E27FC236}">
                <a16:creationId xmlns:a16="http://schemas.microsoft.com/office/drawing/2014/main" id="{C9584094-E9D8-4AB5-A40E-2C607888F7A5}"/>
              </a:ext>
            </a:extLst>
          </p:cNvPr>
          <p:cNvSpPr txBox="1"/>
          <p:nvPr/>
        </p:nvSpPr>
        <p:spPr>
          <a:xfrm>
            <a:off x="7773902" y="3266922"/>
            <a:ext cx="1701163" cy="461665"/>
          </a:xfrm>
          <a:prstGeom prst="rect">
            <a:avLst/>
          </a:prstGeom>
          <a:noFill/>
          <a:ln w="9525">
            <a:noFill/>
          </a:ln>
        </p:spPr>
        <p:txBody>
          <a:bodyPr wrap="square" lIns="91409" tIns="0" rIns="91409" bIns="0" anchor="t">
            <a:spAutoFit/>
          </a:bodyPr>
          <a:lstStyle/>
          <a:p>
            <a:pPr algn="ctr" defTabSz="998500">
              <a:lnSpc>
                <a:spcPct val="150000"/>
              </a:lnSpc>
            </a:pPr>
            <a:r>
              <a:rPr lang="zh-CN" altLang="en-US" sz="2000" b="1" dirty="0">
                <a:solidFill>
                  <a:srgbClr val="CA0810"/>
                </a:solidFill>
                <a:latin typeface="微软雅黑" panose="020B0503020204020204" charset="-122"/>
                <a:ea typeface="微软雅黑" panose="020B0503020204020204" charset="-122"/>
              </a:rPr>
              <a:t>党务工作者</a:t>
            </a:r>
          </a:p>
        </p:txBody>
      </p:sp>
      <p:sp>
        <p:nvSpPr>
          <p:cNvPr id="42" name="TextBox 125">
            <a:extLst>
              <a:ext uri="{FF2B5EF4-FFF2-40B4-BE49-F238E27FC236}">
                <a16:creationId xmlns:a16="http://schemas.microsoft.com/office/drawing/2014/main" id="{DDB4D5CA-7F02-43A2-BDA1-74E2CC391E56}"/>
              </a:ext>
            </a:extLst>
          </p:cNvPr>
          <p:cNvSpPr txBox="1"/>
          <p:nvPr/>
        </p:nvSpPr>
        <p:spPr>
          <a:xfrm>
            <a:off x="2410283" y="3266922"/>
            <a:ext cx="1326789" cy="461665"/>
          </a:xfrm>
          <a:prstGeom prst="rect">
            <a:avLst/>
          </a:prstGeom>
          <a:noFill/>
          <a:ln w="9525">
            <a:noFill/>
          </a:ln>
        </p:spPr>
        <p:txBody>
          <a:bodyPr wrap="square" lIns="91409" tIns="0" rIns="91409" bIns="0" anchor="t">
            <a:spAutoFit/>
          </a:bodyPr>
          <a:lstStyle/>
          <a:p>
            <a:pPr algn="ctr" defTabSz="998500">
              <a:lnSpc>
                <a:spcPct val="150000"/>
              </a:lnSpc>
            </a:pPr>
            <a:r>
              <a:rPr lang="zh-CN" altLang="en-US" sz="2000" b="1" dirty="0">
                <a:solidFill>
                  <a:srgbClr val="CA0810"/>
                </a:solidFill>
                <a:latin typeface="微软雅黑" panose="020B0503020204020204" charset="-122"/>
                <a:ea typeface="微软雅黑" panose="020B0503020204020204" charset="-122"/>
              </a:rPr>
              <a:t>支部书记</a:t>
            </a:r>
          </a:p>
        </p:txBody>
      </p:sp>
      <p:sp>
        <p:nvSpPr>
          <p:cNvPr id="43" name="TextBox 125">
            <a:extLst>
              <a:ext uri="{FF2B5EF4-FFF2-40B4-BE49-F238E27FC236}">
                <a16:creationId xmlns:a16="http://schemas.microsoft.com/office/drawing/2014/main" id="{DFD627A6-E1E9-4EFB-AF95-D294A4E1062F}"/>
              </a:ext>
            </a:extLst>
          </p:cNvPr>
          <p:cNvSpPr txBox="1"/>
          <p:nvPr/>
        </p:nvSpPr>
        <p:spPr>
          <a:xfrm>
            <a:off x="4389661" y="5408039"/>
            <a:ext cx="1772828" cy="461665"/>
          </a:xfrm>
          <a:prstGeom prst="rect">
            <a:avLst/>
          </a:prstGeom>
          <a:noFill/>
          <a:ln w="9525">
            <a:noFill/>
          </a:ln>
        </p:spPr>
        <p:txBody>
          <a:bodyPr wrap="square" lIns="91409" tIns="0" rIns="91409" bIns="0" anchor="t">
            <a:spAutoFit/>
          </a:bodyPr>
          <a:lstStyle/>
          <a:p>
            <a:pPr algn="ctr" defTabSz="998500">
              <a:lnSpc>
                <a:spcPct val="150000"/>
              </a:lnSpc>
            </a:pPr>
            <a:r>
              <a:rPr lang="zh-CN" altLang="en-US" sz="2000" b="1" dirty="0">
                <a:solidFill>
                  <a:srgbClr val="CA0810"/>
                </a:solidFill>
                <a:latin typeface="微软雅黑" panose="020B0503020204020204" charset="-122"/>
                <a:ea typeface="微软雅黑" panose="020B0503020204020204" charset="-122"/>
              </a:rPr>
              <a:t>群众</a:t>
            </a:r>
          </a:p>
        </p:txBody>
      </p:sp>
      <p:sp>
        <p:nvSpPr>
          <p:cNvPr id="44" name="TextBox 124">
            <a:extLst>
              <a:ext uri="{FF2B5EF4-FFF2-40B4-BE49-F238E27FC236}">
                <a16:creationId xmlns:a16="http://schemas.microsoft.com/office/drawing/2014/main" id="{A945AF85-B81A-4CD9-BC67-AC5274B247CE}"/>
              </a:ext>
            </a:extLst>
          </p:cNvPr>
          <p:cNvSpPr txBox="1"/>
          <p:nvPr/>
        </p:nvSpPr>
        <p:spPr>
          <a:xfrm>
            <a:off x="2062111" y="5799257"/>
            <a:ext cx="3586285" cy="400077"/>
          </a:xfrm>
          <a:prstGeom prst="rect">
            <a:avLst/>
          </a:prstGeom>
          <a:noFill/>
          <a:ln w="9525">
            <a:noFill/>
          </a:ln>
        </p:spPr>
        <p:txBody>
          <a:bodyPr wrap="square" lIns="91409" tIns="45704" rIns="91409" bIns="45704" anchor="t">
            <a:spAutoFit/>
          </a:bodyPr>
          <a:lstStyle/>
          <a:p>
            <a:pPr algn="r" defTabSz="998500">
              <a:spcBef>
                <a:spcPct val="20000"/>
              </a:spcBef>
            </a:pPr>
            <a:r>
              <a:rPr lang="zh-CN" altLang="en-US" sz="2000" dirty="0">
                <a:solidFill>
                  <a:prstClr val="black"/>
                </a:solidFill>
                <a:ea typeface="微软雅黑" panose="020B0503020204020204" charset="-122"/>
                <a:sym typeface="Calibri" panose="020F0502020204030204" charset="0"/>
              </a:rPr>
              <a:t>党员和群众的资讯交流传手</a:t>
            </a:r>
            <a:endParaRPr lang="zh-CN" altLang="en-US" sz="2000" dirty="0">
              <a:solidFill>
                <a:srgbClr val="0D0D0D"/>
              </a:solidFill>
              <a:latin typeface="微软雅黑" panose="020B0503020204020204" charset="-122"/>
              <a:ea typeface="微软雅黑" panose="020B0503020204020204" charset="-122"/>
            </a:endParaRPr>
          </a:p>
        </p:txBody>
      </p:sp>
      <p:sp>
        <p:nvSpPr>
          <p:cNvPr id="45" name="TextBox 124">
            <a:extLst>
              <a:ext uri="{FF2B5EF4-FFF2-40B4-BE49-F238E27FC236}">
                <a16:creationId xmlns:a16="http://schemas.microsoft.com/office/drawing/2014/main" id="{A6923748-E708-46C7-A410-8ECC6170B453}"/>
              </a:ext>
            </a:extLst>
          </p:cNvPr>
          <p:cNvSpPr txBox="1"/>
          <p:nvPr/>
        </p:nvSpPr>
        <p:spPr>
          <a:xfrm>
            <a:off x="1216316" y="3648954"/>
            <a:ext cx="2572628" cy="400077"/>
          </a:xfrm>
          <a:prstGeom prst="rect">
            <a:avLst/>
          </a:prstGeom>
          <a:noFill/>
          <a:ln w="9525">
            <a:noFill/>
          </a:ln>
        </p:spPr>
        <p:txBody>
          <a:bodyPr wrap="square" lIns="91409" tIns="45704" rIns="91409" bIns="45704" anchor="t">
            <a:spAutoFit/>
          </a:bodyPr>
          <a:lstStyle/>
          <a:p>
            <a:pPr defTabSz="998500">
              <a:spcBef>
                <a:spcPct val="20000"/>
              </a:spcBef>
            </a:pPr>
            <a:r>
              <a:rPr lang="zh-CN" altLang="en-US" sz="2000" dirty="0">
                <a:solidFill>
                  <a:prstClr val="black"/>
                </a:solidFill>
                <a:ea typeface="微软雅黑" panose="020B0503020204020204" charset="-122"/>
                <a:sym typeface="Calibri" panose="020F0502020204030204" charset="0"/>
              </a:rPr>
              <a:t>支部书记的工作推手</a:t>
            </a:r>
            <a:endParaRPr lang="zh-CN" altLang="en-US" sz="2000" dirty="0">
              <a:solidFill>
                <a:srgbClr val="0D0D0D"/>
              </a:solidFill>
              <a:latin typeface="微软雅黑" panose="020B0503020204020204" charset="-122"/>
              <a:ea typeface="微软雅黑" panose="020B0503020204020204" charset="-122"/>
            </a:endParaRPr>
          </a:p>
        </p:txBody>
      </p:sp>
      <p:sp>
        <p:nvSpPr>
          <p:cNvPr id="46" name="TextBox 124">
            <a:extLst>
              <a:ext uri="{FF2B5EF4-FFF2-40B4-BE49-F238E27FC236}">
                <a16:creationId xmlns:a16="http://schemas.microsoft.com/office/drawing/2014/main" id="{703F53E9-8B01-47EB-B99F-BADB9FD23319}"/>
              </a:ext>
            </a:extLst>
          </p:cNvPr>
          <p:cNvSpPr txBox="1"/>
          <p:nvPr/>
        </p:nvSpPr>
        <p:spPr>
          <a:xfrm>
            <a:off x="7911679" y="3648954"/>
            <a:ext cx="2827689" cy="400077"/>
          </a:xfrm>
          <a:prstGeom prst="rect">
            <a:avLst/>
          </a:prstGeom>
          <a:noFill/>
          <a:ln w="9525">
            <a:noFill/>
          </a:ln>
        </p:spPr>
        <p:txBody>
          <a:bodyPr wrap="square" lIns="91409" tIns="45704" rIns="91409" bIns="45704" anchor="t">
            <a:spAutoFit/>
          </a:bodyPr>
          <a:lstStyle/>
          <a:p>
            <a:pPr defTabSz="998500">
              <a:spcBef>
                <a:spcPct val="20000"/>
              </a:spcBef>
            </a:pPr>
            <a:r>
              <a:rPr lang="zh-CN" altLang="en-US" sz="2000" dirty="0">
                <a:solidFill>
                  <a:prstClr val="black"/>
                </a:solidFill>
                <a:ea typeface="微软雅黑" panose="020B0503020204020204" charset="-122"/>
                <a:sym typeface="Calibri" panose="020F0502020204030204" charset="0"/>
              </a:rPr>
              <a:t>党务工作者的工作帮手</a:t>
            </a:r>
            <a:endParaRPr lang="zh-CN" altLang="en-US" sz="2000" dirty="0">
              <a:solidFill>
                <a:srgbClr val="0D0D0D"/>
              </a:solidFill>
              <a:latin typeface="微软雅黑" panose="020B0503020204020204" charset="-122"/>
              <a:ea typeface="微软雅黑" panose="020B0503020204020204" charset="-122"/>
            </a:endParaRPr>
          </a:p>
        </p:txBody>
      </p:sp>
      <p:grpSp>
        <p:nvGrpSpPr>
          <p:cNvPr id="47" name="组合 14">
            <a:extLst>
              <a:ext uri="{FF2B5EF4-FFF2-40B4-BE49-F238E27FC236}">
                <a16:creationId xmlns:a16="http://schemas.microsoft.com/office/drawing/2014/main" id="{4F00E844-574D-48E4-9CD0-949746E30F79}"/>
              </a:ext>
            </a:extLst>
          </p:cNvPr>
          <p:cNvGrpSpPr/>
          <p:nvPr/>
        </p:nvGrpSpPr>
        <p:grpSpPr>
          <a:xfrm>
            <a:off x="6329631" y="4470993"/>
            <a:ext cx="900673" cy="900988"/>
            <a:chOff x="6674239" y="3408398"/>
            <a:chExt cx="1007417" cy="1007417"/>
          </a:xfrm>
        </p:grpSpPr>
        <p:sp>
          <p:nvSpPr>
            <p:cNvPr id="48" name="任意多边形 57">
              <a:extLst>
                <a:ext uri="{FF2B5EF4-FFF2-40B4-BE49-F238E27FC236}">
                  <a16:creationId xmlns:a16="http://schemas.microsoft.com/office/drawing/2014/main" id="{19325C49-B9BA-4EF9-851F-62EFC4C2BAB6}"/>
                </a:ext>
              </a:extLst>
            </p:cNvPr>
            <p:cNvSpPr/>
            <p:nvPr/>
          </p:nvSpPr>
          <p:spPr>
            <a:xfrm>
              <a:off x="6674239" y="3408398"/>
              <a:ext cx="1007417" cy="1007417"/>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8500"/>
              <a:endParaRPr lang="zh-CN" altLang="en-US" sz="1864" b="1" noProof="1">
                <a:solidFill>
                  <a:prstClr val="white"/>
                </a:solidFill>
                <a:latin typeface="Arial" panose="020B0604020202020204" pitchFamily="34" charset="0"/>
                <a:ea typeface="微软雅黑" panose="020B0503020204020204" charset="-122"/>
              </a:endParaRPr>
            </a:p>
          </p:txBody>
        </p:sp>
        <p:grpSp>
          <p:nvGrpSpPr>
            <p:cNvPr id="49" name="Group 28">
              <a:extLst>
                <a:ext uri="{FF2B5EF4-FFF2-40B4-BE49-F238E27FC236}">
                  <a16:creationId xmlns:a16="http://schemas.microsoft.com/office/drawing/2014/main" id="{EB39EA51-DC51-4181-A7E1-71EEC8D2E7C2}"/>
                </a:ext>
              </a:extLst>
            </p:cNvPr>
            <p:cNvGrpSpPr>
              <a:grpSpLocks noChangeAspect="1"/>
            </p:cNvGrpSpPr>
            <p:nvPr/>
          </p:nvGrpSpPr>
          <p:grpSpPr bwMode="auto">
            <a:xfrm>
              <a:off x="6969306" y="3649352"/>
              <a:ext cx="417282" cy="525508"/>
              <a:chOff x="4401" y="2266"/>
              <a:chExt cx="374" cy="471"/>
            </a:xfrm>
            <a:solidFill>
              <a:schemeClr val="bg1"/>
            </a:solidFill>
          </p:grpSpPr>
          <p:sp>
            <p:nvSpPr>
              <p:cNvPr id="50" name="Freeform 29">
                <a:extLst>
                  <a:ext uri="{FF2B5EF4-FFF2-40B4-BE49-F238E27FC236}">
                    <a16:creationId xmlns:a16="http://schemas.microsoft.com/office/drawing/2014/main" id="{C3FD7CF3-94E8-4CF0-AB93-BA7B9FB27849}"/>
                  </a:ext>
                </a:extLst>
              </p:cNvPr>
              <p:cNvSpPr/>
              <p:nvPr/>
            </p:nvSpPr>
            <p:spPr bwMode="auto">
              <a:xfrm>
                <a:off x="4538" y="2390"/>
                <a:ext cx="85" cy="108"/>
              </a:xfrm>
              <a:custGeom>
                <a:avLst/>
                <a:gdLst>
                  <a:gd name="T0" fmla="*/ 0 w 35"/>
                  <a:gd name="T1" fmla="*/ 26 h 45"/>
                  <a:gd name="T2" fmla="*/ 3 w 35"/>
                  <a:gd name="T3" fmla="*/ 29 h 45"/>
                  <a:gd name="T4" fmla="*/ 3 w 35"/>
                  <a:gd name="T5" fmla="*/ 29 h 45"/>
                  <a:gd name="T6" fmla="*/ 17 w 35"/>
                  <a:gd name="T7" fmla="*/ 45 h 45"/>
                  <a:gd name="T8" fmla="*/ 32 w 35"/>
                  <a:gd name="T9" fmla="*/ 29 h 45"/>
                  <a:gd name="T10" fmla="*/ 32 w 35"/>
                  <a:gd name="T11" fmla="*/ 29 h 45"/>
                  <a:gd name="T12" fmla="*/ 35 w 35"/>
                  <a:gd name="T13" fmla="*/ 26 h 45"/>
                  <a:gd name="T14" fmla="*/ 33 w 35"/>
                  <a:gd name="T15" fmla="*/ 23 h 45"/>
                  <a:gd name="T16" fmla="*/ 34 w 35"/>
                  <a:gd name="T17" fmla="*/ 17 h 45"/>
                  <a:gd name="T18" fmla="*/ 17 w 35"/>
                  <a:gd name="T19" fmla="*/ 0 h 45"/>
                  <a:gd name="T20" fmla="*/ 1 w 35"/>
                  <a:gd name="T21" fmla="*/ 17 h 45"/>
                  <a:gd name="T22" fmla="*/ 2 w 35"/>
                  <a:gd name="T23" fmla="*/ 23 h 45"/>
                  <a:gd name="T24" fmla="*/ 0 w 35"/>
                  <a:gd name="T25"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45">
                    <a:moveTo>
                      <a:pt x="0" y="26"/>
                    </a:moveTo>
                    <a:cubicBezTo>
                      <a:pt x="0" y="28"/>
                      <a:pt x="1" y="29"/>
                      <a:pt x="3" y="29"/>
                    </a:cubicBezTo>
                    <a:cubicBezTo>
                      <a:pt x="3" y="29"/>
                      <a:pt x="3" y="29"/>
                      <a:pt x="3" y="29"/>
                    </a:cubicBezTo>
                    <a:cubicBezTo>
                      <a:pt x="3" y="37"/>
                      <a:pt x="10" y="45"/>
                      <a:pt x="17" y="45"/>
                    </a:cubicBezTo>
                    <a:cubicBezTo>
                      <a:pt x="25" y="45"/>
                      <a:pt x="31" y="37"/>
                      <a:pt x="32" y="29"/>
                    </a:cubicBezTo>
                    <a:cubicBezTo>
                      <a:pt x="32" y="29"/>
                      <a:pt x="32" y="29"/>
                      <a:pt x="32" y="29"/>
                    </a:cubicBezTo>
                    <a:cubicBezTo>
                      <a:pt x="33" y="29"/>
                      <a:pt x="35" y="28"/>
                      <a:pt x="35" y="26"/>
                    </a:cubicBezTo>
                    <a:cubicBezTo>
                      <a:pt x="35" y="25"/>
                      <a:pt x="34" y="24"/>
                      <a:pt x="33" y="23"/>
                    </a:cubicBezTo>
                    <a:cubicBezTo>
                      <a:pt x="34" y="21"/>
                      <a:pt x="34" y="19"/>
                      <a:pt x="34" y="17"/>
                    </a:cubicBezTo>
                    <a:cubicBezTo>
                      <a:pt x="34" y="8"/>
                      <a:pt x="26" y="0"/>
                      <a:pt x="17" y="0"/>
                    </a:cubicBezTo>
                    <a:cubicBezTo>
                      <a:pt x="8" y="0"/>
                      <a:pt x="1" y="8"/>
                      <a:pt x="1" y="17"/>
                    </a:cubicBezTo>
                    <a:cubicBezTo>
                      <a:pt x="1" y="19"/>
                      <a:pt x="1" y="21"/>
                      <a:pt x="2" y="23"/>
                    </a:cubicBezTo>
                    <a:cubicBezTo>
                      <a:pt x="1" y="24"/>
                      <a:pt x="0" y="25"/>
                      <a:pt x="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51" name="Freeform 30">
                <a:extLst>
                  <a:ext uri="{FF2B5EF4-FFF2-40B4-BE49-F238E27FC236}">
                    <a16:creationId xmlns:a16="http://schemas.microsoft.com/office/drawing/2014/main" id="{4AD2757D-56C7-4F7E-A156-D3AED76A4F1D}"/>
                  </a:ext>
                </a:extLst>
              </p:cNvPr>
              <p:cNvSpPr/>
              <p:nvPr/>
            </p:nvSpPr>
            <p:spPr bwMode="auto">
              <a:xfrm>
                <a:off x="4490" y="2512"/>
                <a:ext cx="178" cy="53"/>
              </a:xfrm>
              <a:custGeom>
                <a:avLst/>
                <a:gdLst>
                  <a:gd name="T0" fmla="*/ 2 w 74"/>
                  <a:gd name="T1" fmla="*/ 22 h 22"/>
                  <a:gd name="T2" fmla="*/ 73 w 74"/>
                  <a:gd name="T3" fmla="*/ 22 h 22"/>
                  <a:gd name="T4" fmla="*/ 74 w 74"/>
                  <a:gd name="T5" fmla="*/ 21 h 22"/>
                  <a:gd name="T6" fmla="*/ 74 w 74"/>
                  <a:gd name="T7" fmla="*/ 15 h 22"/>
                  <a:gd name="T8" fmla="*/ 74 w 74"/>
                  <a:gd name="T9" fmla="*/ 14 h 22"/>
                  <a:gd name="T10" fmla="*/ 50 w 74"/>
                  <a:gd name="T11" fmla="*/ 0 h 22"/>
                  <a:gd name="T12" fmla="*/ 49 w 74"/>
                  <a:gd name="T13" fmla="*/ 0 h 22"/>
                  <a:gd name="T14" fmla="*/ 48 w 74"/>
                  <a:gd name="T15" fmla="*/ 0 h 22"/>
                  <a:gd name="T16" fmla="*/ 47 w 74"/>
                  <a:gd name="T17" fmla="*/ 0 h 22"/>
                  <a:gd name="T18" fmla="*/ 37 w 74"/>
                  <a:gd name="T19" fmla="*/ 3 h 22"/>
                  <a:gd name="T20" fmla="*/ 27 w 74"/>
                  <a:gd name="T21" fmla="*/ 0 h 22"/>
                  <a:gd name="T22" fmla="*/ 26 w 74"/>
                  <a:gd name="T23" fmla="*/ 0 h 22"/>
                  <a:gd name="T24" fmla="*/ 26 w 74"/>
                  <a:gd name="T25" fmla="*/ 0 h 22"/>
                  <a:gd name="T26" fmla="*/ 25 w 74"/>
                  <a:gd name="T27" fmla="*/ 0 h 22"/>
                  <a:gd name="T28" fmla="*/ 1 w 74"/>
                  <a:gd name="T29" fmla="*/ 14 h 22"/>
                  <a:gd name="T30" fmla="*/ 0 w 74"/>
                  <a:gd name="T31" fmla="*/ 15 h 22"/>
                  <a:gd name="T32" fmla="*/ 0 w 74"/>
                  <a:gd name="T33" fmla="*/ 21 h 22"/>
                  <a:gd name="T34" fmla="*/ 2 w 74"/>
                  <a:gd name="T3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22">
                    <a:moveTo>
                      <a:pt x="2" y="22"/>
                    </a:moveTo>
                    <a:cubicBezTo>
                      <a:pt x="73" y="22"/>
                      <a:pt x="73" y="22"/>
                      <a:pt x="73" y="22"/>
                    </a:cubicBezTo>
                    <a:cubicBezTo>
                      <a:pt x="73" y="22"/>
                      <a:pt x="74" y="21"/>
                      <a:pt x="74" y="21"/>
                    </a:cubicBezTo>
                    <a:cubicBezTo>
                      <a:pt x="74" y="15"/>
                      <a:pt x="74" y="15"/>
                      <a:pt x="74" y="15"/>
                    </a:cubicBezTo>
                    <a:cubicBezTo>
                      <a:pt x="74" y="15"/>
                      <a:pt x="74" y="14"/>
                      <a:pt x="74" y="14"/>
                    </a:cubicBezTo>
                    <a:cubicBezTo>
                      <a:pt x="67" y="7"/>
                      <a:pt x="59" y="3"/>
                      <a:pt x="50" y="0"/>
                    </a:cubicBezTo>
                    <a:cubicBezTo>
                      <a:pt x="49" y="0"/>
                      <a:pt x="49" y="0"/>
                      <a:pt x="49" y="0"/>
                    </a:cubicBezTo>
                    <a:cubicBezTo>
                      <a:pt x="48" y="0"/>
                      <a:pt x="48" y="0"/>
                      <a:pt x="48" y="0"/>
                    </a:cubicBezTo>
                    <a:cubicBezTo>
                      <a:pt x="48" y="0"/>
                      <a:pt x="48" y="0"/>
                      <a:pt x="47" y="0"/>
                    </a:cubicBezTo>
                    <a:cubicBezTo>
                      <a:pt x="45" y="2"/>
                      <a:pt x="41" y="3"/>
                      <a:pt x="37" y="3"/>
                    </a:cubicBezTo>
                    <a:cubicBezTo>
                      <a:pt x="34" y="3"/>
                      <a:pt x="30" y="2"/>
                      <a:pt x="27" y="0"/>
                    </a:cubicBezTo>
                    <a:cubicBezTo>
                      <a:pt x="27" y="0"/>
                      <a:pt x="27" y="0"/>
                      <a:pt x="26" y="0"/>
                    </a:cubicBezTo>
                    <a:cubicBezTo>
                      <a:pt x="26" y="0"/>
                      <a:pt x="26" y="0"/>
                      <a:pt x="26" y="0"/>
                    </a:cubicBezTo>
                    <a:cubicBezTo>
                      <a:pt x="26" y="0"/>
                      <a:pt x="26" y="0"/>
                      <a:pt x="25" y="0"/>
                    </a:cubicBezTo>
                    <a:cubicBezTo>
                      <a:pt x="16" y="2"/>
                      <a:pt x="8" y="7"/>
                      <a:pt x="1" y="14"/>
                    </a:cubicBezTo>
                    <a:cubicBezTo>
                      <a:pt x="1" y="14"/>
                      <a:pt x="0" y="15"/>
                      <a:pt x="0" y="15"/>
                    </a:cubicBezTo>
                    <a:cubicBezTo>
                      <a:pt x="0" y="21"/>
                      <a:pt x="0" y="21"/>
                      <a:pt x="0" y="21"/>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52" name="Freeform 31">
                <a:extLst>
                  <a:ext uri="{FF2B5EF4-FFF2-40B4-BE49-F238E27FC236}">
                    <a16:creationId xmlns:a16="http://schemas.microsoft.com/office/drawing/2014/main" id="{A2703493-9E26-4CFE-AF49-A3309B8FCC23}"/>
                  </a:ext>
                </a:extLst>
              </p:cNvPr>
              <p:cNvSpPr/>
              <p:nvPr/>
            </p:nvSpPr>
            <p:spPr bwMode="auto">
              <a:xfrm>
                <a:off x="4476" y="2613"/>
                <a:ext cx="207" cy="12"/>
              </a:xfrm>
              <a:custGeom>
                <a:avLst/>
                <a:gdLst>
                  <a:gd name="T0" fmla="*/ 84 w 86"/>
                  <a:gd name="T1" fmla="*/ 0 h 5"/>
                  <a:gd name="T2" fmla="*/ 3 w 86"/>
                  <a:gd name="T3" fmla="*/ 0 h 5"/>
                  <a:gd name="T4" fmla="*/ 0 w 86"/>
                  <a:gd name="T5" fmla="*/ 2 h 5"/>
                  <a:gd name="T6" fmla="*/ 3 w 86"/>
                  <a:gd name="T7" fmla="*/ 5 h 5"/>
                  <a:gd name="T8" fmla="*/ 84 w 86"/>
                  <a:gd name="T9" fmla="*/ 5 h 5"/>
                  <a:gd name="T10" fmla="*/ 86 w 86"/>
                  <a:gd name="T11" fmla="*/ 2 h 5"/>
                  <a:gd name="T12" fmla="*/ 84 w 8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6" h="5">
                    <a:moveTo>
                      <a:pt x="84" y="0"/>
                    </a:moveTo>
                    <a:cubicBezTo>
                      <a:pt x="3" y="0"/>
                      <a:pt x="3" y="0"/>
                      <a:pt x="3" y="0"/>
                    </a:cubicBezTo>
                    <a:cubicBezTo>
                      <a:pt x="1" y="0"/>
                      <a:pt x="0" y="1"/>
                      <a:pt x="0" y="2"/>
                    </a:cubicBezTo>
                    <a:cubicBezTo>
                      <a:pt x="0" y="4"/>
                      <a:pt x="1" y="5"/>
                      <a:pt x="3" y="5"/>
                    </a:cubicBezTo>
                    <a:cubicBezTo>
                      <a:pt x="84" y="5"/>
                      <a:pt x="84" y="5"/>
                      <a:pt x="84" y="5"/>
                    </a:cubicBezTo>
                    <a:cubicBezTo>
                      <a:pt x="85" y="5"/>
                      <a:pt x="86" y="4"/>
                      <a:pt x="86" y="2"/>
                    </a:cubicBezTo>
                    <a:cubicBezTo>
                      <a:pt x="86" y="1"/>
                      <a:pt x="85"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sp>
            <p:nvSpPr>
              <p:cNvPr id="53" name="Freeform 32">
                <a:extLst>
                  <a:ext uri="{FF2B5EF4-FFF2-40B4-BE49-F238E27FC236}">
                    <a16:creationId xmlns:a16="http://schemas.microsoft.com/office/drawing/2014/main" id="{8594F0D0-E5C8-417A-BBA6-88FE8EE6F87A}"/>
                  </a:ext>
                </a:extLst>
              </p:cNvPr>
              <p:cNvSpPr>
                <a:spLocks noEditPoints="1"/>
              </p:cNvSpPr>
              <p:nvPr/>
            </p:nvSpPr>
            <p:spPr bwMode="auto">
              <a:xfrm>
                <a:off x="4401" y="2266"/>
                <a:ext cx="374" cy="471"/>
              </a:xfrm>
              <a:custGeom>
                <a:avLst/>
                <a:gdLst>
                  <a:gd name="T0" fmla="*/ 153 w 155"/>
                  <a:gd name="T1" fmla="*/ 31 h 197"/>
                  <a:gd name="T2" fmla="*/ 124 w 155"/>
                  <a:gd name="T3" fmla="*/ 2 h 197"/>
                  <a:gd name="T4" fmla="*/ 120 w 155"/>
                  <a:gd name="T5" fmla="*/ 0 h 197"/>
                  <a:gd name="T6" fmla="*/ 6 w 155"/>
                  <a:gd name="T7" fmla="*/ 0 h 197"/>
                  <a:gd name="T8" fmla="*/ 0 w 155"/>
                  <a:gd name="T9" fmla="*/ 7 h 197"/>
                  <a:gd name="T10" fmla="*/ 0 w 155"/>
                  <a:gd name="T11" fmla="*/ 190 h 197"/>
                  <a:gd name="T12" fmla="*/ 6 w 155"/>
                  <a:gd name="T13" fmla="*/ 197 h 197"/>
                  <a:gd name="T14" fmla="*/ 148 w 155"/>
                  <a:gd name="T15" fmla="*/ 197 h 197"/>
                  <a:gd name="T16" fmla="*/ 155 w 155"/>
                  <a:gd name="T17" fmla="*/ 190 h 197"/>
                  <a:gd name="T18" fmla="*/ 155 w 155"/>
                  <a:gd name="T19" fmla="*/ 35 h 197"/>
                  <a:gd name="T20" fmla="*/ 153 w 155"/>
                  <a:gd name="T21" fmla="*/ 31 h 197"/>
                  <a:gd name="T22" fmla="*/ 13 w 155"/>
                  <a:gd name="T23" fmla="*/ 183 h 197"/>
                  <a:gd name="T24" fmla="*/ 13 w 155"/>
                  <a:gd name="T25" fmla="*/ 14 h 197"/>
                  <a:gd name="T26" fmla="*/ 116 w 155"/>
                  <a:gd name="T27" fmla="*/ 14 h 197"/>
                  <a:gd name="T28" fmla="*/ 116 w 155"/>
                  <a:gd name="T29" fmla="*/ 35 h 197"/>
                  <a:gd name="T30" fmla="*/ 120 w 155"/>
                  <a:gd name="T31" fmla="*/ 39 h 197"/>
                  <a:gd name="T32" fmla="*/ 142 w 155"/>
                  <a:gd name="T33" fmla="*/ 39 h 197"/>
                  <a:gd name="T34" fmla="*/ 142 w 155"/>
                  <a:gd name="T35" fmla="*/ 183 h 197"/>
                  <a:gd name="T36" fmla="*/ 13 w 155"/>
                  <a:gd name="T37" fmla="*/ 18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97">
                    <a:moveTo>
                      <a:pt x="153" y="31"/>
                    </a:moveTo>
                    <a:cubicBezTo>
                      <a:pt x="124" y="2"/>
                      <a:pt x="124" y="2"/>
                      <a:pt x="124" y="2"/>
                    </a:cubicBezTo>
                    <a:cubicBezTo>
                      <a:pt x="123" y="1"/>
                      <a:pt x="121" y="0"/>
                      <a:pt x="120" y="0"/>
                    </a:cubicBezTo>
                    <a:cubicBezTo>
                      <a:pt x="6" y="0"/>
                      <a:pt x="6" y="0"/>
                      <a:pt x="6" y="0"/>
                    </a:cubicBezTo>
                    <a:cubicBezTo>
                      <a:pt x="3" y="0"/>
                      <a:pt x="0" y="3"/>
                      <a:pt x="0" y="7"/>
                    </a:cubicBezTo>
                    <a:cubicBezTo>
                      <a:pt x="0" y="190"/>
                      <a:pt x="0" y="190"/>
                      <a:pt x="0" y="190"/>
                    </a:cubicBezTo>
                    <a:cubicBezTo>
                      <a:pt x="0" y="194"/>
                      <a:pt x="3" y="197"/>
                      <a:pt x="6" y="197"/>
                    </a:cubicBezTo>
                    <a:cubicBezTo>
                      <a:pt x="148" y="197"/>
                      <a:pt x="148" y="197"/>
                      <a:pt x="148" y="197"/>
                    </a:cubicBezTo>
                    <a:cubicBezTo>
                      <a:pt x="152" y="197"/>
                      <a:pt x="155" y="194"/>
                      <a:pt x="155" y="190"/>
                    </a:cubicBezTo>
                    <a:cubicBezTo>
                      <a:pt x="155" y="35"/>
                      <a:pt x="155" y="35"/>
                      <a:pt x="155" y="35"/>
                    </a:cubicBezTo>
                    <a:cubicBezTo>
                      <a:pt x="155" y="34"/>
                      <a:pt x="154" y="32"/>
                      <a:pt x="153" y="31"/>
                    </a:cubicBezTo>
                    <a:close/>
                    <a:moveTo>
                      <a:pt x="13" y="183"/>
                    </a:moveTo>
                    <a:cubicBezTo>
                      <a:pt x="13" y="14"/>
                      <a:pt x="13" y="14"/>
                      <a:pt x="13" y="14"/>
                    </a:cubicBezTo>
                    <a:cubicBezTo>
                      <a:pt x="116" y="14"/>
                      <a:pt x="116" y="14"/>
                      <a:pt x="116" y="14"/>
                    </a:cubicBezTo>
                    <a:cubicBezTo>
                      <a:pt x="116" y="35"/>
                      <a:pt x="116" y="35"/>
                      <a:pt x="116" y="35"/>
                    </a:cubicBezTo>
                    <a:cubicBezTo>
                      <a:pt x="116" y="38"/>
                      <a:pt x="118" y="39"/>
                      <a:pt x="120" y="39"/>
                    </a:cubicBezTo>
                    <a:cubicBezTo>
                      <a:pt x="142" y="39"/>
                      <a:pt x="142" y="39"/>
                      <a:pt x="142" y="39"/>
                    </a:cubicBezTo>
                    <a:cubicBezTo>
                      <a:pt x="142" y="183"/>
                      <a:pt x="142" y="183"/>
                      <a:pt x="142" y="183"/>
                    </a:cubicBezTo>
                    <a:lnTo>
                      <a:pt x="1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92" tIns="60945" rIns="121892" bIns="60945" numCol="1" anchor="t" anchorCtr="0" compatLnSpc="1"/>
              <a:lstStyle/>
              <a:p>
                <a:pPr defTabSz="998500"/>
                <a:endParaRPr lang="zh-CN" altLang="en-US" sz="1864" noProof="1">
                  <a:solidFill>
                    <a:prstClr val="black"/>
                  </a:solidFill>
                </a:endParaRPr>
              </a:p>
            </p:txBody>
          </p:sp>
        </p:grpSp>
      </p:grpSp>
      <p:sp>
        <p:nvSpPr>
          <p:cNvPr id="54" name="TextBox 125">
            <a:extLst>
              <a:ext uri="{FF2B5EF4-FFF2-40B4-BE49-F238E27FC236}">
                <a16:creationId xmlns:a16="http://schemas.microsoft.com/office/drawing/2014/main" id="{9598A016-98B3-4A21-95B3-851F2A717BCB}"/>
              </a:ext>
            </a:extLst>
          </p:cNvPr>
          <p:cNvSpPr txBox="1"/>
          <p:nvPr/>
        </p:nvSpPr>
        <p:spPr>
          <a:xfrm>
            <a:off x="6350750" y="5346999"/>
            <a:ext cx="971757" cy="461665"/>
          </a:xfrm>
          <a:prstGeom prst="rect">
            <a:avLst/>
          </a:prstGeom>
          <a:noFill/>
          <a:ln w="9525">
            <a:noFill/>
          </a:ln>
        </p:spPr>
        <p:txBody>
          <a:bodyPr wrap="square" lIns="91409" tIns="0" rIns="91409" bIns="0" anchor="t">
            <a:spAutoFit/>
          </a:bodyPr>
          <a:lstStyle/>
          <a:p>
            <a:pPr algn="ctr" defTabSz="998500">
              <a:lnSpc>
                <a:spcPct val="150000"/>
              </a:lnSpc>
            </a:pPr>
            <a:r>
              <a:rPr lang="zh-CN" altLang="en-US" sz="2000" b="1" dirty="0">
                <a:solidFill>
                  <a:srgbClr val="CA0810"/>
                </a:solidFill>
                <a:latin typeface="微软雅黑" panose="020B0503020204020204" charset="-122"/>
                <a:ea typeface="微软雅黑" panose="020B0503020204020204" charset="-122"/>
              </a:rPr>
              <a:t>党员</a:t>
            </a:r>
          </a:p>
        </p:txBody>
      </p:sp>
      <p:sp>
        <p:nvSpPr>
          <p:cNvPr id="55" name="TextBox 124">
            <a:extLst>
              <a:ext uri="{FF2B5EF4-FFF2-40B4-BE49-F238E27FC236}">
                <a16:creationId xmlns:a16="http://schemas.microsoft.com/office/drawing/2014/main" id="{87D20E1A-252D-41C7-B49D-F683013B24D1}"/>
              </a:ext>
            </a:extLst>
          </p:cNvPr>
          <p:cNvSpPr txBox="1"/>
          <p:nvPr/>
        </p:nvSpPr>
        <p:spPr>
          <a:xfrm>
            <a:off x="6495010" y="5799257"/>
            <a:ext cx="2980055" cy="400077"/>
          </a:xfrm>
          <a:prstGeom prst="rect">
            <a:avLst/>
          </a:prstGeom>
          <a:noFill/>
          <a:ln w="9525">
            <a:noFill/>
          </a:ln>
        </p:spPr>
        <p:txBody>
          <a:bodyPr wrap="square" lIns="91409" tIns="45704" rIns="91409" bIns="45704" anchor="t">
            <a:spAutoFit/>
          </a:bodyPr>
          <a:lstStyle/>
          <a:p>
            <a:pPr defTabSz="998500">
              <a:spcBef>
                <a:spcPct val="20000"/>
              </a:spcBef>
            </a:pPr>
            <a:r>
              <a:rPr lang="zh-CN" altLang="en-US" sz="2000" dirty="0">
                <a:solidFill>
                  <a:prstClr val="black"/>
                </a:solidFill>
                <a:ea typeface="微软雅黑" panose="020B0503020204020204" charset="-122"/>
                <a:sym typeface="Calibri" panose="020F0502020204030204" charset="0"/>
              </a:rPr>
              <a:t>党员的工作学习助手</a:t>
            </a:r>
            <a:endParaRPr lang="zh-CN" altLang="en-US" sz="2000" dirty="0">
              <a:solidFill>
                <a:srgbClr val="0D0D0D"/>
              </a:solidFill>
              <a:latin typeface="微软雅黑" panose="020B0503020204020204" charset="-122"/>
              <a:ea typeface="微软雅黑" panose="020B0503020204020204" charset="-122"/>
            </a:endParaRPr>
          </a:p>
        </p:txBody>
      </p:sp>
      <p:sp>
        <p:nvSpPr>
          <p:cNvPr id="56" name="KSO_Shape">
            <a:extLst>
              <a:ext uri="{FF2B5EF4-FFF2-40B4-BE49-F238E27FC236}">
                <a16:creationId xmlns:a16="http://schemas.microsoft.com/office/drawing/2014/main" id="{8B4EFA52-D567-4E7A-A7AA-E8AA824F4673}"/>
              </a:ext>
            </a:extLst>
          </p:cNvPr>
          <p:cNvSpPr>
            <a:spLocks/>
          </p:cNvSpPr>
          <p:nvPr/>
        </p:nvSpPr>
        <p:spPr bwMode="auto">
          <a:xfrm>
            <a:off x="7200392" y="3212246"/>
            <a:ext cx="325176" cy="467956"/>
          </a:xfrm>
          <a:custGeom>
            <a:avLst/>
            <a:gdLst>
              <a:gd name="T0" fmla="*/ 1095362 w 590"/>
              <a:gd name="T1" fmla="*/ 0 h 634"/>
              <a:gd name="T2" fmla="*/ 1095362 w 590"/>
              <a:gd name="T3" fmla="*/ 0 h 634"/>
              <a:gd name="T4" fmla="*/ 188929 w 590"/>
              <a:gd name="T5" fmla="*/ 0 h 634"/>
              <a:gd name="T6" fmla="*/ 0 w 590"/>
              <a:gd name="T7" fmla="*/ 207301 h 634"/>
              <a:gd name="T8" fmla="*/ 0 w 590"/>
              <a:gd name="T9" fmla="*/ 1547660 h 634"/>
              <a:gd name="T10" fmla="*/ 188929 w 590"/>
              <a:gd name="T11" fmla="*/ 1797557 h 634"/>
              <a:gd name="T12" fmla="*/ 1095362 w 590"/>
              <a:gd name="T13" fmla="*/ 1797557 h 634"/>
              <a:gd name="T14" fmla="*/ 1250326 w 590"/>
              <a:gd name="T15" fmla="*/ 1547660 h 634"/>
              <a:gd name="T16" fmla="*/ 1250326 w 590"/>
              <a:gd name="T17" fmla="*/ 207301 h 634"/>
              <a:gd name="T18" fmla="*/ 1095362 w 590"/>
              <a:gd name="T19" fmla="*/ 0 h 634"/>
              <a:gd name="T20" fmla="*/ 188929 w 590"/>
              <a:gd name="T21" fmla="*/ 124949 h 634"/>
              <a:gd name="T22" fmla="*/ 188929 w 590"/>
              <a:gd name="T23" fmla="*/ 124949 h 634"/>
              <a:gd name="T24" fmla="*/ 1095362 w 590"/>
              <a:gd name="T25" fmla="*/ 124949 h 634"/>
              <a:gd name="T26" fmla="*/ 1125081 w 590"/>
              <a:gd name="T27" fmla="*/ 124949 h 634"/>
              <a:gd name="T28" fmla="*/ 970117 w 590"/>
              <a:gd name="T29" fmla="*/ 335090 h 634"/>
              <a:gd name="T30" fmla="*/ 314174 w 590"/>
              <a:gd name="T31" fmla="*/ 335090 h 634"/>
              <a:gd name="T32" fmla="*/ 125245 w 590"/>
              <a:gd name="T33" fmla="*/ 124949 h 634"/>
              <a:gd name="T34" fmla="*/ 188929 w 590"/>
              <a:gd name="T35" fmla="*/ 124949 h 634"/>
              <a:gd name="T36" fmla="*/ 1188765 w 590"/>
              <a:gd name="T37" fmla="*/ 1547660 h 634"/>
              <a:gd name="T38" fmla="*/ 1188765 w 590"/>
              <a:gd name="T39" fmla="*/ 1547660 h 634"/>
              <a:gd name="T40" fmla="*/ 1095362 w 590"/>
              <a:gd name="T41" fmla="*/ 1672609 h 634"/>
              <a:gd name="T42" fmla="*/ 188929 w 590"/>
              <a:gd name="T43" fmla="*/ 1672609 h 634"/>
              <a:gd name="T44" fmla="*/ 93403 w 590"/>
              <a:gd name="T45" fmla="*/ 1547660 h 634"/>
              <a:gd name="T46" fmla="*/ 93403 w 590"/>
              <a:gd name="T47" fmla="*/ 252737 h 634"/>
              <a:gd name="T48" fmla="*/ 250490 w 590"/>
              <a:gd name="T49" fmla="*/ 460038 h 634"/>
              <a:gd name="T50" fmla="*/ 999836 w 590"/>
              <a:gd name="T51" fmla="*/ 460038 h 634"/>
              <a:gd name="T52" fmla="*/ 1188765 w 590"/>
              <a:gd name="T53" fmla="*/ 252737 h 634"/>
              <a:gd name="T54" fmla="*/ 1188765 w 590"/>
              <a:gd name="T55" fmla="*/ 1547660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chemeClr val="bg1"/>
          </a:solidFill>
          <a:ln>
            <a:noFill/>
          </a:ln>
          <a:extLst/>
        </p:spPr>
        <p:txBody>
          <a:bodyPr wrap="none" lIns="121880" tIns="60941" rIns="121880" bIns="60941"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98500"/>
            <a:endParaRPr lang="zh-CN" altLang="en-US" sz="1500">
              <a:solidFill>
                <a:prstClr val="black"/>
              </a:solidFill>
            </a:endParaRPr>
          </a:p>
        </p:txBody>
      </p:sp>
      <p:grpSp>
        <p:nvGrpSpPr>
          <p:cNvPr id="57" name="组合 56"/>
          <p:cNvGrpSpPr/>
          <p:nvPr/>
        </p:nvGrpSpPr>
        <p:grpSpPr>
          <a:xfrm>
            <a:off x="0" y="0"/>
            <a:ext cx="12192000" cy="810883"/>
            <a:chOff x="0" y="0"/>
            <a:chExt cx="12192000" cy="810883"/>
          </a:xfrm>
        </p:grpSpPr>
        <p:grpSp>
          <p:nvGrpSpPr>
            <p:cNvPr id="58" name="组合 57"/>
            <p:cNvGrpSpPr/>
            <p:nvPr/>
          </p:nvGrpSpPr>
          <p:grpSpPr>
            <a:xfrm>
              <a:off x="0" y="0"/>
              <a:ext cx="12192000" cy="810883"/>
              <a:chOff x="0" y="0"/>
              <a:chExt cx="12192000" cy="810883"/>
            </a:xfrm>
          </p:grpSpPr>
          <p:sp>
            <p:nvSpPr>
              <p:cNvPr id="60" name="矩形 59"/>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6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文本框 58"/>
            <p:cNvSpPr txBox="1"/>
            <p:nvPr/>
          </p:nvSpPr>
          <p:spPr>
            <a:xfrm>
              <a:off x="778947" y="142562"/>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设计定位</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50580151"/>
      </p:ext>
    </p:extLst>
  </p:cSld>
  <p:clrMapOvr>
    <a:masterClrMapping/>
  </p:clrMapOvr>
  <mc:AlternateContent xmlns:mc="http://schemas.openxmlformats.org/markup-compatibility/2006" xmlns:p14="http://schemas.microsoft.com/office/powerpoint/2010/main">
    <mc:Choice Requires="p14">
      <p:transition spd="slow" p14:dur="1400" advTm="47475">
        <p14:doors dir="vert"/>
      </p:transition>
    </mc:Choice>
    <mc:Fallback xmlns="">
      <p:transition spd="slow" advTm="47475">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a:extLst>
              <a:ext uri="{FF2B5EF4-FFF2-40B4-BE49-F238E27FC236}">
                <a16:creationId xmlns:a16="http://schemas.microsoft.com/office/drawing/2014/main" id="{F5B1A2D9-65C3-4E17-8F58-49B5EE2BB361}"/>
              </a:ext>
            </a:extLst>
          </p:cNvPr>
          <p:cNvGraphicFramePr/>
          <p:nvPr>
            <p:extLst>
              <p:ext uri="{D42A27DB-BD31-4B8C-83A1-F6EECF244321}">
                <p14:modId xmlns:p14="http://schemas.microsoft.com/office/powerpoint/2010/main" val="2133795263"/>
              </p:ext>
            </p:extLst>
          </p:nvPr>
        </p:nvGraphicFramePr>
        <p:xfrm>
          <a:off x="950201" y="1389905"/>
          <a:ext cx="10291597" cy="5161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a:extLst>
              <a:ext uri="{FF2B5EF4-FFF2-40B4-BE49-F238E27FC236}">
                <a16:creationId xmlns:a16="http://schemas.microsoft.com/office/drawing/2014/main" id="{68823B29-742C-4D58-941E-61EA0B0156D4}"/>
              </a:ext>
            </a:extLst>
          </p:cNvPr>
          <p:cNvSpPr txBox="1"/>
          <p:nvPr/>
        </p:nvSpPr>
        <p:spPr>
          <a:xfrm>
            <a:off x="971874" y="3803079"/>
            <a:ext cx="1592454" cy="1569660"/>
          </a:xfrm>
          <a:prstGeom prst="rect">
            <a:avLst/>
          </a:prstGeom>
          <a:noFill/>
        </p:spPr>
        <p:txBody>
          <a:bodyPr wrap="square" rtlCol="0">
            <a:spAutoFit/>
          </a:bodyPr>
          <a:lstStyle/>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华为云技术</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公有</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私有</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技术保障</a:t>
            </a:r>
          </a:p>
          <a:p>
            <a:pPr marL="285750" indent="-285750">
              <a:buFont typeface="Wingdings" panose="05000000000000000000" pitchFamily="2" charset="2"/>
              <a:buChar char="Ø"/>
            </a:pPr>
            <a:endParaRPr lang="zh-CN" altLang="en-US" sz="1600" dirty="0">
              <a:solidFill>
                <a:schemeClr val="bg1"/>
              </a:solidFill>
            </a:endParaRPr>
          </a:p>
        </p:txBody>
      </p:sp>
      <p:sp>
        <p:nvSpPr>
          <p:cNvPr id="6" name="文本框 5">
            <a:extLst>
              <a:ext uri="{FF2B5EF4-FFF2-40B4-BE49-F238E27FC236}">
                <a16:creationId xmlns:a16="http://schemas.microsoft.com/office/drawing/2014/main" id="{FBA38E96-8D2F-430B-9BEF-D0DA3DD3B0D9}"/>
              </a:ext>
            </a:extLst>
          </p:cNvPr>
          <p:cNvSpPr txBox="1"/>
          <p:nvPr/>
        </p:nvSpPr>
        <p:spPr>
          <a:xfrm>
            <a:off x="2802892" y="3803079"/>
            <a:ext cx="1419519" cy="1569660"/>
          </a:xfrm>
          <a:prstGeom prst="rect">
            <a:avLst/>
          </a:prstGeom>
          <a:noFill/>
        </p:spPr>
        <p:txBody>
          <a:bodyPr wrap="square" rtlCol="0">
            <a:spAutoFit/>
          </a:bodyPr>
          <a:lstStyle/>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党报党刊</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人民阅读</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zh-CN" altLang="en-US"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内容保障</a:t>
            </a:r>
          </a:p>
          <a:p>
            <a:pPr marL="285750" indent="-285750">
              <a:buFont typeface="Wingdings" panose="05000000000000000000" pitchFamily="2" charset="2"/>
              <a:buChar char="Ø"/>
            </a:pPr>
            <a:endParaRPr lang="zh-CN" altLang="en-US" sz="1600" dirty="0">
              <a:solidFill>
                <a:schemeClr val="bg1"/>
              </a:solidFill>
            </a:endParaRPr>
          </a:p>
        </p:txBody>
      </p:sp>
      <p:sp>
        <p:nvSpPr>
          <p:cNvPr id="7" name="文本框 6">
            <a:extLst>
              <a:ext uri="{FF2B5EF4-FFF2-40B4-BE49-F238E27FC236}">
                <a16:creationId xmlns:a16="http://schemas.microsoft.com/office/drawing/2014/main" id="{48EFF112-E308-4891-938C-AAF13AACF79B}"/>
              </a:ext>
            </a:extLst>
          </p:cNvPr>
          <p:cNvSpPr txBox="1"/>
          <p:nvPr/>
        </p:nvSpPr>
        <p:spPr>
          <a:xfrm>
            <a:off x="6229142" y="3827483"/>
            <a:ext cx="1402571" cy="1569660"/>
          </a:xfrm>
          <a:prstGeom prst="rect">
            <a:avLst/>
          </a:prstGeom>
          <a:noFill/>
        </p:spPr>
        <p:txBody>
          <a:bodyPr wrap="square" rtlCol="0">
            <a:spAutoFit/>
          </a:bodyPr>
          <a:lstStyle/>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智慧空间</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zh-CN" altLang="en-US"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组织学习</a:t>
            </a: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学习保障</a:t>
            </a:r>
          </a:p>
          <a:p>
            <a:pPr marL="285750" indent="-285750">
              <a:buFont typeface="Wingdings" panose="05000000000000000000" pitchFamily="2" charset="2"/>
              <a:buChar char="Ø"/>
            </a:pPr>
            <a:endParaRPr lang="zh-CN" altLang="en-US" sz="1600" dirty="0">
              <a:solidFill>
                <a:schemeClr val="bg1"/>
              </a:solidFill>
            </a:endParaRPr>
          </a:p>
        </p:txBody>
      </p:sp>
      <p:sp>
        <p:nvSpPr>
          <p:cNvPr id="8" name="文本框 7">
            <a:extLst>
              <a:ext uri="{FF2B5EF4-FFF2-40B4-BE49-F238E27FC236}">
                <a16:creationId xmlns:a16="http://schemas.microsoft.com/office/drawing/2014/main" id="{DAFE64CD-24B1-478C-A4DB-493E9095687F}"/>
              </a:ext>
            </a:extLst>
          </p:cNvPr>
          <p:cNvSpPr txBox="1"/>
          <p:nvPr/>
        </p:nvSpPr>
        <p:spPr>
          <a:xfrm>
            <a:off x="7897445" y="3816934"/>
            <a:ext cx="1345098" cy="1569660"/>
          </a:xfrm>
          <a:prstGeom prst="rect">
            <a:avLst/>
          </a:prstGeom>
          <a:noFill/>
        </p:spPr>
        <p:txBody>
          <a:bodyPr wrap="square" rtlCol="0">
            <a:spAutoFit/>
          </a:bodyPr>
          <a:lstStyle/>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实时会议</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zh-CN" altLang="en-US"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上传下达</a:t>
            </a: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沟通保障</a:t>
            </a:r>
            <a:endParaRPr lang="zh-CN" altLang="en-US" sz="1600" dirty="0">
              <a:solidFill>
                <a:schemeClr val="bg1"/>
              </a:solidFill>
            </a:endParaRPr>
          </a:p>
          <a:p>
            <a:pPr marL="285750" indent="-285750">
              <a:buFont typeface="Wingdings" panose="05000000000000000000" pitchFamily="2" charset="2"/>
              <a:buChar char="Ø"/>
            </a:pPr>
            <a:endParaRPr lang="zh-CN" altLang="en-US" sz="1600" dirty="0">
              <a:solidFill>
                <a:schemeClr val="bg1"/>
              </a:solidFill>
            </a:endParaRPr>
          </a:p>
        </p:txBody>
      </p:sp>
      <p:sp>
        <p:nvSpPr>
          <p:cNvPr id="9" name="箭头: 五边形 8">
            <a:extLst>
              <a:ext uri="{FF2B5EF4-FFF2-40B4-BE49-F238E27FC236}">
                <a16:creationId xmlns:a16="http://schemas.microsoft.com/office/drawing/2014/main" id="{CB1B8D40-60E0-439D-A15C-2FFD004E3271}"/>
              </a:ext>
            </a:extLst>
          </p:cNvPr>
          <p:cNvSpPr/>
          <p:nvPr/>
        </p:nvSpPr>
        <p:spPr>
          <a:xfrm>
            <a:off x="524285" y="3455126"/>
            <a:ext cx="11094257" cy="45719"/>
          </a:xfrm>
          <a:prstGeom prst="homePlat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DA4BA95F-31F8-40B8-90E9-A7FEEF00B0A1}"/>
              </a:ext>
            </a:extLst>
          </p:cNvPr>
          <p:cNvSpPr txBox="1"/>
          <p:nvPr/>
        </p:nvSpPr>
        <p:spPr>
          <a:xfrm>
            <a:off x="4488143" y="3799773"/>
            <a:ext cx="1369764" cy="1569660"/>
          </a:xfrm>
          <a:prstGeom prst="rect">
            <a:avLst/>
          </a:prstGeom>
          <a:noFill/>
        </p:spPr>
        <p:txBody>
          <a:bodyPr wrap="square" rtlCol="0">
            <a:spAutoFit/>
          </a:bodyPr>
          <a:lstStyle/>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党务工作</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组织活动</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zh-CN" altLang="en-US"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平台保障</a:t>
            </a:r>
          </a:p>
          <a:p>
            <a:pPr marL="285750" indent="-285750">
              <a:buFont typeface="Wingdings" panose="05000000000000000000" pitchFamily="2" charset="2"/>
              <a:buChar char="Ø"/>
            </a:pPr>
            <a:endParaRPr lang="zh-CN" altLang="en-US" sz="1600" dirty="0">
              <a:solidFill>
                <a:schemeClr val="bg1"/>
              </a:solidFill>
            </a:endParaRPr>
          </a:p>
        </p:txBody>
      </p:sp>
      <p:sp>
        <p:nvSpPr>
          <p:cNvPr id="11" name="文本框 10">
            <a:extLst>
              <a:ext uri="{FF2B5EF4-FFF2-40B4-BE49-F238E27FC236}">
                <a16:creationId xmlns:a16="http://schemas.microsoft.com/office/drawing/2014/main" id="{7D3F69A9-AF7E-4899-9F1D-3A931616407B}"/>
              </a:ext>
            </a:extLst>
          </p:cNvPr>
          <p:cNvSpPr txBox="1"/>
          <p:nvPr/>
        </p:nvSpPr>
        <p:spPr>
          <a:xfrm>
            <a:off x="9600389" y="3747654"/>
            <a:ext cx="1760691" cy="1569660"/>
          </a:xfrm>
          <a:prstGeom prst="rect">
            <a:avLst/>
          </a:prstGeom>
          <a:noFill/>
        </p:spPr>
        <p:txBody>
          <a:bodyPr wrap="square" rtlCol="0">
            <a:spAutoFit/>
          </a:bodyPr>
          <a:lstStyle/>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人民日报大屏</a:t>
            </a: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zh-CN" altLang="en-US"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人民日报</a:t>
            </a:r>
            <a:r>
              <a:rPr lang="en-US" altLang="zh-CN" sz="1600" dirty="0">
                <a:solidFill>
                  <a:schemeClr val="bg1"/>
                </a:solidFill>
                <a:latin typeface="微软雅黑" panose="020B0503020204020204" pitchFamily="34" charset="-122"/>
                <a:ea typeface="微软雅黑" panose="020B0503020204020204" pitchFamily="34" charset="-122"/>
              </a:rPr>
              <a:t>Pad</a:t>
            </a:r>
            <a:endParaRPr lang="zh-CN" altLang="en-US"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endParaRPr lang="en-US" altLang="zh-CN" sz="1600" dirty="0">
              <a:solidFill>
                <a:schemeClr val="bg1"/>
              </a:solidFill>
              <a:latin typeface="微软雅黑" panose="020B0503020204020204" pitchFamily="34" charset="-122"/>
              <a:ea typeface="微软雅黑" panose="020B0503020204020204" pitchFamily="34" charset="-122"/>
            </a:endParaRPr>
          </a:p>
          <a:p>
            <a:pPr marL="285750" lvl="0" indent="-285750">
              <a:buFont typeface="Wingdings" panose="05000000000000000000" pitchFamily="2" charset="2"/>
              <a:buChar char="Ø"/>
            </a:pPr>
            <a:r>
              <a:rPr lang="zh-CN" altLang="en-US" sz="1600" dirty="0">
                <a:solidFill>
                  <a:schemeClr val="bg1"/>
                </a:solidFill>
                <a:latin typeface="微软雅黑" panose="020B0503020204020204" pitchFamily="34" charset="-122"/>
                <a:ea typeface="微软雅黑" panose="020B0503020204020204" pitchFamily="34" charset="-122"/>
              </a:rPr>
              <a:t>落地保障</a:t>
            </a:r>
            <a:endParaRPr lang="zh-CN" altLang="en-US" sz="1600" dirty="0">
              <a:solidFill>
                <a:schemeClr val="bg1"/>
              </a:solidFill>
            </a:endParaRPr>
          </a:p>
          <a:p>
            <a:pPr marL="285750" indent="-285750">
              <a:buFont typeface="Wingdings" panose="05000000000000000000" pitchFamily="2" charset="2"/>
              <a:buChar char="Ø"/>
            </a:pPr>
            <a:endParaRPr lang="zh-CN" altLang="en-US" sz="1600" dirty="0">
              <a:solidFill>
                <a:schemeClr val="bg1"/>
              </a:solidFill>
            </a:endParaRPr>
          </a:p>
        </p:txBody>
      </p:sp>
      <p:grpSp>
        <p:nvGrpSpPr>
          <p:cNvPr id="3" name="组合 2"/>
          <p:cNvGrpSpPr/>
          <p:nvPr/>
        </p:nvGrpSpPr>
        <p:grpSpPr>
          <a:xfrm>
            <a:off x="0" y="0"/>
            <a:ext cx="12192000" cy="810883"/>
            <a:chOff x="0" y="0"/>
            <a:chExt cx="12192000" cy="810883"/>
          </a:xfrm>
        </p:grpSpPr>
        <p:grpSp>
          <p:nvGrpSpPr>
            <p:cNvPr id="18" name="组合 17"/>
            <p:cNvGrpSpPr/>
            <p:nvPr/>
          </p:nvGrpSpPr>
          <p:grpSpPr>
            <a:xfrm>
              <a:off x="0" y="0"/>
              <a:ext cx="12192000" cy="810883"/>
              <a:chOff x="0" y="0"/>
              <a:chExt cx="12192000" cy="810883"/>
            </a:xfrm>
          </p:grpSpPr>
          <p:sp>
            <p:nvSpPr>
              <p:cNvPr id="19" name="矩形 18"/>
              <p:cNvSpPr/>
              <p:nvPr/>
            </p:nvSpPr>
            <p:spPr>
              <a:xfrm>
                <a:off x="0" y="0"/>
                <a:ext cx="12192000" cy="810883"/>
              </a:xfrm>
              <a:prstGeom prst="rect">
                <a:avLst/>
              </a:prstGeom>
              <a:solidFill>
                <a:srgbClr val="CA081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rgbClr val="CA0810"/>
                  </a:solidFill>
                </a:endParaRPr>
              </a:p>
            </p:txBody>
          </p:sp>
          <p:pic>
            <p:nvPicPr>
              <p:cNvPr id="20"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25214" y="0"/>
                <a:ext cx="789186" cy="73194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文本框 1"/>
            <p:cNvSpPr txBox="1"/>
            <p:nvPr/>
          </p:nvSpPr>
          <p:spPr>
            <a:xfrm>
              <a:off x="778947" y="142562"/>
              <a:ext cx="2339102"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总体框架设计</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79456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3.xml><?xml version="1.0" encoding="utf-8"?>
<p:tagLst xmlns:a="http://schemas.openxmlformats.org/drawingml/2006/main" xmlns:r="http://schemas.openxmlformats.org/officeDocument/2006/relationships" xmlns:p="http://schemas.openxmlformats.org/presentationml/2006/main">
  <p:tag name="SMARTLAYOUT_SLIDE" val="5|0|NoFill|#FFFFFF|False|True|"/>
  <p:tag name="RESOURCELIBID_SMARTLAYOUT" val="556198"/>
</p:tagLst>
</file>

<file path=ppt/tags/tag4.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3|KeepOriginal|False|False|PictureBox|None|78ab4e789fae4710803cb9471d8e5e80.jpg"/>
  <p:tag name="PA" val="v5.2.6"/>
  <p:tag name="RESOURCELIBID_SMARTLAYOUT" val="556198"/>
</p:tagLst>
</file>

<file path=ppt/tags/tag5.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2|KeepOriginal|False|False|PictureBox|None|2873a3f7a3e64d3581aae21741762311.jpeg"/>
  <p:tag name="PA" val="v5.2.6"/>
  <p:tag name="RESOURCELIBID_SMARTLAYOUT" val="556198"/>
</p:tagLst>
</file>

<file path=ppt/tags/tag6.xml><?xml version="1.0" encoding="utf-8"?>
<p:tagLst xmlns:a="http://schemas.openxmlformats.org/drawingml/2006/main" xmlns:r="http://schemas.openxmlformats.org/officeDocument/2006/relationships" xmlns:p="http://schemas.openxmlformats.org/presentationml/2006/main">
  <p:tag name="SMARTLAYOUT_SHAPETYPE" val="Picture"/>
  <p:tag name="SMARTLAYOUT_SHAPEPICTURE" val="1|KeepOriginal|False|False|PictureBox|None|4bf3cd906d1540ba98f88b1d854faa56.png"/>
  <p:tag name="PA" val="v5.2.6"/>
  <p:tag name="RESOURCELIBID_SMARTLAYOUT" val="556198"/>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自定义 1">
      <a:majorFont>
        <a:latin typeface="Trebuchet MS"/>
        <a:ea typeface="微软雅黑"/>
        <a:cs typeface=""/>
      </a:majorFont>
      <a:minorFont>
        <a:latin typeface="Trebuchet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TotalTime>
  <Words>3917</Words>
  <Application>Microsoft Office PowerPoint</Application>
  <PresentationFormat>宽屏</PresentationFormat>
  <Paragraphs>674</Paragraphs>
  <Slides>72</Slides>
  <Notes>29</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72</vt:i4>
      </vt:variant>
    </vt:vector>
  </HeadingPairs>
  <TitlesOfParts>
    <vt:vector size="87" baseType="lpstr">
      <vt:lpstr>FrutigerNext LT Regular</vt:lpstr>
      <vt:lpstr>等线</vt:lpstr>
      <vt:lpstr>华文仿宋</vt:lpstr>
      <vt:lpstr>宋体</vt:lpstr>
      <vt:lpstr>Microsoft YaHei</vt:lpstr>
      <vt:lpstr>Microsoft YaHei</vt:lpstr>
      <vt:lpstr>微软雅黑 Light</vt:lpstr>
      <vt:lpstr>Arial</vt:lpstr>
      <vt:lpstr>Calibri</vt:lpstr>
      <vt:lpstr>Impact</vt:lpstr>
      <vt:lpstr>Times New Roman</vt:lpstr>
      <vt:lpstr>Trebuchet MS</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微软用户</cp:lastModifiedBy>
  <cp:revision>31</cp:revision>
  <dcterms:created xsi:type="dcterms:W3CDTF">2019-07-19T03:26:55Z</dcterms:created>
  <dcterms:modified xsi:type="dcterms:W3CDTF">2019-07-19T10:43:30Z</dcterms:modified>
</cp:coreProperties>
</file>